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4"/>
  </p:notesMasterIdLst>
  <p:sldIdLst>
    <p:sldId id="5232" r:id="rId2"/>
    <p:sldId id="3786" r:id="rId3"/>
    <p:sldId id="5236" r:id="rId4"/>
    <p:sldId id="5237" r:id="rId5"/>
    <p:sldId id="5543" r:id="rId6"/>
    <p:sldId id="5544" r:id="rId7"/>
    <p:sldId id="5545" r:id="rId8"/>
    <p:sldId id="5546" r:id="rId9"/>
    <p:sldId id="5249" r:id="rId10"/>
    <p:sldId id="5781" r:id="rId11"/>
    <p:sldId id="5755" r:id="rId12"/>
    <p:sldId id="5759" r:id="rId13"/>
    <p:sldId id="5760" r:id="rId14"/>
    <p:sldId id="5761" r:id="rId15"/>
    <p:sldId id="5762" r:id="rId16"/>
    <p:sldId id="5775" r:id="rId17"/>
    <p:sldId id="5763" r:id="rId18"/>
    <p:sldId id="5250" r:id="rId19"/>
    <p:sldId id="5547" r:id="rId20"/>
    <p:sldId id="4991" r:id="rId21"/>
    <p:sldId id="4992" r:id="rId22"/>
    <p:sldId id="4260" r:id="rId23"/>
    <p:sldId id="4258" r:id="rId24"/>
    <p:sldId id="5782" r:id="rId25"/>
    <p:sldId id="5756" r:id="rId26"/>
    <p:sldId id="5764" r:id="rId27"/>
    <p:sldId id="5251" r:id="rId28"/>
    <p:sldId id="5252" r:id="rId29"/>
    <p:sldId id="5779" r:id="rId30"/>
    <p:sldId id="5765" r:id="rId31"/>
    <p:sldId id="5776" r:id="rId32"/>
    <p:sldId id="5777" r:id="rId33"/>
    <p:sldId id="4951" r:id="rId34"/>
    <p:sldId id="4952" r:id="rId35"/>
    <p:sldId id="5275" r:id="rId36"/>
    <p:sldId id="5276" r:id="rId37"/>
    <p:sldId id="5277" r:id="rId38"/>
    <p:sldId id="5278" r:id="rId39"/>
    <p:sldId id="5273" r:id="rId40"/>
    <p:sldId id="5272" r:id="rId41"/>
    <p:sldId id="5778" r:id="rId42"/>
    <p:sldId id="5227" r:id="rId43"/>
    <p:sldId id="5228" r:id="rId44"/>
    <p:sldId id="5229" r:id="rId45"/>
    <p:sldId id="5230" r:id="rId46"/>
    <p:sldId id="5231" r:id="rId47"/>
    <p:sldId id="5780" r:id="rId48"/>
    <p:sldId id="5757" r:id="rId49"/>
    <p:sldId id="5767" r:id="rId50"/>
    <p:sldId id="5768" r:id="rId51"/>
    <p:sldId id="5769" r:id="rId52"/>
    <p:sldId id="5770" r:id="rId53"/>
    <p:sldId id="5771" r:id="rId54"/>
    <p:sldId id="5280" r:id="rId55"/>
    <p:sldId id="5281" r:id="rId56"/>
    <p:sldId id="5548" r:id="rId57"/>
    <p:sldId id="5283" r:id="rId58"/>
    <p:sldId id="5772" r:id="rId59"/>
    <p:sldId id="4324" r:id="rId60"/>
    <p:sldId id="5564" r:id="rId61"/>
    <p:sldId id="5565" r:id="rId62"/>
    <p:sldId id="5717" r:id="rId63"/>
    <p:sldId id="5320" r:id="rId64"/>
    <p:sldId id="5321" r:id="rId65"/>
    <p:sldId id="4876" r:id="rId66"/>
    <p:sldId id="4842" r:id="rId67"/>
    <p:sldId id="5319" r:id="rId68"/>
    <p:sldId id="5323" r:id="rId69"/>
    <p:sldId id="5324" r:id="rId70"/>
    <p:sldId id="5325" r:id="rId71"/>
    <p:sldId id="4841" r:id="rId72"/>
    <p:sldId id="5326" r:id="rId73"/>
    <p:sldId id="5327" r:id="rId74"/>
    <p:sldId id="5328" r:id="rId75"/>
    <p:sldId id="5329" r:id="rId76"/>
    <p:sldId id="5330" r:id="rId77"/>
    <p:sldId id="5331" r:id="rId78"/>
    <p:sldId id="5332" r:id="rId79"/>
    <p:sldId id="5333" r:id="rId80"/>
    <p:sldId id="5334" r:id="rId81"/>
    <p:sldId id="5335" r:id="rId82"/>
    <p:sldId id="5336" r:id="rId83"/>
    <p:sldId id="5718" r:id="rId84"/>
    <p:sldId id="5338" r:id="rId85"/>
    <p:sldId id="5719" r:id="rId86"/>
    <p:sldId id="5720" r:id="rId87"/>
    <p:sldId id="5721" r:id="rId88"/>
    <p:sldId id="5722" r:id="rId89"/>
    <p:sldId id="5343" r:id="rId90"/>
    <p:sldId id="5344" r:id="rId91"/>
    <p:sldId id="5345" r:id="rId92"/>
    <p:sldId id="5346" r:id="rId93"/>
    <p:sldId id="5347" r:id="rId94"/>
    <p:sldId id="5349" r:id="rId95"/>
    <p:sldId id="3720" r:id="rId96"/>
    <p:sldId id="4854" r:id="rId97"/>
    <p:sldId id="4870" r:id="rId98"/>
    <p:sldId id="4856" r:id="rId99"/>
    <p:sldId id="4855" r:id="rId100"/>
    <p:sldId id="4869" r:id="rId101"/>
    <p:sldId id="4858" r:id="rId102"/>
    <p:sldId id="4872" r:id="rId103"/>
    <p:sldId id="4873" r:id="rId104"/>
    <p:sldId id="4859" r:id="rId105"/>
    <p:sldId id="4860" r:id="rId106"/>
    <p:sldId id="4861" r:id="rId107"/>
    <p:sldId id="4857" r:id="rId108"/>
    <p:sldId id="4874" r:id="rId109"/>
    <p:sldId id="4868" r:id="rId110"/>
    <p:sldId id="4867" r:id="rId111"/>
    <p:sldId id="5350" r:id="rId112"/>
    <p:sldId id="4862" r:id="rId113"/>
    <p:sldId id="4863" r:id="rId114"/>
    <p:sldId id="4864" r:id="rId115"/>
    <p:sldId id="4651" r:id="rId116"/>
    <p:sldId id="5352" r:id="rId117"/>
    <p:sldId id="4881" r:id="rId118"/>
    <p:sldId id="4888" r:id="rId119"/>
    <p:sldId id="4890" r:id="rId120"/>
    <p:sldId id="4891" r:id="rId121"/>
    <p:sldId id="4877" r:id="rId122"/>
    <p:sldId id="4892" r:id="rId123"/>
    <p:sldId id="4899" r:id="rId124"/>
    <p:sldId id="4878" r:id="rId125"/>
    <p:sldId id="4880" r:id="rId126"/>
    <p:sldId id="4879" r:id="rId127"/>
    <p:sldId id="4889" r:id="rId128"/>
    <p:sldId id="5400" r:id="rId129"/>
    <p:sldId id="4920" r:id="rId130"/>
    <p:sldId id="4918" r:id="rId131"/>
    <p:sldId id="4911" r:id="rId132"/>
    <p:sldId id="4922" r:id="rId133"/>
    <p:sldId id="4921" r:id="rId134"/>
    <p:sldId id="4914" r:id="rId135"/>
    <p:sldId id="4900" r:id="rId136"/>
    <p:sldId id="4912" r:id="rId137"/>
    <p:sldId id="4915" r:id="rId138"/>
    <p:sldId id="4901" r:id="rId139"/>
    <p:sldId id="4902" r:id="rId140"/>
    <p:sldId id="4919" r:id="rId141"/>
    <p:sldId id="4903" r:id="rId142"/>
    <p:sldId id="4930" r:id="rId143"/>
    <p:sldId id="5723" r:id="rId144"/>
    <p:sldId id="4931" r:id="rId145"/>
    <p:sldId id="4945" r:id="rId146"/>
    <p:sldId id="4924" r:id="rId147"/>
    <p:sldId id="4925" r:id="rId148"/>
    <p:sldId id="4926" r:id="rId149"/>
    <p:sldId id="4927" r:id="rId150"/>
    <p:sldId id="4928" r:id="rId151"/>
    <p:sldId id="4929" r:id="rId152"/>
    <p:sldId id="4939" r:id="rId153"/>
    <p:sldId id="4946" r:id="rId154"/>
    <p:sldId id="4932" r:id="rId155"/>
    <p:sldId id="4933" r:id="rId156"/>
    <p:sldId id="4934" r:id="rId157"/>
    <p:sldId id="4937" r:id="rId158"/>
    <p:sldId id="4936" r:id="rId159"/>
    <p:sldId id="5724" r:id="rId160"/>
    <p:sldId id="4944" r:id="rId161"/>
    <p:sldId id="4947" r:id="rId162"/>
    <p:sldId id="4940" r:id="rId163"/>
    <p:sldId id="4941" r:id="rId164"/>
    <p:sldId id="4942" r:id="rId165"/>
    <p:sldId id="4943" r:id="rId166"/>
    <p:sldId id="4935" r:id="rId167"/>
    <p:sldId id="5725" r:id="rId168"/>
    <p:sldId id="5726" r:id="rId169"/>
    <p:sldId id="4994" r:id="rId170"/>
    <p:sldId id="5644" r:id="rId171"/>
    <p:sldId id="4995" r:id="rId172"/>
    <p:sldId id="5645" r:id="rId173"/>
    <p:sldId id="4966" r:id="rId174"/>
    <p:sldId id="4967" r:id="rId175"/>
    <p:sldId id="4968" r:id="rId176"/>
    <p:sldId id="4969" r:id="rId177"/>
    <p:sldId id="4970" r:id="rId178"/>
    <p:sldId id="4971" r:id="rId179"/>
    <p:sldId id="4972" r:id="rId180"/>
    <p:sldId id="4997" r:id="rId181"/>
    <p:sldId id="4998" r:id="rId182"/>
    <p:sldId id="4996" r:id="rId183"/>
    <p:sldId id="4973" r:id="rId184"/>
    <p:sldId id="4980" r:id="rId185"/>
    <p:sldId id="4974" r:id="rId186"/>
    <p:sldId id="4989" r:id="rId187"/>
    <p:sldId id="4981" r:id="rId188"/>
    <p:sldId id="4990" r:id="rId189"/>
    <p:sldId id="5646" r:id="rId190"/>
    <p:sldId id="4993" r:id="rId191"/>
    <p:sldId id="5002" r:id="rId192"/>
    <p:sldId id="5003" r:id="rId193"/>
    <p:sldId id="5054" r:id="rId194"/>
    <p:sldId id="5055" r:id="rId195"/>
    <p:sldId id="5056" r:id="rId196"/>
    <p:sldId id="5004" r:id="rId197"/>
    <p:sldId id="5057" r:id="rId198"/>
    <p:sldId id="5675" r:id="rId199"/>
    <p:sldId id="5676" r:id="rId200"/>
    <p:sldId id="5677" r:id="rId201"/>
    <p:sldId id="5678" r:id="rId202"/>
    <p:sldId id="5679" r:id="rId203"/>
    <p:sldId id="5680" r:id="rId204"/>
    <p:sldId id="5681" r:id="rId205"/>
    <p:sldId id="5682" r:id="rId206"/>
    <p:sldId id="5683" r:id="rId207"/>
    <p:sldId id="5684" r:id="rId208"/>
    <p:sldId id="5685" r:id="rId209"/>
    <p:sldId id="5686" r:id="rId210"/>
    <p:sldId id="5687" r:id="rId211"/>
    <p:sldId id="5688" r:id="rId212"/>
    <p:sldId id="5689" r:id="rId213"/>
    <p:sldId id="5690" r:id="rId214"/>
    <p:sldId id="5691" r:id="rId215"/>
    <p:sldId id="5692" r:id="rId216"/>
    <p:sldId id="5693" r:id="rId217"/>
    <p:sldId id="5694" r:id="rId218"/>
    <p:sldId id="5695" r:id="rId219"/>
    <p:sldId id="5696" r:id="rId220"/>
    <p:sldId id="5697" r:id="rId221"/>
    <p:sldId id="5698" r:id="rId222"/>
    <p:sldId id="5699" r:id="rId223"/>
    <p:sldId id="5700" r:id="rId224"/>
    <p:sldId id="5701" r:id="rId225"/>
    <p:sldId id="5702" r:id="rId226"/>
    <p:sldId id="5703" r:id="rId227"/>
    <p:sldId id="5704" r:id="rId228"/>
    <p:sldId id="5705" r:id="rId229"/>
    <p:sldId id="5706" r:id="rId230"/>
    <p:sldId id="5707" r:id="rId231"/>
    <p:sldId id="5708" r:id="rId232"/>
    <p:sldId id="5709" r:id="rId233"/>
    <p:sldId id="5710" r:id="rId234"/>
    <p:sldId id="5711" r:id="rId235"/>
    <p:sldId id="5010" r:id="rId236"/>
    <p:sldId id="5011" r:id="rId237"/>
    <p:sldId id="5012" r:id="rId238"/>
    <p:sldId id="5013" r:id="rId239"/>
    <p:sldId id="5014" r:id="rId240"/>
    <p:sldId id="5015" r:id="rId241"/>
    <p:sldId id="5017" r:id="rId242"/>
    <p:sldId id="5018" r:id="rId243"/>
    <p:sldId id="5019" r:id="rId244"/>
    <p:sldId id="5020" r:id="rId245"/>
    <p:sldId id="5021" r:id="rId246"/>
    <p:sldId id="5022" r:id="rId247"/>
    <p:sldId id="5023" r:id="rId248"/>
    <p:sldId id="5024" r:id="rId249"/>
    <p:sldId id="5025" r:id="rId250"/>
    <p:sldId id="5027" r:id="rId251"/>
    <p:sldId id="5028" r:id="rId252"/>
    <p:sldId id="5029" r:id="rId253"/>
    <p:sldId id="5030" r:id="rId254"/>
    <p:sldId id="5031" r:id="rId255"/>
    <p:sldId id="5043" r:id="rId256"/>
    <p:sldId id="5044" r:id="rId257"/>
    <p:sldId id="5045" r:id="rId258"/>
    <p:sldId id="5046" r:id="rId259"/>
    <p:sldId id="5047" r:id="rId260"/>
    <p:sldId id="5048" r:id="rId261"/>
    <p:sldId id="5049" r:id="rId262"/>
    <p:sldId id="5050" r:id="rId263"/>
    <p:sldId id="5051" r:id="rId264"/>
    <p:sldId id="5052" r:id="rId265"/>
    <p:sldId id="5053" r:id="rId266"/>
    <p:sldId id="5712" r:id="rId267"/>
    <p:sldId id="5713" r:id="rId268"/>
    <p:sldId id="5714" r:id="rId269"/>
    <p:sldId id="5715" r:id="rId270"/>
    <p:sldId id="5716" r:id="rId271"/>
    <p:sldId id="5783" r:id="rId272"/>
    <p:sldId id="5727" r:id="rId2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57"/>
    <p:restoredTop sz="90655"/>
  </p:normalViewPr>
  <p:slideViewPr>
    <p:cSldViewPr snapToGrid="0" snapToObjects="1">
      <p:cViewPr varScale="1">
        <p:scale>
          <a:sx n="51" d="100"/>
          <a:sy n="51" d="100"/>
        </p:scale>
        <p:origin x="208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presProps" Target="presProps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viewProps" Target="viewProp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theme" Target="theme/theme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tableStyles" Target="tableStyles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36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016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55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152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print("hello, world")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971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202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275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207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402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243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808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({"a": [4, 5, 6],</a:t>
            </a:r>
          </a:p>
          <a:p>
            <a:r>
              <a:rPr lang="en-US" dirty="0"/>
              <a:t>                   "b": [7, 8, 9],</a:t>
            </a:r>
          </a:p>
          <a:p>
            <a:r>
              <a:rPr lang="en-US" dirty="0"/>
              <a:t>                   "c": [10, 11, 12]},</a:t>
            </a:r>
          </a:p>
          <a:p>
            <a:r>
              <a:rPr lang="en-US" dirty="0"/>
              <a:t>                  index = [1, 2, 3])</a:t>
            </a:r>
          </a:p>
          <a:p>
            <a:r>
              <a:rPr lang="en-US" dirty="0" err="1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schools.com/python/python_lists_methods.asp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pythonprogramminglanguage.com/dictionary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schools.com/python/python_classes.asp" TargetMode="Externa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arnpython.org/en/Classes_and_Object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w3schools.com/python/numpy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w3schools.com/python/pandas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pandas/default.asp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hyperlink" Target="http://cs231n.github.io/python-numpy-tutorial/" TargetMode="Externa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ndas-dev/pandas/blob/master/doc/cheatsheet/Pandas_Cheat_Sheet.pdf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hyperlink" Target="https://github.com/pandas-dev/pandas/blob/master/doc/cheatsheet/Pandas_Cheat_Sheet.pdf" TargetMode="Externa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s://matplotlib.org/" TargetMode="Externa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tiff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tiff"/><Relationship Id="rId4" Type="http://schemas.openxmlformats.org/officeDocument/2006/relationships/image" Target="../media/image123.tiff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hyperlink" Target="https://github.com/wesm/pydata-book/blob/3rd-edition/ch04.ipynb" TargetMode="External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hyperlink" Target="https://tinyurl.com/imtkupython101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schools.com/python/" TargetMode="External"/><Relationship Id="rId3" Type="http://schemas.openxmlformats.org/officeDocument/2006/relationships/hyperlink" Target="https://www.python.org/" TargetMode="External"/><Relationship Id="rId7" Type="http://schemas.openxmlformats.org/officeDocument/2006/relationships/hyperlink" Target="http://scikit-learn.org/" TargetMode="External"/><Relationship Id="rId2" Type="http://schemas.openxmlformats.org/officeDocument/2006/relationships/hyperlink" Target="https://pythonprogrammi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" TargetMode="External"/><Relationship Id="rId11" Type="http://schemas.openxmlformats.org/officeDocument/2006/relationships/hyperlink" Target="https://tinyurl.com/aintpupython101" TargetMode="External"/><Relationship Id="rId5" Type="http://schemas.openxmlformats.org/officeDocument/2006/relationships/hyperlink" Target="http://www.numpy.org/" TargetMode="External"/><Relationship Id="rId10" Type="http://schemas.openxmlformats.org/officeDocument/2006/relationships/hyperlink" Target="https://developers.google.com/edu/python" TargetMode="External"/><Relationship Id="rId4" Type="http://schemas.openxmlformats.org/officeDocument/2006/relationships/hyperlink" Target="http://pythonprogramminglanguage.com/" TargetMode="External"/><Relationship Id="rId9" Type="http://schemas.openxmlformats.org/officeDocument/2006/relationships/hyperlink" Target="https://www.learnpython.org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cdp.net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sasb.org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ifrs.org/groups/international-sustainability-standards-board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fsb-tcf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rs.org/sustainability/tcfd/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spectrum.ieee.org/the-top-programming-languages-2023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trypython.asp?filename=demo_default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learnpython.org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developers.google.com/edu/python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aconda.com/download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Science for Sustainability and ESG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Sustainability and ESG Data Analytics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1131ESGDA03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(M5265)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2024-09-25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E7776-1F0D-58EF-4395-055D5B5897F7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0B27B-7202-FFF8-8C7E-8460B83A8D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6708360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Data Science for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Sustainability and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108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 = x +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3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python_version</a:t>
            </a:r>
            <a:r>
              <a:rPr lang="en-US" dirty="0"/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692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comment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platform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python_version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Version:"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python_version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7E94D-A98E-F37B-795D-0166DA20902F}"/>
              </a:ext>
            </a:extLst>
          </p:cNvPr>
          <p:cNvSpPr txBox="1"/>
          <p:nvPr/>
        </p:nvSpPr>
        <p:spPr>
          <a:xfrm>
            <a:off x="534389" y="4574361"/>
            <a:ext cx="7320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Python Version: 3.10.12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24303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#str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#int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2.5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#float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7j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#complex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9131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908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#range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dict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2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frozenset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({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}) </a:t>
            </a:r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2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frozenset</a:t>
            </a:r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4159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#bool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#bytes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bytearray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bytearray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memoryview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bytes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memoryview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None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NoneType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934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39931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x will be '3'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 =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y will be 3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z =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float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z will be 3.0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21790-927B-D992-4E0E-8D912EAF4E9B}"/>
              </a:ext>
            </a:extLst>
          </p:cNvPr>
          <p:cNvSpPr txBox="1"/>
          <p:nvPr/>
        </p:nvSpPr>
        <p:spPr>
          <a:xfrm>
            <a:off x="680605" y="5097158"/>
            <a:ext cx="60994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&lt;class 'str’&gt;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&lt;class 'int’&gt;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3.0 &lt;class 'float'&gt;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62025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06056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int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3.4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float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z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7j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#complex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47F6B-97B0-810B-3647-6AECB9D5F133}"/>
              </a:ext>
            </a:extLst>
          </p:cNvPr>
          <p:cNvSpPr txBox="1"/>
          <p:nvPr/>
        </p:nvSpPr>
        <p:spPr>
          <a:xfrm>
            <a:off x="562098" y="5216441"/>
            <a:ext cx="60994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 &lt;class 'int’&gt;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3.4 &lt;class 'float’&gt;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7j &lt;class 'complex'&gt;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43452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Arithmetic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460667"/>
            <a:ext cx="11222181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Operator Name Example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+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Addition 7 + 2 = 9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-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Subtraction 7 - 2 = 5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*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Multiplication 7 * 2 = 14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Division 7 / 2 = 3.5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//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Floor division 7 // 2 = 3  (Quotient)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%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Modulus 7 % 2 = 1          (Remainder)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**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Exponentiation 7 ** 2 = 49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3532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Basic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90" y="1772312"/>
            <a:ext cx="7321138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+ 2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'7 - 2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-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*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/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//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//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'7 %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%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**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415A6-1D34-632D-5AF5-70527D435ED5}"/>
              </a:ext>
            </a:extLst>
          </p:cNvPr>
          <p:cNvSpPr txBox="1"/>
          <p:nvPr/>
        </p:nvSpPr>
        <p:spPr>
          <a:xfrm>
            <a:off x="8341768" y="1798951"/>
            <a:ext cx="341480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+ 2 = 9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7 - 2 = 5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* 2 = 14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/ 2 = 3.5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// 2 = 3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7 % 2 = 1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** 2 = 49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968606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80732"/>
          </a:xfrm>
        </p:spPr>
        <p:txBody>
          <a:bodyPr>
            <a:normAutofit/>
          </a:bodyPr>
          <a:lstStyle/>
          <a:p>
            <a:r>
              <a:rPr lang="en-US" dirty="0"/>
              <a:t>Python Booleans: </a:t>
            </a:r>
            <a:br>
              <a:rPr lang="en-US" dirty="0"/>
            </a:br>
            <a:r>
              <a:rPr lang="en-US" dirty="0"/>
              <a:t>True or False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90" y="2255358"/>
            <a:ext cx="9255070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Booleans: True or False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&gt;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&lt;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050B67-191B-428D-B0A3-E99FC2C4141E}"/>
              </a:ext>
            </a:extLst>
          </p:cNvPr>
          <p:cNvSpPr txBox="1"/>
          <p:nvPr/>
        </p:nvSpPr>
        <p:spPr>
          <a:xfrm>
            <a:off x="9924385" y="2788272"/>
            <a:ext cx="18321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True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False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False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97576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Science for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Data Science and Sustainability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Data Collection and Analysis for Sustainability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Implementing Data-Driven Sustainability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2277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BMI Calculator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700644" y="1460667"/>
            <a:ext cx="11222181" cy="3908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BMI Calculator in Python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height_cm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170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weight_kg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height_cm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BMI = 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weight_kg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/(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**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"Your BMI is: "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34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(BMI,</a:t>
            </a:r>
            <a:r>
              <a:rPr lang="en-US" sz="3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CDD42-7570-6F81-F125-5C5DBD8C9A42}"/>
              </a:ext>
            </a:extLst>
          </p:cNvPr>
          <p:cNvSpPr txBox="1"/>
          <p:nvPr/>
        </p:nvSpPr>
        <p:spPr>
          <a:xfrm>
            <a:off x="700644" y="5704226"/>
            <a:ext cx="6099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Your BMI is: 20.8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9110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256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 is your $100 worth </a:t>
            </a:r>
            <a:br>
              <a:rPr lang="en-US" dirty="0"/>
            </a:br>
            <a:r>
              <a:rPr lang="en-US" dirty="0"/>
              <a:t>after 7 years?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How much is your $100 worth after 7 years?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= 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output = 194.87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DE1C2-0F56-D057-1AF3-718F23F73A8C}"/>
              </a:ext>
            </a:extLst>
          </p:cNvPr>
          <p:cNvSpPr txBox="1"/>
          <p:nvPr/>
        </p:nvSpPr>
        <p:spPr>
          <a:xfrm>
            <a:off x="534389" y="4705887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= 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8610802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7FE5D-15F6-D5FA-22A0-7B8342526FAD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97069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amount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interest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#10% = 0.01 * 10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years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amount * ((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0.01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interest)) ** years)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B4BDE-F92E-4576-BAAD-C189613DB9A1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333899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Structures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87379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Data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lvl="1" indent="-411480"/>
            <a:r>
              <a:rPr lang="en-US" sz="4800" b="1" dirty="0"/>
              <a:t>Python Lists </a:t>
            </a:r>
            <a:r>
              <a:rPr lang="en-US" sz="4800" b="1" dirty="0">
                <a:solidFill>
                  <a:srgbClr val="C00000"/>
                </a:solidFill>
              </a:rPr>
              <a:t>[]</a:t>
            </a:r>
          </a:p>
          <a:p>
            <a:pPr lvl="1" indent="-411480"/>
            <a:r>
              <a:rPr lang="en-US" sz="4800" b="1" dirty="0"/>
              <a:t>Python Tuples </a:t>
            </a:r>
            <a:r>
              <a:rPr lang="en-US" sz="4800" b="1" dirty="0">
                <a:solidFill>
                  <a:srgbClr val="C00000"/>
                </a:solidFill>
              </a:rPr>
              <a:t>()</a:t>
            </a:r>
          </a:p>
          <a:p>
            <a:pPr lvl="1" indent="-411480"/>
            <a:r>
              <a:rPr lang="en-US" sz="4800" b="1" dirty="0"/>
              <a:t>Python Sets </a:t>
            </a:r>
            <a:r>
              <a:rPr lang="en-US" sz="4800" b="1" dirty="0">
                <a:solidFill>
                  <a:srgbClr val="C00000"/>
                </a:solidFill>
              </a:rPr>
              <a:t>{}</a:t>
            </a:r>
          </a:p>
          <a:p>
            <a:pPr lvl="1" indent="-411480"/>
            <a:r>
              <a:rPr lang="en-US" sz="4800" b="1" dirty="0"/>
              <a:t>Python Dictionaries </a:t>
            </a:r>
            <a:r>
              <a:rPr lang="en-US" sz="4800" b="1" dirty="0">
                <a:solidFill>
                  <a:srgbClr val="C00000"/>
                </a:solidFill>
              </a:rPr>
              <a:t>{</a:t>
            </a:r>
            <a:r>
              <a:rPr lang="en-US" sz="4800" b="1" dirty="0" err="1">
                <a:solidFill>
                  <a:srgbClr val="C00000"/>
                </a:solidFill>
              </a:rPr>
              <a:t>k:v</a:t>
            </a:r>
            <a:r>
              <a:rPr lang="en-US" sz="4800" b="1" dirty="0">
                <a:solidFill>
                  <a:srgbClr val="C00000"/>
                </a:solidFill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347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4771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dict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3795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CC392-F8B7-C0D6-8FB6-6970A926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11600"/>
          </a:xfrm>
        </p:spPr>
        <p:txBody>
          <a:bodyPr>
            <a:normAutofit/>
          </a:bodyPr>
          <a:lstStyle/>
          <a:p>
            <a:r>
              <a:rPr lang="en-US" dirty="0"/>
              <a:t>Python Collections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70BB1-2DBC-4D8B-B41B-0566E1088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359"/>
            <a:ext cx="11222181" cy="527588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There are four collection data types in the Python programming language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List []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ordered and changeable. Allows duplicate members.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Tuple ()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ordered and unchangeable. Allows duplicate members.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Set {}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unordered, unchangeable, and unindexed. No duplicate members.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Dictionary {</a:t>
            </a:r>
            <a:r>
              <a:rPr lang="en-US" sz="2800" dirty="0" err="1"/>
              <a:t>k:v</a:t>
            </a:r>
            <a:r>
              <a:rPr lang="en-US" sz="2800" dirty="0"/>
              <a:t>}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ordered and changeable. No duplicate members.</a:t>
            </a:r>
          </a:p>
          <a:p>
            <a:pPr lvl="1">
              <a:spcAft>
                <a:spcPts val="600"/>
              </a:spcAft>
            </a:pP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0A0A9-273C-6BCB-E179-5131318CC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30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Fundamentals of Data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Definition of Data Science: 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Interdisciplinary field using </a:t>
            </a:r>
            <a:r>
              <a:rPr lang="en-US" sz="3600" dirty="0">
                <a:solidFill>
                  <a:srgbClr val="C00000"/>
                </a:solidFill>
              </a:rPr>
              <a:t>scientific methods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processes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algorithms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C00000"/>
                </a:solidFill>
              </a:rPr>
              <a:t>systems</a:t>
            </a:r>
            <a:r>
              <a:rPr lang="en-US" sz="3600" dirty="0"/>
              <a:t> to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extract knowledge </a:t>
            </a:r>
            <a:r>
              <a:rPr lang="en-US" sz="3600" dirty="0"/>
              <a:t>and </a:t>
            </a:r>
            <a:r>
              <a:rPr lang="en-US" sz="3600" dirty="0">
                <a:solidFill>
                  <a:srgbClr val="C00000"/>
                </a:solidFill>
              </a:rPr>
              <a:t>insights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from </a:t>
            </a:r>
            <a:r>
              <a:rPr lang="en-US" sz="3600" dirty="0">
                <a:solidFill>
                  <a:srgbClr val="C00000"/>
                </a:solidFill>
              </a:rPr>
              <a:t>structured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C00000"/>
                </a:solidFill>
              </a:rPr>
              <a:t>unstructured data</a:t>
            </a:r>
            <a:r>
              <a:rPr lang="en-US" sz="3600" dirty="0"/>
              <a:t>.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Key components: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Statistics, Machine Learning, Data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5893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88ED-1C89-8EF9-2CB0-638BD5C34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Dictionaries {</a:t>
            </a:r>
            <a:r>
              <a:rPr lang="en-US" dirty="0" err="1"/>
              <a:t>k:v</a:t>
            </a:r>
            <a:r>
              <a:rPr lang="en-US" dirty="0"/>
              <a:t>}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DD72B-8ADE-B50B-A5B0-E8D133F3A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of Python version 3.7, dictionaries are ordered. </a:t>
            </a:r>
          </a:p>
          <a:p>
            <a:r>
              <a:rPr lang="en-US" dirty="0"/>
              <a:t>In Python 3.6 and earlier, dictionaries are unordered.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336A6-4F79-FC6E-658B-3DDE0FCC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814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3858"/>
            <a:ext cx="684280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2174-4889-7A4C-6F05-074B0E623868}"/>
              </a:ext>
            </a:extLst>
          </p:cNvPr>
          <p:cNvSpPr txBox="1"/>
          <p:nvPr/>
        </p:nvSpPr>
        <p:spPr>
          <a:xfrm>
            <a:off x="7625166" y="1892358"/>
            <a:ext cx="36819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60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36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C91350F-B4AF-4F08-C75A-9B2849A01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26109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A87BD-354F-A962-C385-F864E6D6C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len</a:t>
            </a:r>
            <a:r>
              <a:rPr lang="en-US" dirty="0"/>
              <a:t>(): how many items </a:t>
            </a:r>
          </a:p>
          <a:p>
            <a:r>
              <a:rPr lang="en-US" dirty="0"/>
              <a:t>type(): data type</a:t>
            </a:r>
          </a:p>
          <a:p>
            <a:r>
              <a:rPr lang="en-US" dirty="0"/>
              <a:t>list() constructor: creating a new list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DE06A-DE37-BD7B-2925-7960B0AEE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53A442-586D-7E74-D3A5-BD1FA780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E866B30F-04E7-7CDA-12BA-12FAC6806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36684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615E-E678-CE14-3559-92292B8E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3159"/>
          </a:xfrm>
        </p:spPr>
        <p:txBody>
          <a:bodyPr/>
          <a:lstStyle/>
          <a:p>
            <a:r>
              <a:rPr lang="en-US" dirty="0"/>
              <a:t>Python List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DCDD2-6C3A-283B-DCA3-70C607036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39864"/>
            <a:ext cx="11222181" cy="511343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Method	Description</a:t>
            </a:r>
          </a:p>
          <a:p>
            <a:r>
              <a:rPr lang="en-US" b="0" dirty="0"/>
              <a:t>append()	Adds an element at the end of the list</a:t>
            </a:r>
          </a:p>
          <a:p>
            <a:r>
              <a:rPr lang="en-US" b="0" dirty="0"/>
              <a:t>clear()	Removes all the elements from the list</a:t>
            </a:r>
          </a:p>
          <a:p>
            <a:r>
              <a:rPr lang="en-US" b="0" dirty="0"/>
              <a:t>copy()	Returns a copy of the list</a:t>
            </a:r>
          </a:p>
          <a:p>
            <a:r>
              <a:rPr lang="en-US" b="0" dirty="0"/>
              <a:t>count()	Returns the number of elements with the specified value</a:t>
            </a:r>
          </a:p>
          <a:p>
            <a:r>
              <a:rPr lang="en-US" b="0" dirty="0"/>
              <a:t>extend()	Add the elements of a list (or any </a:t>
            </a:r>
            <a:r>
              <a:rPr lang="en-US" b="0" dirty="0" err="1"/>
              <a:t>iterable</a:t>
            </a:r>
            <a:r>
              <a:rPr lang="en-US" b="0" dirty="0"/>
              <a:t>), to the end of the current list</a:t>
            </a:r>
          </a:p>
          <a:p>
            <a:r>
              <a:rPr lang="en-US" b="0" dirty="0"/>
              <a:t>index()	Returns the index of the first element with the specified value</a:t>
            </a:r>
          </a:p>
          <a:p>
            <a:r>
              <a:rPr lang="en-US" b="0" dirty="0"/>
              <a:t>insert()	Adds an element at the specified position</a:t>
            </a:r>
          </a:p>
          <a:p>
            <a:r>
              <a:rPr lang="en-US" b="0" dirty="0"/>
              <a:t>pop()		Removes the element at the specified position</a:t>
            </a:r>
          </a:p>
          <a:p>
            <a:r>
              <a:rPr lang="en-US" b="0" dirty="0"/>
              <a:t>remove()	Removes the item with the specified value</a:t>
            </a:r>
          </a:p>
          <a:p>
            <a:r>
              <a:rPr lang="en-US" b="0" dirty="0"/>
              <a:t>reverse()	Reverses the order of the list</a:t>
            </a:r>
          </a:p>
          <a:p>
            <a:r>
              <a:rPr lang="en-US" b="0" dirty="0"/>
              <a:t>sort()		Sorts the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76647-44D8-79D0-ED4A-8C5FE1C9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93070-77AE-14C5-2C1F-F73A35838A89}"/>
              </a:ext>
            </a:extLst>
          </p:cNvPr>
          <p:cNvSpPr txBox="1"/>
          <p:nvPr/>
        </p:nvSpPr>
        <p:spPr>
          <a:xfrm>
            <a:off x="2646336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https://www.w3schools.com/python/python_lists_methods.asp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363960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90435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Tuples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00407" y="2451102"/>
            <a:ext cx="6938779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40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EEF2B1D-B3E2-4406-3D7E-FD2F23A7C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90" y="1125539"/>
            <a:ext cx="1122218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latin typeface="Calibri"/>
                <a:ea typeface="新細明體" charset="0"/>
                <a:cs typeface="Calibri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tuple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 in Python is a collection that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cannot be modified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latin typeface="Calibri"/>
                <a:ea typeface="新細明體" charset="0"/>
                <a:cs typeface="Calibri"/>
              </a:rPr>
              <a:t>A tuple is defined using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parenthesis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1987DC-1FA6-0ADE-3B6B-E3FE78A4E94F}"/>
              </a:ext>
            </a:extLst>
          </p:cNvPr>
          <p:cNvSpPr txBox="1"/>
          <p:nvPr/>
        </p:nvSpPr>
        <p:spPr>
          <a:xfrm>
            <a:off x="7896113" y="3005100"/>
            <a:ext cx="37954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50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A1B167-EADA-BA0C-E3F4-5015ED4ACA36}"/>
              </a:ext>
            </a:extLst>
          </p:cNvPr>
          <p:cNvSpPr/>
          <p:nvPr/>
        </p:nvSpPr>
        <p:spPr>
          <a:xfrm>
            <a:off x="3287713" y="6524626"/>
            <a:ext cx="558006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pythonprogramminglanguage.com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/tuples/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CDB28BE4-50C8-9790-E75C-1B98901D6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39677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27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Sets </a:t>
            </a:r>
            <a:r>
              <a:rPr lang="en-US" sz="4800" dirty="0">
                <a:solidFill>
                  <a:srgbClr val="FF0000"/>
                </a:solidFill>
              </a:rPr>
              <a:t>{}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35430" y="987768"/>
            <a:ext cx="7013286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animals)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'fish'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animals)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animals.add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'fish'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'fish'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animals)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(animals))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animals.add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'cat’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(animals))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animals.remove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(animals))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1002E-FC12-276E-441A-AA1E23820ED2}"/>
              </a:ext>
            </a:extLst>
          </p:cNvPr>
          <p:cNvSpPr txBox="1"/>
          <p:nvPr/>
        </p:nvSpPr>
        <p:spPr>
          <a:xfrm>
            <a:off x="7826644" y="1551143"/>
            <a:ext cx="392992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True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False </a:t>
            </a:r>
          </a:p>
          <a:p>
            <a:endParaRPr lang="en-US" sz="36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True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</a:t>
            </a:r>
          </a:p>
          <a:p>
            <a:endParaRPr lang="en-US" sz="36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</a:t>
            </a:r>
          </a:p>
          <a:p>
            <a:endParaRPr lang="en-US" sz="36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</a:t>
            </a:r>
            <a:endParaRPr lang="en-US" sz="3600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0E783E52-0EA1-1737-C3C2-862031414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849081-8891-2B5F-963B-6C5B44EA7392}"/>
              </a:ext>
            </a:extLst>
          </p:cNvPr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1530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Dictionary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{key : value}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93653" y="3913272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 = {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EN'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'English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FR'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'French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}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(k[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CA73F-F621-D351-64F5-98A1E63B3657}"/>
              </a:ext>
            </a:extLst>
          </p:cNvPr>
          <p:cNvSpPr txBox="1"/>
          <p:nvPr/>
        </p:nvSpPr>
        <p:spPr>
          <a:xfrm>
            <a:off x="534389" y="529560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English</a:t>
            </a:r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0A4372-6A14-2882-EB15-02F52E5D96E1}"/>
              </a:ext>
            </a:extLst>
          </p:cNvPr>
          <p:cNvSpPr/>
          <p:nvPr/>
        </p:nvSpPr>
        <p:spPr>
          <a:xfrm>
            <a:off x="3004344" y="6623865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http://pythonprogramminglanguage.com/dictionary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7D8B4-90C2-10F3-4FCA-9C8036FB58EE}"/>
              </a:ext>
            </a:extLst>
          </p:cNvPr>
          <p:cNvSpPr txBox="1"/>
          <p:nvPr/>
        </p:nvSpPr>
        <p:spPr>
          <a:xfrm>
            <a:off x="593653" y="1310467"/>
            <a:ext cx="11162917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Python Dictionary </a:t>
            </a: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Key  </a:t>
            </a:r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  <a:sym typeface="Wingdings" pitchFamily="2" charset="2"/>
              </a:rPr>
              <a:t> Value</a:t>
            </a:r>
            <a:endParaRPr lang="en-US" sz="3600" b="1" dirty="0">
              <a:solidFill>
                <a:srgbClr val="A31515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'EN’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sym typeface="Wingdings" pitchFamily="2" charset="2"/>
              </a:rPr>
              <a:t>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'English’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'FR’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sym typeface="Wingdings" pitchFamily="2" charset="2"/>
              </a:rPr>
              <a:t>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'French'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312B29EC-7776-9D1E-E039-6C342D60D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2582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32239312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Control Logic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Loops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17765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Control Logic and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023750-73E5-FE18-003B-33758DF67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322380"/>
          </a:xfrm>
        </p:spPr>
        <p:txBody>
          <a:bodyPr>
            <a:normAutofit fontScale="70000" lnSpcReduction="20000"/>
          </a:bodyPr>
          <a:lstStyle/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if else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if </a:t>
            </a:r>
            <a:r>
              <a:rPr lang="en-US" sz="4400" b="1" dirty="0" err="1">
                <a:solidFill>
                  <a:srgbClr val="C00000"/>
                </a:solidFill>
              </a:rPr>
              <a:t>elif</a:t>
            </a:r>
            <a:r>
              <a:rPr lang="en-US" sz="4400" b="1" dirty="0">
                <a:solidFill>
                  <a:srgbClr val="C00000"/>
                </a:solidFill>
              </a:rPr>
              <a:t> else</a:t>
            </a:r>
          </a:p>
          <a:p>
            <a:pPr lvl="2" indent="-411480"/>
            <a:r>
              <a:rPr lang="en-US" sz="4000" b="1" dirty="0"/>
              <a:t>Booleans: True, False</a:t>
            </a:r>
          </a:p>
          <a:p>
            <a:pPr lvl="2" indent="-411480"/>
            <a:r>
              <a:rPr lang="en-US" sz="4000" b="1" dirty="0"/>
              <a:t>Operators: ==, !=, &gt;, &lt;, &gt;=, &lt;=, and, or, not</a:t>
            </a:r>
            <a:endParaRPr lang="en-US" sz="4400" b="1" dirty="0">
              <a:solidFill>
                <a:srgbClr val="C00000"/>
              </a:solidFill>
            </a:endParaRPr>
          </a:p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for</a:t>
            </a:r>
            <a:r>
              <a:rPr lang="en-US" sz="4800" b="1" dirty="0"/>
              <a:t> Loops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for</a:t>
            </a:r>
            <a:endParaRPr lang="en-US" sz="4800" b="1" dirty="0"/>
          </a:p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while</a:t>
            </a:r>
            <a:r>
              <a:rPr lang="en-US" sz="4800" b="1" dirty="0"/>
              <a:t> Loops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While</a:t>
            </a:r>
          </a:p>
          <a:p>
            <a:pPr lvl="3" indent="-411480"/>
            <a:r>
              <a:rPr lang="en-US" sz="3800" b="1" dirty="0"/>
              <a:t>break </a:t>
            </a:r>
          </a:p>
          <a:p>
            <a:pPr lvl="3" indent="-411480"/>
            <a:r>
              <a:rPr lang="en-US" sz="3800" b="1" dirty="0"/>
              <a:t>continue</a:t>
            </a:r>
          </a:p>
        </p:txBody>
      </p:sp>
    </p:spTree>
    <p:extLst>
      <p:ext uri="{BB962C8B-B14F-4D97-AF65-F5344CB8AC3E}">
        <p14:creationId xmlns:p14="http://schemas.microsoft.com/office/powerpoint/2010/main" val="1549552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Science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Business Understanding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Data Understanding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Data Preparation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Modeling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Evaluation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Deployment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0729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</a:t>
            </a:r>
            <a:r>
              <a:rPr lang="en-US" sz="6000" dirty="0">
                <a:solidFill>
                  <a:srgbClr val="C00000"/>
                </a:solidFill>
              </a:rPr>
              <a:t>if...else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023750-73E5-FE18-003B-33758DF67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427018"/>
            <a:ext cx="11222181" cy="5155554"/>
          </a:xfrm>
        </p:spPr>
        <p:txBody>
          <a:bodyPr>
            <a:normAutofit/>
          </a:bodyPr>
          <a:lstStyle/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if...else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if </a:t>
            </a:r>
            <a:r>
              <a:rPr lang="en-US" sz="4400" b="1" dirty="0" err="1">
                <a:solidFill>
                  <a:srgbClr val="C00000"/>
                </a:solidFill>
              </a:rPr>
              <a:t>elif</a:t>
            </a:r>
            <a:r>
              <a:rPr lang="en-US" sz="4400" b="1" dirty="0">
                <a:solidFill>
                  <a:srgbClr val="C00000"/>
                </a:solidFill>
              </a:rPr>
              <a:t>  else</a:t>
            </a:r>
          </a:p>
          <a:p>
            <a:pPr lvl="2" indent="-411480"/>
            <a:r>
              <a:rPr lang="en-US" sz="4000" b="1" dirty="0"/>
              <a:t>Booleans: True, False</a:t>
            </a:r>
          </a:p>
          <a:p>
            <a:pPr lvl="2" indent="-411480"/>
            <a:r>
              <a:rPr lang="en-US" sz="4000" b="1" dirty="0"/>
              <a:t>Operators: ==, !=, &gt;, &lt;, &gt;=, &lt;=, and, or, not</a:t>
            </a:r>
            <a:endParaRPr lang="en-US" sz="4400" b="1" dirty="0">
              <a:solidFill>
                <a:srgbClr val="C00000"/>
              </a:solidFill>
            </a:endParaRPr>
          </a:p>
          <a:p>
            <a:pPr lvl="3" indent="-411480"/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98050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BCB6-A7D3-B76A-DE78-41612A16B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Conditions and </a:t>
            </a:r>
            <a:r>
              <a:rPr lang="en-US" dirty="0">
                <a:solidFill>
                  <a:srgbClr val="C00000"/>
                </a:solidFill>
              </a:rPr>
              <a:t>If</a:t>
            </a:r>
            <a:r>
              <a:rPr lang="en-US" dirty="0"/>
              <a:t>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8911B-0633-B567-35BF-616336BA3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supports the usual </a:t>
            </a:r>
            <a:r>
              <a:rPr lang="en-US" dirty="0">
                <a:solidFill>
                  <a:srgbClr val="C00000"/>
                </a:solidFill>
              </a:rPr>
              <a:t>logical conditions </a:t>
            </a:r>
            <a:r>
              <a:rPr lang="en-US" dirty="0"/>
              <a:t>from mathematics:</a:t>
            </a:r>
          </a:p>
          <a:p>
            <a:pPr lvl="1"/>
            <a:r>
              <a:rPr lang="en-US" sz="3200" dirty="0"/>
              <a:t>Equals: a </a:t>
            </a:r>
            <a:r>
              <a:rPr lang="en-US" sz="3200" dirty="0">
                <a:solidFill>
                  <a:srgbClr val="C00000"/>
                </a:solidFill>
              </a:rPr>
              <a:t>==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Not Equals: a </a:t>
            </a:r>
            <a:r>
              <a:rPr lang="en-US" sz="3200" dirty="0">
                <a:solidFill>
                  <a:srgbClr val="C00000"/>
                </a:solidFill>
              </a:rPr>
              <a:t>!=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Less than: a </a:t>
            </a:r>
            <a:r>
              <a:rPr lang="en-US" sz="3200" dirty="0">
                <a:solidFill>
                  <a:srgbClr val="C00000"/>
                </a:solidFill>
              </a:rPr>
              <a:t>&lt;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Less than or equal to: a </a:t>
            </a:r>
            <a:r>
              <a:rPr lang="en-US" sz="3200" dirty="0">
                <a:solidFill>
                  <a:srgbClr val="C00000"/>
                </a:solidFill>
              </a:rPr>
              <a:t>&lt;=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Greater than: a </a:t>
            </a:r>
            <a:r>
              <a:rPr lang="en-US" sz="3200" dirty="0">
                <a:solidFill>
                  <a:srgbClr val="C00000"/>
                </a:solidFill>
              </a:rPr>
              <a:t>&gt;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Greater than or equal to: a </a:t>
            </a:r>
            <a:r>
              <a:rPr lang="en-US" sz="3200" dirty="0">
                <a:solidFill>
                  <a:srgbClr val="C00000"/>
                </a:solidFill>
              </a:rPr>
              <a:t>&gt;=</a:t>
            </a:r>
            <a:r>
              <a:rPr lang="en-US" sz="3200" dirty="0"/>
              <a:t> 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57FFE-6B5C-B774-81D8-E389B854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2180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6689-EE53-6D06-468A-1566E33D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Comparison Operators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CF392C8-4148-21AF-A6A7-E04BCFC04C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7531" y="1720724"/>
          <a:ext cx="10452266" cy="4337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4010">
                  <a:extLst>
                    <a:ext uri="{9D8B030D-6E8A-4147-A177-3AD203B41FA5}">
                      <a16:colId xmlns:a16="http://schemas.microsoft.com/office/drawing/2014/main" val="3034444930"/>
                    </a:ext>
                  </a:extLst>
                </a:gridCol>
                <a:gridCol w="4456622">
                  <a:extLst>
                    <a:ext uri="{9D8B030D-6E8A-4147-A177-3AD203B41FA5}">
                      <a16:colId xmlns:a16="http://schemas.microsoft.com/office/drawing/2014/main" val="801379384"/>
                    </a:ext>
                  </a:extLst>
                </a:gridCol>
                <a:gridCol w="4091634">
                  <a:extLst>
                    <a:ext uri="{9D8B030D-6E8A-4147-A177-3AD203B41FA5}">
                      <a16:colId xmlns:a16="http://schemas.microsoft.com/office/drawing/2014/main" val="2352127533"/>
                    </a:ext>
                  </a:extLst>
                </a:gridCol>
              </a:tblGrid>
              <a:tr h="332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Operator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Name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Example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9093661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==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Equal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==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3560714945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!=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Not equal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!=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2778774773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&gt;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Greater than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&gt;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3150892236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&lt;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Less than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898798147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&gt;=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Greater than or equal to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&gt;=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2835547097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&lt;=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Less than or equal to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186186218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76933-D92C-C0BD-D020-EC1599F7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B8076-7D6D-3E3C-3A43-FDB762A7BE47}"/>
              </a:ext>
            </a:extLst>
          </p:cNvPr>
          <p:cNvSpPr txBox="1"/>
          <p:nvPr/>
        </p:nvSpPr>
        <p:spPr>
          <a:xfrm>
            <a:off x="3048000" y="659978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https://www.w3schools.com/python/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python_operators.asp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3431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6689-EE53-6D06-468A-1566E33D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Logical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76933-D92C-C0BD-D020-EC1599F7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6E860-3975-3D3C-F3F7-1946EABE55D3}"/>
              </a:ext>
            </a:extLst>
          </p:cNvPr>
          <p:cNvSpPr txBox="1"/>
          <p:nvPr/>
        </p:nvSpPr>
        <p:spPr>
          <a:xfrm>
            <a:off x="3048000" y="659978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https://www.w3schools.com/python/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python_operators.asp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FBE5A37D-D67A-EACD-8BF9-14B3D9649F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8145" y="1460667"/>
          <a:ext cx="11008425" cy="48352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4151">
                  <a:extLst>
                    <a:ext uri="{9D8B030D-6E8A-4147-A177-3AD203B41FA5}">
                      <a16:colId xmlns:a16="http://schemas.microsoft.com/office/drawing/2014/main" val="464004786"/>
                    </a:ext>
                  </a:extLst>
                </a:gridCol>
                <a:gridCol w="4994927">
                  <a:extLst>
                    <a:ext uri="{9D8B030D-6E8A-4147-A177-3AD203B41FA5}">
                      <a16:colId xmlns:a16="http://schemas.microsoft.com/office/drawing/2014/main" val="118338084"/>
                    </a:ext>
                  </a:extLst>
                </a:gridCol>
                <a:gridCol w="4309347">
                  <a:extLst>
                    <a:ext uri="{9D8B030D-6E8A-4147-A177-3AD203B41FA5}">
                      <a16:colId xmlns:a16="http://schemas.microsoft.com/office/drawing/2014/main" val="3458559952"/>
                    </a:ext>
                  </a:extLst>
                </a:gridCol>
              </a:tblGrid>
              <a:tr h="6195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Operator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Description</a:t>
                      </a:r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Example</a:t>
                      </a:r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5920975"/>
                  </a:ext>
                </a:extLst>
              </a:tr>
              <a:tr h="1405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and 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Returns True if both statements are true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x &lt; 5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and</a:t>
                      </a:r>
                      <a:r>
                        <a:rPr lang="en-US" sz="3200" u="none" strike="noStrike" dirty="0">
                          <a:effectLst/>
                        </a:rPr>
                        <a:t>  x &lt; 10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extLst>
                  <a:ext uri="{0D108BD9-81ED-4DB2-BD59-A6C34878D82A}">
                    <a16:rowId xmlns:a16="http://schemas.microsoft.com/office/drawing/2014/main" val="1303621667"/>
                  </a:ext>
                </a:extLst>
              </a:tr>
              <a:tr h="1405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or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Returns True if one of the statements is true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x &lt; 5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or</a:t>
                      </a:r>
                      <a:r>
                        <a:rPr lang="en-US" sz="3200" u="none" strike="noStrike" dirty="0">
                          <a:effectLst/>
                        </a:rPr>
                        <a:t> x &lt; 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extLst>
                  <a:ext uri="{0D108BD9-81ED-4DB2-BD59-A6C34878D82A}">
                    <a16:rowId xmlns:a16="http://schemas.microsoft.com/office/drawing/2014/main" val="4024127801"/>
                  </a:ext>
                </a:extLst>
              </a:tr>
              <a:tr h="1405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not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Reverse the result, returns False if the result is true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not</a:t>
                      </a:r>
                      <a:r>
                        <a:rPr lang="en-US" sz="3200" u="none" strike="noStrike" dirty="0">
                          <a:effectLst/>
                        </a:rPr>
                        <a:t>(x &lt; 5 and x &lt; 10)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extLst>
                  <a:ext uri="{0D108BD9-81ED-4DB2-BD59-A6C34878D82A}">
                    <a16:rowId xmlns:a16="http://schemas.microsoft.com/office/drawing/2014/main" val="207466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269362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6675"/>
            <a:ext cx="11222181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if </a:t>
            </a:r>
          </a:p>
          <a:p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6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endParaRPr lang="en-US" sz="6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6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6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6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6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49161759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6675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if else</a:t>
            </a:r>
            <a:endParaRPr lang="en-US" sz="4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endParaRPr lang="en-US" sz="4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"Fail"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73535320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3212-0C7A-7AE8-B1EF-C73BB6F0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 </a:t>
            </a:r>
            <a:r>
              <a:rPr lang="en-US" dirty="0" err="1">
                <a:solidFill>
                  <a:srgbClr val="C00000"/>
                </a:solidFill>
              </a:rPr>
              <a:t>elif</a:t>
            </a:r>
            <a:r>
              <a:rPr lang="en-US" dirty="0">
                <a:solidFill>
                  <a:srgbClr val="C00000"/>
                </a:solidFill>
              </a:rPr>
              <a:t>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A654-E636-CA00-6258-CB18A2C4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E90DD-9688-4ECB-2481-7ECB3CF8363A}"/>
              </a:ext>
            </a:extLst>
          </p:cNvPr>
          <p:cNvSpPr txBox="1"/>
          <p:nvPr/>
        </p:nvSpPr>
        <p:spPr>
          <a:xfrm>
            <a:off x="534389" y="1356675"/>
            <a:ext cx="11222181" cy="48320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95</a:t>
            </a:r>
            <a:endParaRPr lang="en-US" sz="4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4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"Fail"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965517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3212-0C7A-7AE8-B1EF-C73BB6F0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 </a:t>
            </a:r>
            <a:r>
              <a:rPr lang="en-US" dirty="0" err="1">
                <a:solidFill>
                  <a:srgbClr val="C00000"/>
                </a:solidFill>
              </a:rPr>
              <a:t>elif</a:t>
            </a:r>
            <a:r>
              <a:rPr lang="en-US" dirty="0">
                <a:solidFill>
                  <a:srgbClr val="C00000"/>
                </a:solidFill>
              </a:rPr>
              <a:t>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A654-E636-CA00-6258-CB18A2C4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E90DD-9688-4ECB-2481-7ECB3CF8363A}"/>
              </a:ext>
            </a:extLst>
          </p:cNvPr>
          <p:cNvSpPr txBox="1"/>
          <p:nvPr/>
        </p:nvSpPr>
        <p:spPr>
          <a:xfrm>
            <a:off x="534389" y="1356675"/>
            <a:ext cx="11222181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if </a:t>
            </a:r>
            <a:r>
              <a:rPr lang="en-US" sz="24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else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"D"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(grade)</a:t>
            </a:r>
          </a:p>
        </p:txBody>
      </p:sp>
    </p:spTree>
    <p:extLst>
      <p:ext uri="{BB962C8B-B14F-4D97-AF65-F5344CB8AC3E}">
        <p14:creationId xmlns:p14="http://schemas.microsoft.com/office/powerpoint/2010/main" val="105635245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for </a:t>
            </a:r>
            <a:r>
              <a:rPr lang="en-US" dirty="0"/>
              <a:t>Loops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6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6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6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6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6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6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6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6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8CAD93-D38F-952D-A2A5-91D60FD5C8D2}"/>
              </a:ext>
            </a:extLst>
          </p:cNvPr>
          <p:cNvSpPr txBox="1"/>
          <p:nvPr/>
        </p:nvSpPr>
        <p:spPr>
          <a:xfrm>
            <a:off x="698085" y="3853709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8055434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for</a:t>
            </a:r>
            <a:r>
              <a:rPr lang="en-US" dirty="0"/>
              <a:t>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for loops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for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j </a:t>
            </a:r>
            <a:r>
              <a:rPr lang="en-US" sz="3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 * '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, j 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 = '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*j)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551455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Science Essential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Python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R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SQL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Tableau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Power BI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8015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</a:t>
            </a:r>
            <a:r>
              <a:rPr lang="en-US" sz="6000" dirty="0">
                <a:solidFill>
                  <a:srgbClr val="C00000"/>
                </a:solidFill>
              </a:rPr>
              <a:t>while</a:t>
            </a:r>
            <a:r>
              <a:rPr lang="en-US" sz="6000" dirty="0"/>
              <a:t>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4FD827-92E5-6254-3E10-57F721579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136073"/>
            <a:ext cx="11222181" cy="5446499"/>
          </a:xfrm>
        </p:spPr>
        <p:txBody>
          <a:bodyPr>
            <a:normAutofit/>
          </a:bodyPr>
          <a:lstStyle/>
          <a:p>
            <a:pPr lvl="1" indent="-411480"/>
            <a:r>
              <a:rPr lang="en-US" sz="4800" b="1" dirty="0">
                <a:solidFill>
                  <a:srgbClr val="C00000"/>
                </a:solidFill>
              </a:rPr>
              <a:t>while</a:t>
            </a:r>
          </a:p>
          <a:p>
            <a:pPr lvl="2" indent="-411480"/>
            <a:r>
              <a:rPr lang="en-US" sz="4200" b="1" dirty="0"/>
              <a:t>break </a:t>
            </a:r>
          </a:p>
          <a:p>
            <a:pPr lvl="2" indent="-411480"/>
            <a:r>
              <a:rPr lang="en-US" sz="4200" b="1" dirty="0"/>
              <a:t>continue</a:t>
            </a:r>
          </a:p>
        </p:txBody>
      </p:sp>
    </p:spTree>
    <p:extLst>
      <p:ext uri="{BB962C8B-B14F-4D97-AF65-F5344CB8AC3E}">
        <p14:creationId xmlns:p14="http://schemas.microsoft.com/office/powerpoint/2010/main" val="368254827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while</a:t>
            </a:r>
            <a:r>
              <a:rPr lang="en-US" dirty="0"/>
              <a:t>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while loops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age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while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age &lt;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(age)</a:t>
            </a:r>
          </a:p>
          <a:p>
            <a:r>
              <a:rPr lang="en-US" sz="3600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age = age +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65341756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 fontScale="90000"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Functions,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Classes,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Modules 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148253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Python Functions, Classes, Modules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7E3D07-F8DD-3356-0373-3309467EE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080655"/>
            <a:ext cx="11222181" cy="5611090"/>
          </a:xfrm>
        </p:spPr>
        <p:txBody>
          <a:bodyPr>
            <a:normAutofit/>
          </a:bodyPr>
          <a:lstStyle/>
          <a:p>
            <a:pPr indent="-411480"/>
            <a:r>
              <a:rPr lang="en-US" sz="4000" b="1" dirty="0"/>
              <a:t>Python Functions</a:t>
            </a:r>
          </a:p>
          <a:p>
            <a:pPr lvl="1" indent="-411480"/>
            <a:r>
              <a:rPr lang="en-US" sz="3600" dirty="0">
                <a:solidFill>
                  <a:srgbClr val="C00000"/>
                </a:solidFill>
              </a:rPr>
              <a:t>def</a:t>
            </a:r>
            <a:r>
              <a:rPr lang="en-US" sz="3600" dirty="0"/>
              <a:t> </a:t>
            </a:r>
            <a:r>
              <a:rPr lang="en-US" sz="3600" dirty="0" err="1"/>
              <a:t>myfunction</a:t>
            </a:r>
            <a:r>
              <a:rPr lang="en-US" sz="3600" dirty="0"/>
              <a:t>():</a:t>
            </a:r>
            <a:endParaRPr lang="en-US" sz="3600" b="1" dirty="0"/>
          </a:p>
          <a:p>
            <a:pPr indent="-411480"/>
            <a:r>
              <a:rPr lang="en-US" sz="4000" b="1" dirty="0"/>
              <a:t>Python Classes/Objects</a:t>
            </a:r>
          </a:p>
          <a:p>
            <a:pPr lvl="1" indent="-411480"/>
            <a:r>
              <a:rPr lang="en-US" sz="3600" dirty="0">
                <a:solidFill>
                  <a:srgbClr val="C00000"/>
                </a:solidFill>
              </a:rPr>
              <a:t>class</a:t>
            </a:r>
            <a:r>
              <a:rPr lang="en-US" sz="3600" dirty="0"/>
              <a:t> </a:t>
            </a:r>
            <a:r>
              <a:rPr lang="en-US" sz="3600" dirty="0" err="1"/>
              <a:t>MyClass</a:t>
            </a:r>
            <a:r>
              <a:rPr lang="en-US" sz="3600" dirty="0"/>
              <a:t>:</a:t>
            </a:r>
            <a:endParaRPr lang="en-US" sz="3600" b="1" dirty="0"/>
          </a:p>
          <a:p>
            <a:pPr indent="-411480"/>
            <a:r>
              <a:rPr lang="en-US" sz="4000" b="1" dirty="0"/>
              <a:t>Python Modules</a:t>
            </a:r>
          </a:p>
          <a:p>
            <a:pPr lvl="1" indent="-411480"/>
            <a:r>
              <a:rPr lang="en-US" sz="3600" b="1" dirty="0" err="1"/>
              <a:t>mymodule.py</a:t>
            </a:r>
            <a:endParaRPr lang="en-US" sz="3600" b="1" dirty="0"/>
          </a:p>
          <a:p>
            <a:pPr lvl="1" indent="-411480"/>
            <a:r>
              <a:rPr lang="en-US" sz="3600" b="1" dirty="0">
                <a:solidFill>
                  <a:srgbClr val="C00000"/>
                </a:solidFill>
              </a:rPr>
              <a:t>import</a:t>
            </a:r>
            <a:r>
              <a:rPr lang="en-US" sz="3600" b="1" dirty="0"/>
              <a:t> </a:t>
            </a:r>
            <a:r>
              <a:rPr lang="en-US" sz="3600" b="1" dirty="0" err="1"/>
              <a:t>mymodule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6818232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Functions 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088471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CED9A-D1FD-BF6E-ABC8-BD3043A8E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C266B-52DF-DC45-FF65-6A8C43523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function is a block of code which only runs when it is called.</a:t>
            </a:r>
          </a:p>
          <a:p>
            <a:r>
              <a:rPr lang="en-US" dirty="0"/>
              <a:t>You can pass data, known as parameters, into a function.</a:t>
            </a:r>
          </a:p>
          <a:p>
            <a:r>
              <a:rPr lang="en-US" dirty="0"/>
              <a:t>A function can return data as a result.</a:t>
            </a:r>
          </a:p>
          <a:p>
            <a:r>
              <a:rPr lang="en-US" dirty="0"/>
              <a:t>Creating a Function</a:t>
            </a:r>
          </a:p>
          <a:p>
            <a:pPr lvl="1"/>
            <a:r>
              <a:rPr lang="en-US" sz="3200" dirty="0"/>
              <a:t>In Python a function is defined using the </a:t>
            </a:r>
            <a:r>
              <a:rPr lang="en-US" sz="3200" dirty="0">
                <a:solidFill>
                  <a:srgbClr val="C00000"/>
                </a:solidFill>
              </a:rPr>
              <a:t>def</a:t>
            </a:r>
            <a:r>
              <a:rPr lang="en-US" sz="3200" dirty="0"/>
              <a:t> keyword: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CDD6-F78F-0C73-AC39-E19439520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052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Function def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Function def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indentation for blocks. four spaces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0E638-75C8-5A92-F82A-9D3A531266E8}"/>
              </a:ext>
            </a:extLst>
          </p:cNvPr>
          <p:cNvSpPr txBox="1"/>
          <p:nvPr/>
        </p:nvSpPr>
        <p:spPr>
          <a:xfrm>
            <a:off x="554204" y="58157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061258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0794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 is your $100 worth </a:t>
            </a:r>
            <a:br>
              <a:rPr lang="en-US" dirty="0"/>
            </a:br>
            <a:r>
              <a:rPr lang="en-US" dirty="0"/>
              <a:t>after 7 years?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How much is your $100 worth after 7 years?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= 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output = 194.87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DE1C2-0F56-D057-1AF3-718F23F73A8C}"/>
              </a:ext>
            </a:extLst>
          </p:cNvPr>
          <p:cNvSpPr txBox="1"/>
          <p:nvPr/>
        </p:nvSpPr>
        <p:spPr>
          <a:xfrm>
            <a:off x="534389" y="4705887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= 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312370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7FE5D-15F6-D5FA-22A0-7B8342526FAD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3190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40"/>
            <a:ext cx="10995001" cy="99684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0384"/>
            <a:ext cx="10995001" cy="5471861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Sustainability: Meeting present needs without compromising future generations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ESG: Environmental, Social, and Governance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Environmental: Climate change, resource depletion, waste, pollution, deforestation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Social: Human rights, labor standards, workplace safety, community relations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Governance: Board diversity, executive compensation, ethics, transparency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2183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amount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interest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#10% = 0.01 * 10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years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amount * ((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0.01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interest)) ** years)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B4BDE-F92E-4576-BAAD-C189613DB9A1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115360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Function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4000" b="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  <a:cs typeface="+mn-cs"/>
              </a:rPr>
              <a:t>def </a:t>
            </a:r>
            <a:r>
              <a:rPr lang="en-US" sz="40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C00000"/>
                </a:solidFill>
              </a:rPr>
              <a:t> define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get future value </a:t>
            </a:r>
            <a:r>
              <a:rPr lang="en-US" dirty="0">
                <a:solidFill>
                  <a:srgbClr val="C00000"/>
                </a:solidFill>
              </a:rPr>
              <a:t>function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Function def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indentation for blocks. four spaces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0E638-75C8-5A92-F82A-9D3A531266E8}"/>
              </a:ext>
            </a:extLst>
          </p:cNvPr>
          <p:cNvSpPr txBox="1"/>
          <p:nvPr/>
        </p:nvSpPr>
        <p:spPr>
          <a:xfrm>
            <a:off x="554204" y="58157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594895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Classes/Objects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sz="880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8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8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8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458642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101B-4A31-EFCA-38AB-92D7345A2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DE7F3-FF64-F7F0-5FC7-78AF8E08B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is an object oriented programming language.</a:t>
            </a:r>
          </a:p>
          <a:p>
            <a:r>
              <a:rPr lang="en-US" dirty="0"/>
              <a:t>Almost everything in Python is an object, with its properties and methods.</a:t>
            </a:r>
          </a:p>
          <a:p>
            <a:r>
              <a:rPr lang="en-US" dirty="0"/>
              <a:t>A Class is like an object constructor, or a "blueprint" for creating objects.</a:t>
            </a:r>
          </a:p>
          <a:p>
            <a:r>
              <a:rPr lang="en-US" dirty="0"/>
              <a:t>Create a Class:</a:t>
            </a:r>
          </a:p>
          <a:p>
            <a:pPr lvl="1"/>
            <a:r>
              <a:rPr lang="en-US" dirty="0"/>
              <a:t>To create a class, use the keyword </a:t>
            </a:r>
            <a:r>
              <a:rPr lang="en-US" dirty="0">
                <a:solidFill>
                  <a:srgbClr val="C00000"/>
                </a:solidFill>
              </a:rPr>
              <a:t>class</a:t>
            </a:r>
            <a:r>
              <a:rPr lang="en-US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E3FA0-2579-A3B1-D4CE-136E7B28D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9683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class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c1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(c1.x)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218147" y="6550660"/>
            <a:ext cx="37526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https://www.w3schools.com/python/python_classes.asp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228957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62712"/>
            <a:ext cx="9802307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Person:</a:t>
            </a: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name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age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 = Person(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(p1.name)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(p1.age)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E85AC-74FD-51E4-DCAB-E80CC5429A53}"/>
              </a:ext>
            </a:extLst>
          </p:cNvPr>
          <p:cNvSpPr txBox="1"/>
          <p:nvPr/>
        </p:nvSpPr>
        <p:spPr>
          <a:xfrm>
            <a:off x="10399280" y="5109577"/>
            <a:ext cx="15541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Alan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929214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950679"/>
            <a:ext cx="11222181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Person:</a:t>
            </a: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name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age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myfunc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my name is 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 = Person(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p1.myfunc()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85090430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337629" y="960453"/>
            <a:ext cx="11418941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Person:</a:t>
            </a:r>
          </a:p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age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name</a:t>
            </a:r>
          </a:p>
          <a:p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.age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age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myfunc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	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my name is 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 = Person(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p1.myfunc()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(p1.name)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(p1.age)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3C09A-E231-52EA-A050-3A558E86AB23}"/>
              </a:ext>
            </a:extLst>
          </p:cNvPr>
          <p:cNvSpPr txBox="1"/>
          <p:nvPr/>
        </p:nvSpPr>
        <p:spPr>
          <a:xfrm>
            <a:off x="6838122" y="4857985"/>
            <a:ext cx="4918448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my name is Alan</a:t>
            </a:r>
          </a:p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Alan</a:t>
            </a:r>
          </a:p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08373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 and </a:t>
            </a:r>
            <a:r>
              <a:rPr lang="en-US" dirty="0" err="1">
                <a:solidFill>
                  <a:srgbClr val="C00000"/>
                </a:solidFill>
              </a:rPr>
              <a:t>Obects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8472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Vehicle: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name =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kind =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"car"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color =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value =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100.00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description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"%s is a %s %s worth $%.2f."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% (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.color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.kind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.value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78778478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120"/>
          </a:xfrm>
        </p:spPr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 and 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1041460"/>
            <a:ext cx="5135519" cy="5509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 = Vehicle()</a:t>
            </a: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car1.name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"Fer"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car1.color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car1.kind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"convertible"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car1.value = </a:t>
            </a:r>
            <a:r>
              <a:rPr lang="en-US" sz="2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60000.00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 = Vehicle()</a:t>
            </a: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car2.name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"Jump"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car2.color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car2.kind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"van"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car2.value = </a:t>
            </a:r>
            <a:r>
              <a:rPr lang="en-US" sz="2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10000.00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(car1.description())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(car1.name)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(car2.description())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(car2.name)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283549" y="6550660"/>
            <a:ext cx="3621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https://www.learnpython.org/en/Classes_and_Objects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6080B-E141-DEAD-248C-AC090553C869}"/>
              </a:ext>
            </a:extLst>
          </p:cNvPr>
          <p:cNvSpPr txBox="1"/>
          <p:nvPr/>
        </p:nvSpPr>
        <p:spPr>
          <a:xfrm>
            <a:off x="6096000" y="5197682"/>
            <a:ext cx="5860991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Fer is a red convertible worth $60000.00.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Fer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Jump is a blue van worth $10000.00.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Jump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14410-E218-0E24-5110-5C8F61432A70}"/>
              </a:ext>
            </a:extLst>
          </p:cNvPr>
          <p:cNvSpPr txBox="1"/>
          <p:nvPr/>
        </p:nvSpPr>
        <p:spPr>
          <a:xfrm>
            <a:off x="5724940" y="1035899"/>
            <a:ext cx="6232052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Vehicle: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name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kind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"car"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color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value = </a:t>
            </a:r>
            <a:r>
              <a:rPr lang="en-US" sz="2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100.00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description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"%s is a %s %s worth $%.2f."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% 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.color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.kind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.value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	return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87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40"/>
            <a:ext cx="10995001" cy="99684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ESG: Business case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0384"/>
            <a:ext cx="10995001" cy="5471861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Risk management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Cost savings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Innovation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Brand value 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Investor attraction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1782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Modules 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114895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34A0-D868-F4B0-14E5-E67311D5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Modules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C1E6B-5247-7FC5-57EC-23E7BFCFB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Consider a </a:t>
            </a:r>
            <a:r>
              <a:rPr lang="en-US" dirty="0">
                <a:solidFill>
                  <a:srgbClr val="C00000"/>
                </a:solidFill>
              </a:rPr>
              <a:t>module</a:t>
            </a:r>
            <a:r>
              <a:rPr lang="en-US" dirty="0"/>
              <a:t> to be the same as a </a:t>
            </a:r>
            <a:r>
              <a:rPr lang="en-US" dirty="0">
                <a:solidFill>
                  <a:srgbClr val="C00000"/>
                </a:solidFill>
              </a:rPr>
              <a:t>code library</a:t>
            </a:r>
            <a:r>
              <a:rPr lang="en-US" dirty="0"/>
              <a:t>.</a:t>
            </a:r>
          </a:p>
          <a:p>
            <a:r>
              <a:rPr lang="en-US" dirty="0"/>
              <a:t>A file containing a set of functions you want to include in your application.</a:t>
            </a:r>
          </a:p>
          <a:p>
            <a:r>
              <a:rPr lang="en-US" dirty="0"/>
              <a:t>Create a Module</a:t>
            </a:r>
          </a:p>
          <a:p>
            <a:pPr lvl="1"/>
            <a:r>
              <a:rPr lang="en-US" dirty="0"/>
              <a:t>To create a </a:t>
            </a:r>
            <a:r>
              <a:rPr lang="en-US" dirty="0">
                <a:solidFill>
                  <a:srgbClr val="C00000"/>
                </a:solidFill>
              </a:rPr>
              <a:t>module</a:t>
            </a:r>
            <a:r>
              <a:rPr lang="en-US" dirty="0"/>
              <a:t> just save the code you want in a </a:t>
            </a:r>
            <a:r>
              <a:rPr lang="en-US" dirty="0">
                <a:solidFill>
                  <a:srgbClr val="C00000"/>
                </a:solidFill>
              </a:rPr>
              <a:t>file</a:t>
            </a:r>
            <a:r>
              <a:rPr lang="en-US" dirty="0"/>
              <a:t> with the file extension </a:t>
            </a:r>
            <a:r>
              <a:rPr lang="en-US" dirty="0">
                <a:solidFill>
                  <a:srgbClr val="C00000"/>
                </a:solidFill>
              </a:rPr>
              <a:t>.</a:t>
            </a:r>
            <a:r>
              <a:rPr lang="en-US" dirty="0" err="1">
                <a:solidFill>
                  <a:srgbClr val="C00000"/>
                </a:solidFill>
              </a:rPr>
              <a:t>py</a:t>
            </a:r>
            <a:r>
              <a:rPr lang="en-US" dirty="0"/>
              <a:t>:</a:t>
            </a:r>
          </a:p>
          <a:p>
            <a:r>
              <a:rPr lang="en-US" dirty="0"/>
              <a:t>Use a Module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import</a:t>
            </a:r>
            <a:r>
              <a:rPr lang="en-US" dirty="0"/>
              <a:t>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B4382-0666-37F7-ADFD-82F25CA70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7591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Modules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680162" y="3593766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mymodule.greeting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680163" y="1294788"/>
            <a:ext cx="11222181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mymodule.py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"Hello, 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name)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7B264-FDC0-2209-F9B6-B9D96A3B766B}"/>
              </a:ext>
            </a:extLst>
          </p:cNvPr>
          <p:cNvSpPr txBox="1"/>
          <p:nvPr/>
        </p:nvSpPr>
        <p:spPr>
          <a:xfrm>
            <a:off x="680162" y="5072213"/>
            <a:ext cx="100010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mymodule.py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def greeting(name):</a:t>
            </a:r>
          </a:p>
          <a:p>
            <a:r>
              <a:rPr lang="en-US" sz="2400" dirty="0">
                <a:solidFill>
                  <a:srgbClr val="212121"/>
                </a:solidFill>
                <a:latin typeface="Courier New" panose="02070309020205020404" pitchFamily="49" charset="0"/>
              </a:rPr>
              <a:t>	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print("Hello, " + name)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13270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File Input /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534389" y="1443841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Hello World\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nThis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is Python File Input Output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B8E71-487B-A5A1-B66D-2B1667A56C78}"/>
              </a:ext>
            </a:extLst>
          </p:cNvPr>
          <p:cNvSpPr txBox="1"/>
          <p:nvPr/>
        </p:nvSpPr>
        <p:spPr>
          <a:xfrm>
            <a:off x="534388" y="5823581"/>
            <a:ext cx="10001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 This is Python File Input Output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307292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File Input /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534389" y="914401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filename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mymodule.py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(filename,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'''def greeting(name):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	print("Hello, " + name)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	'''</a:t>
            </a:r>
          </a:p>
          <a:p>
            <a:r>
              <a:rPr lang="en-US" sz="2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(filename,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B8E71-487B-A5A1-B66D-2B1667A56C78}"/>
              </a:ext>
            </a:extLst>
          </p:cNvPr>
          <p:cNvSpPr txBox="1"/>
          <p:nvPr/>
        </p:nvSpPr>
        <p:spPr>
          <a:xfrm>
            <a:off x="538067" y="5434058"/>
            <a:ext cx="100010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mymodule.py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def greeting(name):</a:t>
            </a:r>
          </a:p>
          <a:p>
            <a:r>
              <a:rPr lang="en-US" sz="2400" dirty="0">
                <a:solidFill>
                  <a:srgbClr val="212121"/>
                </a:solidFill>
                <a:latin typeface="Courier New" panose="02070309020205020404" pitchFamily="49" charset="0"/>
              </a:rPr>
              <a:t>	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print("Hello, " + name)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594652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9683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Modules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680162" y="3593766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mymodule.greeting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680163" y="1440560"/>
            <a:ext cx="11222181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mymodule.py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"Hello, 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name)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6BB7C-009A-4A86-76D6-75B4A75C1A33}"/>
              </a:ext>
            </a:extLst>
          </p:cNvPr>
          <p:cNvSpPr txBox="1"/>
          <p:nvPr/>
        </p:nvSpPr>
        <p:spPr>
          <a:xfrm>
            <a:off x="680162" y="518158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Hello, Alan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120182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main() </a:t>
            </a:r>
            <a:r>
              <a:rPr lang="en-US" dirty="0"/>
              <a:t>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main() function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main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World!"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__name__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"__main__"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main()</a:t>
            </a:r>
          </a:p>
          <a:p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48426681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Files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Exception Handling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867103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Files and Exception Handling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080655"/>
            <a:ext cx="11222181" cy="5611090"/>
          </a:xfrm>
        </p:spPr>
        <p:txBody>
          <a:bodyPr>
            <a:normAutofit/>
          </a:bodyPr>
          <a:lstStyle/>
          <a:p>
            <a:pPr indent="-411480"/>
            <a:r>
              <a:rPr lang="en-US" sz="4000" b="1" dirty="0"/>
              <a:t>Python Files (File Handling)</a:t>
            </a:r>
          </a:p>
          <a:p>
            <a:pPr lvl="1" indent="-411480"/>
            <a:r>
              <a:rPr lang="en-US" sz="3800" dirty="0">
                <a:solidFill>
                  <a:srgbClr val="C00000"/>
                </a:solidFill>
              </a:rPr>
              <a:t>open()</a:t>
            </a:r>
          </a:p>
          <a:p>
            <a:pPr lvl="1" indent="-411480"/>
            <a:r>
              <a:rPr lang="en-US" sz="3800" b="1" dirty="0"/>
              <a:t>f = open("</a:t>
            </a:r>
            <a:r>
              <a:rPr lang="en-US" sz="3800" b="1" dirty="0" err="1"/>
              <a:t>myfile.txt</a:t>
            </a:r>
            <a:r>
              <a:rPr lang="en-US" sz="3800" b="1" dirty="0"/>
              <a:t>")</a:t>
            </a:r>
          </a:p>
          <a:p>
            <a:pPr indent="-411480"/>
            <a:r>
              <a:rPr lang="en-US" sz="4000" b="1" dirty="0"/>
              <a:t>Python Try Except (Exception Handling)</a:t>
            </a:r>
          </a:p>
          <a:p>
            <a:pPr lvl="1" indent="-411480"/>
            <a:r>
              <a:rPr lang="en-US" sz="3800" dirty="0">
                <a:solidFill>
                  <a:srgbClr val="C00000"/>
                </a:solidFill>
              </a:rPr>
              <a:t>try: </a:t>
            </a:r>
            <a:br>
              <a:rPr lang="en-US" sz="3800" dirty="0">
                <a:solidFill>
                  <a:srgbClr val="C00000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except:</a:t>
            </a:r>
            <a:br>
              <a:rPr lang="en-US" sz="3800" dirty="0">
                <a:solidFill>
                  <a:srgbClr val="C00000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else:</a:t>
            </a:r>
            <a:br>
              <a:rPr lang="en-US" sz="3800" dirty="0">
                <a:solidFill>
                  <a:srgbClr val="C00000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finally:</a:t>
            </a:r>
            <a:endParaRPr lang="en-US" sz="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1614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9CE60-12AF-D141-C44A-34B9C5BB3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4678"/>
          </a:xfrm>
        </p:spPr>
        <p:txBody>
          <a:bodyPr>
            <a:normAutofit/>
          </a:bodyPr>
          <a:lstStyle/>
          <a:p>
            <a:r>
              <a:rPr lang="en-US" dirty="0"/>
              <a:t>File Handling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14C6D-598E-5B5D-F461-2D1191403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28726"/>
            <a:ext cx="11222181" cy="512457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key function for working with files in Python is the </a:t>
            </a:r>
            <a:r>
              <a:rPr lang="en-US" dirty="0">
                <a:solidFill>
                  <a:srgbClr val="C00000"/>
                </a:solidFill>
              </a:rPr>
              <a:t>open() </a:t>
            </a:r>
            <a:r>
              <a:rPr lang="en-US" dirty="0"/>
              <a:t>function.</a:t>
            </a:r>
          </a:p>
          <a:p>
            <a:r>
              <a:rPr lang="en-US" dirty="0"/>
              <a:t>The open() function takes two parameters; </a:t>
            </a:r>
            <a:r>
              <a:rPr lang="en-US" dirty="0">
                <a:solidFill>
                  <a:srgbClr val="C00000"/>
                </a:solidFill>
              </a:rPr>
              <a:t>filename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mode</a:t>
            </a:r>
            <a:r>
              <a:rPr lang="en-US" dirty="0"/>
              <a:t>.</a:t>
            </a:r>
          </a:p>
          <a:p>
            <a:r>
              <a:rPr lang="en-US" dirty="0"/>
              <a:t>There are four different methods (modes) for opening a file: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"r" - Read </a:t>
            </a:r>
            <a:r>
              <a:rPr lang="en-US" dirty="0"/>
              <a:t>- Default value. Opens a file for reading, error if the file does not exist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"a" - Append </a:t>
            </a:r>
            <a:r>
              <a:rPr lang="en-US" dirty="0"/>
              <a:t>- Opens a file for appending, creates the file if it does not exist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"w" - Write </a:t>
            </a:r>
            <a:r>
              <a:rPr lang="en-US" dirty="0"/>
              <a:t>- Opens a file for writing, creates the file if it does not exist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"x" - Create </a:t>
            </a:r>
            <a:r>
              <a:rPr lang="en-US" dirty="0"/>
              <a:t>- Creates the specified file, returns an error if the file exists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7384E-EA11-A7D8-A75F-43DFDCDE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06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Intersection of Data Science with Sustainability and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Data-driven decision making for sustainability initiatives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Predictive analytics for environmental impact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Machine learning for optimizing resource usage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Big data analysis for social impact assessment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AI-powered governance risk management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947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5313"/>
          </a:xfrm>
        </p:spPr>
        <p:txBody>
          <a:bodyPr>
            <a:normAutofit/>
          </a:bodyPr>
          <a:lstStyle/>
          <a:p>
            <a:r>
              <a:rPr lang="en-US" dirty="0"/>
              <a:t>Python Files (File Handling)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23029" y="1155461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"w"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f.close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text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f.close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6A9B6-1417-4239-E228-4795AC046736}"/>
              </a:ext>
            </a:extLst>
          </p:cNvPr>
          <p:cNvSpPr txBox="1"/>
          <p:nvPr/>
        </p:nvSpPr>
        <p:spPr>
          <a:xfrm>
            <a:off x="523029" y="569168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8118688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5313"/>
          </a:xfrm>
        </p:spPr>
        <p:txBody>
          <a:bodyPr>
            <a:normAutofit/>
          </a:bodyPr>
          <a:lstStyle/>
          <a:p>
            <a:r>
              <a:rPr lang="en-US" dirty="0"/>
              <a:t>Python Files (File Handling)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23029" y="1255477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 World'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6A9B6-1417-4239-E228-4795AC046736}"/>
              </a:ext>
            </a:extLst>
          </p:cNvPr>
          <p:cNvSpPr txBox="1"/>
          <p:nvPr/>
        </p:nvSpPr>
        <p:spPr>
          <a:xfrm>
            <a:off x="534389" y="54608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432653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 World\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nPython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File IO'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81480-1815-D402-E53B-E6583402BA59}"/>
              </a:ext>
            </a:extLst>
          </p:cNvPr>
          <p:cNvSpPr txBox="1"/>
          <p:nvPr/>
        </p:nvSpPr>
        <p:spPr>
          <a:xfrm>
            <a:off x="534388" y="5338699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Python File IO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57577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'a+'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'\n'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'New line'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E56B4-6C63-C7BB-DECC-D7025C506AD0}"/>
              </a:ext>
            </a:extLst>
          </p:cNvPr>
          <p:cNvSpPr txBox="1"/>
          <p:nvPr/>
        </p:nvSpPr>
        <p:spPr>
          <a:xfrm>
            <a:off x="534388" y="5191509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Python File IO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New line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756291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!ls list files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B8064-F973-1A06-6764-6E893E670ABC}"/>
              </a:ext>
            </a:extLst>
          </p:cNvPr>
          <p:cNvSpPr txBox="1"/>
          <p:nvPr/>
        </p:nvSpPr>
        <p:spPr>
          <a:xfrm>
            <a:off x="534388" y="2829307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sample_data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D4119C-D71E-36A5-0EF2-9AF561031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385" y="2368678"/>
            <a:ext cx="5213184" cy="39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8382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OS, IO, files, and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os.getcwd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1A454-CECB-C314-6F29-B087A731BAFA}"/>
              </a:ext>
            </a:extLst>
          </p:cNvPr>
          <p:cNvSpPr txBox="1"/>
          <p:nvPr/>
        </p:nvSpPr>
        <p:spPr>
          <a:xfrm>
            <a:off x="534388" y="3733226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/content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4864208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9DDB2-2675-B96F-9747-1FB25C4AF3E1}"/>
              </a:ext>
            </a:extLst>
          </p:cNvPr>
          <p:cNvSpPr txBox="1"/>
          <p:nvPr/>
        </p:nvSpPr>
        <p:spPr>
          <a:xfrm>
            <a:off x="534388" y="2244208"/>
            <a:ext cx="61007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['.config', '</a:t>
            </a:r>
            <a:r>
              <a:rPr lang="en-US" sz="36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6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sample_data</a:t>
            </a:r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']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0B2580-5F4E-CD6F-9258-B32E975CB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385" y="2368678"/>
            <a:ext cx="5213184" cy="39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909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os.path.join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path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os.path.join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sample_data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(path)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(path)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92584-D4A1-30E9-846D-53C9E95839A1}"/>
              </a:ext>
            </a:extLst>
          </p:cNvPr>
          <p:cNvSpPr txBox="1"/>
          <p:nvPr/>
        </p:nvSpPr>
        <p:spPr>
          <a:xfrm>
            <a:off x="534388" y="3278539"/>
            <a:ext cx="83381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/content/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sample_data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pPr algn="l"/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['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README.md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anscombe.json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mnist_train_small.csv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mnist_test.csv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california_housing_train.csv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california_housing_test.csv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3CF18-AF4B-2F5E-4F12-419810D21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896" y="2922675"/>
            <a:ext cx="36576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9913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io_file_myday.txt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f: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f.write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'Google 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Colab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File Write Text some content 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Myday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time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time.sleep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time sleep 1 second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files.download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io_file_myday.txt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'downloaded'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CD812-7808-E302-6730-758015CA6FC9}"/>
              </a:ext>
            </a:extLst>
          </p:cNvPr>
          <p:cNvSpPr txBox="1"/>
          <p:nvPr/>
        </p:nvSpPr>
        <p:spPr>
          <a:xfrm>
            <a:off x="534388" y="5730118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downloaded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5324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uploaded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files.upload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uploaded.keys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'User uploaded file "{name}" with length {length} 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bytes'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format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name=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length=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(uploaded[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6EFFF-FD42-AFD5-EC92-96AF6FF9295F}"/>
              </a:ext>
            </a:extLst>
          </p:cNvPr>
          <p:cNvSpPr txBox="1"/>
          <p:nvPr/>
        </p:nvSpPr>
        <p:spPr>
          <a:xfrm>
            <a:off x="534387" y="5368556"/>
            <a:ext cx="112221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User uploaded file "io_file_myday2.txt" with length 47 bytes</a:t>
            </a:r>
          </a:p>
        </p:txBody>
      </p:sp>
    </p:spTree>
    <p:extLst>
      <p:ext uri="{BB962C8B-B14F-4D97-AF65-F5344CB8AC3E}">
        <p14:creationId xmlns:p14="http://schemas.microsoft.com/office/powerpoint/2010/main" val="532033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Interconnectedness of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Data, Sustainability &amp;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Sustainability encompasses environmental, social, and governance concerns.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ESG provides a framework for measuring and reporting sustainability performance.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Data science offers the tools to collect, analyze, and use ESG data for decision-making.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7551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os.remove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os.path.exists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os.remove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removed"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"The file does not exist"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09191-9385-0909-80B5-41DB42A61562}"/>
              </a:ext>
            </a:extLst>
          </p:cNvPr>
          <p:cNvSpPr txBox="1"/>
          <p:nvPr/>
        </p:nvSpPr>
        <p:spPr>
          <a:xfrm>
            <a:off x="678656" y="4993433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removed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784073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79370"/>
          </a:xfrm>
        </p:spPr>
        <p:txBody>
          <a:bodyPr>
            <a:normAutofit fontScale="90000"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os.mkdir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80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  <a:b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os.rmdir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80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642236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os.mkdir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os.rmdir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38509658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F6E63-6F7C-730B-12D1-40550706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Try Except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35036-63A7-D586-8DE8-D8CA0389B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try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test a block of code for errors.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except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handle the error.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else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execute code when there is no error.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finally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execute code, regardless of the result of the try- and except blocks.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EFC9C-D812-AD01-22C7-407A86D9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8897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2222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Python Try Except (Exception Handling)</a:t>
            </a:r>
            <a:br>
              <a:rPr lang="en-US" sz="4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</a:b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1720840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try except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93253821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try except finally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2CBD1-7F4E-D4C6-CB18-74A144690EB9}"/>
              </a:ext>
            </a:extLst>
          </p:cNvPr>
          <p:cNvSpPr txBox="1"/>
          <p:nvPr/>
        </p:nvSpPr>
        <p:spPr>
          <a:xfrm>
            <a:off x="534388" y="536078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6168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try except else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"No exception"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8A7E46-9417-0510-94EB-906D750B9B3C}"/>
              </a:ext>
            </a:extLst>
          </p:cNvPr>
          <p:cNvSpPr txBox="1"/>
          <p:nvPr/>
        </p:nvSpPr>
        <p:spPr>
          <a:xfrm>
            <a:off x="534388" y="522426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No exception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7787925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"No exception"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76B8C-5A17-7C72-FF10-947E1BBFBB82}"/>
              </a:ext>
            </a:extLst>
          </p:cNvPr>
          <p:cNvSpPr txBox="1"/>
          <p:nvPr/>
        </p:nvSpPr>
        <p:spPr>
          <a:xfrm>
            <a:off x="534389" y="569266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No exception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8561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045277"/>
            <a:ext cx="11222181" cy="4031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price = </a:t>
            </a:r>
            <a:r>
              <a:rPr lang="en-US" sz="20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float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"Enter the price of the stock (e.g. 10):"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shares = </a:t>
            </a:r>
            <a:r>
              <a:rPr lang="en-US" sz="20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"Enter the number of shares (e.g. 2):"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total = price * shares</a:t>
            </a:r>
          </a:p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Exception 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e: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error:"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(e))</a:t>
            </a:r>
          </a:p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"The total value of the shares is:"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total)</a:t>
            </a:r>
          </a:p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"Thank you."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F0C60-19DC-8517-8335-AE363A488C6B}"/>
              </a:ext>
            </a:extLst>
          </p:cNvPr>
          <p:cNvSpPr txBox="1"/>
          <p:nvPr/>
        </p:nvSpPr>
        <p:spPr>
          <a:xfrm>
            <a:off x="534389" y="5270655"/>
            <a:ext cx="8053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Enter the price of the stock (e.g. 10):10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Enter the number of shares (e.g. 2):2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The total value of the shares is: 20.0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Thank you.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79F375-48E7-62AD-BACE-E9444D7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5809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write file"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 saved"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file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085B6-CD70-D442-5E7E-25E9906E8270}"/>
              </a:ext>
            </a:extLst>
          </p:cNvPr>
          <p:cNvSpPr txBox="1"/>
          <p:nvPr/>
        </p:nvSpPr>
        <p:spPr>
          <a:xfrm>
            <a:off x="534389" y="4962655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Exception file Error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2837813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42473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file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write file"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 saved"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file Error"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.close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1D1B7E-B855-A4D9-123C-C0F670844237}"/>
              </a:ext>
            </a:extLst>
          </p:cNvPr>
          <p:cNvSpPr txBox="1"/>
          <p:nvPr/>
        </p:nvSpPr>
        <p:spPr>
          <a:xfrm>
            <a:off x="417965" y="5415666"/>
            <a:ext cx="6100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Exception file Error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5457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8737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file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'w’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2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write file"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 saved"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file Error"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2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.close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D01AFA-F020-C4FF-0816-C0547EB28E0E}"/>
              </a:ext>
            </a:extLst>
          </p:cNvPr>
          <p:cNvSpPr txBox="1"/>
          <p:nvPr/>
        </p:nvSpPr>
        <p:spPr>
          <a:xfrm>
            <a:off x="417965" y="5730118"/>
            <a:ext cx="6100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file saved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518484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Analytics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Visualization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40376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7"/>
            <a:ext cx="11222181" cy="1639935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Data Analytics and Visualization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669143"/>
            <a:ext cx="11222181" cy="5022601"/>
          </a:xfrm>
        </p:spPr>
        <p:txBody>
          <a:bodyPr>
            <a:noAutofit/>
          </a:bodyPr>
          <a:lstStyle/>
          <a:p>
            <a:pPr indent="-411480">
              <a:spcAft>
                <a:spcPts val="600"/>
              </a:spcAft>
            </a:pPr>
            <a:r>
              <a:rPr lang="en-US" sz="3600" b="1" dirty="0"/>
              <a:t>NumPy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Numerical Python N-dimensional array 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Pandas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Data Analytics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Matplotlib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Basic Data Visualization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Seaborn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Advanced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3859109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https://www.w3schools.com/python/numpy/default.asp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2C6EA-8064-534F-2A27-B0A09D4F51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506" y="1175240"/>
            <a:ext cx="9353064" cy="538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5300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Pandas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https://www.w3schools.com/python/pandas/default.asp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4C3FB-13B8-5984-FFAC-2C1646CB43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742" y="1008804"/>
            <a:ext cx="9477828" cy="5597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20757D-D33A-3DF1-A6B2-852393265076}"/>
              </a:ext>
            </a:extLst>
          </p:cNvPr>
          <p:cNvSpPr txBox="1"/>
          <p:nvPr/>
        </p:nvSpPr>
        <p:spPr>
          <a:xfrm>
            <a:off x="7750630" y="747938"/>
            <a:ext cx="416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Pandas Tutorial</a:t>
            </a:r>
          </a:p>
        </p:txBody>
      </p:sp>
    </p:spTree>
    <p:extLst>
      <p:ext uri="{BB962C8B-B14F-4D97-AF65-F5344CB8AC3E}">
        <p14:creationId xmlns:p14="http://schemas.microsoft.com/office/powerpoint/2010/main" val="189310124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77FD8-FCF1-C6B0-4C15-50B2A13D5B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721" y="1122719"/>
            <a:ext cx="9632557" cy="53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1823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Pandas: </a:t>
            </a:r>
            <a:r>
              <a:rPr lang="en-US" sz="4900" dirty="0"/>
              <a:t>Data Analytics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0690A-1106-1B24-B8F8-CB57F0FAE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31" y="1103614"/>
            <a:ext cx="8474737" cy="54083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3D0389-B069-5882-920B-CFD99F0A7BA2}"/>
              </a:ext>
            </a:extLst>
          </p:cNvPr>
          <p:cNvSpPr txBox="1"/>
          <p:nvPr/>
        </p:nvSpPr>
        <p:spPr>
          <a:xfrm>
            <a:off x="2801257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https://www.w3schools.com/python/pandas/default.asp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7614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197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9093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9560194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06979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2024/09/11 Introduction Sustainability and ESG Data Analytics</a:t>
            </a:r>
          </a:p>
          <a:p>
            <a:pPr marL="0" indent="0">
              <a:buNone/>
            </a:pPr>
            <a:r>
              <a:rPr lang="en-US" sz="2800" dirty="0"/>
              <a:t>2 2024/09/18 Environmental, Social, and Governance (ESG) in </a:t>
            </a:r>
            <a:br>
              <a:rPr lang="en-US" sz="2800" dirty="0"/>
            </a:br>
            <a:r>
              <a:rPr lang="en-US" sz="2800" dirty="0"/>
              <a:t>                          Net-Zero Digital Transformation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3 2024/09/25 Data Science for Sustainability and ESG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4 2024/10/02 Case Study on Sustainability and ESG Data Analytics I</a:t>
            </a:r>
          </a:p>
          <a:p>
            <a:pPr marL="0" indent="0">
              <a:buNone/>
            </a:pPr>
            <a:r>
              <a:rPr lang="en-US" sz="2800" dirty="0"/>
              <a:t>5 2024/10/09 Web 3.0 and Big Data Analysis in Fintech, Green and</a:t>
            </a:r>
            <a:br>
              <a:rPr lang="en-US" sz="2800" dirty="0"/>
            </a:br>
            <a:r>
              <a:rPr lang="en-US" sz="2800" dirty="0"/>
              <a:t>                          Sustainable Finance</a:t>
            </a:r>
          </a:p>
          <a:p>
            <a:pPr marL="0" indent="0">
              <a:buNone/>
            </a:pPr>
            <a:r>
              <a:rPr lang="en-US" sz="2800" dirty="0"/>
              <a:t>6 2024/10/16 Task Force on Climate-Related Financial Disclosures (TCFD)</a:t>
            </a:r>
            <a:br>
              <a:rPr lang="en-US" sz="2800" dirty="0"/>
            </a:br>
            <a:r>
              <a:rPr lang="en-US" sz="2800" dirty="0"/>
              <a:t>                          and </a:t>
            </a:r>
            <a:r>
              <a:rPr lang="en-US" sz="2800" dirty="0" err="1"/>
              <a:t>En</a:t>
            </a:r>
            <a:r>
              <a:rPr lang="en-US" sz="2800" dirty="0"/>
              <a:t>-Roads Interactive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8462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869430" y="1439481"/>
            <a:ext cx="10290367" cy="4929411"/>
          </a:xfrm>
        </p:spPr>
        <p:txBody>
          <a:bodyPr>
            <a:normAutofit lnSpcReduction="10000"/>
          </a:bodyPr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7433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201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3943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1919288" y="1484314"/>
            <a:ext cx="8229600" cy="47529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9487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300716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6622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87563746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3858"/>
            <a:ext cx="684280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2174-4889-7A4C-6F05-074B0E623868}"/>
              </a:ext>
            </a:extLst>
          </p:cNvPr>
          <p:cNvSpPr txBox="1"/>
          <p:nvPr/>
        </p:nvSpPr>
        <p:spPr>
          <a:xfrm>
            <a:off x="7625166" y="1892358"/>
            <a:ext cx="36819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60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36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C91350F-B4AF-4F08-C75A-9B2849A01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08813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206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9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NumPy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21013" y="1367700"/>
            <a:ext cx="7857727" cy="3096344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51260740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207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3075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24" y="1456711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021012" y="46858"/>
            <a:ext cx="8189788" cy="1370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958856" y="1737389"/>
            <a:ext cx="3826768" cy="1487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90355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50" y="973412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5546" y="6581002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279295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169393057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41633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211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6153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212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0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03512" y="72008"/>
            <a:ext cx="8784976" cy="126876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288083138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213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15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1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5520" y="94047"/>
            <a:ext cx="8712968" cy="886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119094213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214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47528" y="567644"/>
            <a:ext cx="8496944" cy="28613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0" y="3583323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55067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215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16" y="2110826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225364" y="3501009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746216" y="629839"/>
            <a:ext cx="8886858" cy="1138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124136889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9277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440"/>
            <a:ext cx="8229600" cy="78527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315" y="820062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3941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9935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790" y="1417639"/>
            <a:ext cx="9210261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219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298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240919643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220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4682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6330950"/>
          </a:xfrm>
        </p:spPr>
        <p:txBody>
          <a:bodyPr/>
          <a:lstStyle/>
          <a:p>
            <a:r>
              <a:rPr lang="en-US" altLang="en-US" sz="1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pandas</a:t>
            </a:r>
            <a:b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Python Data Analysis Library</a:t>
            </a:r>
            <a:b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providing high-performance, easy-to-use </a:t>
            </a:r>
            <a:b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structures and data analysis tools </a:t>
            </a:r>
            <a:b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for the Python programming language.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4D93CC-45B2-7F41-B034-2E622F6BA5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4"/>
            <a:ext cx="2324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73C80-AA54-6F72-42CE-61E0DA4DD7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7959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351" y="1600201"/>
            <a:ext cx="10463134" cy="49196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Tabular data </a:t>
            </a:r>
            <a:r>
              <a:rPr lang="en-US" sz="3000" dirty="0"/>
              <a:t>with </a:t>
            </a:r>
            <a:br>
              <a:rPr lang="en-US" sz="3000" dirty="0"/>
            </a:br>
            <a:r>
              <a:rPr lang="en-US" sz="3000" dirty="0">
                <a:solidFill>
                  <a:srgbClr val="FF0000"/>
                </a:solidFill>
              </a:rPr>
              <a:t>heterogeneously-typed columns</a:t>
            </a:r>
            <a:r>
              <a:rPr lang="en-US" sz="3000" dirty="0"/>
              <a:t>, </a:t>
            </a:r>
            <a:br>
              <a:rPr lang="en-US" sz="3000" dirty="0"/>
            </a:br>
            <a:r>
              <a:rPr lang="en-US" sz="3000" dirty="0"/>
              <a:t>as in an </a:t>
            </a:r>
            <a:r>
              <a:rPr lang="en-US" sz="3000" dirty="0">
                <a:solidFill>
                  <a:srgbClr val="FF0000"/>
                </a:solidFill>
              </a:rPr>
              <a:t>SQL table</a:t>
            </a:r>
            <a:r>
              <a:rPr lang="en-US" sz="3000" dirty="0"/>
              <a:t> or </a:t>
            </a:r>
            <a:r>
              <a:rPr lang="en-US" sz="3000" dirty="0">
                <a:solidFill>
                  <a:srgbClr val="FF0000"/>
                </a:solidFill>
              </a:rPr>
              <a:t>Excel spreadsheet</a:t>
            </a:r>
          </a:p>
          <a:p>
            <a:pPr>
              <a:defRPr/>
            </a:pPr>
            <a:r>
              <a:rPr lang="en-US" sz="3000" dirty="0"/>
              <a:t>Ordered and unordered (not necessarily fixed-frequency) </a:t>
            </a:r>
            <a:r>
              <a:rPr lang="en-US" sz="3000" dirty="0">
                <a:solidFill>
                  <a:srgbClr val="FF0000"/>
                </a:solidFill>
              </a:rPr>
              <a:t>time series data</a:t>
            </a:r>
            <a:r>
              <a:rPr lang="en-US" sz="3000" dirty="0"/>
              <a:t>.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Arbitrary matrix data </a:t>
            </a:r>
            <a:r>
              <a:rPr lang="en-US" sz="3000" dirty="0"/>
              <a:t>(homogeneously typed or heterogeneous) </a:t>
            </a:r>
            <a:r>
              <a:rPr lang="en-US" sz="3000" dirty="0">
                <a:solidFill>
                  <a:srgbClr val="FF0000"/>
                </a:solidFill>
              </a:rPr>
              <a:t>with row and column labels</a:t>
            </a:r>
          </a:p>
          <a:p>
            <a:pPr>
              <a:defRPr/>
            </a:pPr>
            <a:r>
              <a:rPr lang="en-US" sz="3000" dirty="0"/>
              <a:t>Any other form of observational / statistical data sets. The data actually need not be labeled at all to be placed into a pandas data structure</a:t>
            </a:r>
          </a:p>
          <a:p>
            <a:pPr marL="0" indent="0">
              <a:buNone/>
              <a:defRPr/>
            </a:pPr>
            <a:endParaRPr lang="en-US" sz="3000" dirty="0"/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7EBE4A-0642-D94A-98D5-6F77E04EABF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1558925" y="115889"/>
            <a:ext cx="9037638" cy="129698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pandas: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powerful Python data analysis toolkit</a:t>
            </a:r>
          </a:p>
        </p:txBody>
      </p:sp>
      <p:sp>
        <p:nvSpPr>
          <p:cNvPr id="7" name="Rectangle 6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5C1DE-8DBA-F1BE-2EEA-65F2FC2DFF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462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1584325"/>
          </a:xfrm>
        </p:spPr>
        <p:txBody>
          <a:bodyPr>
            <a:normAutofit fontScale="90000"/>
          </a:bodyPr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Series 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DataFrame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049311" y="1700213"/>
            <a:ext cx="10388184" cy="4824412"/>
          </a:xfrm>
        </p:spPr>
        <p:txBody>
          <a:bodyPr/>
          <a:lstStyle/>
          <a:p>
            <a:r>
              <a:rPr lang="en-US" altLang="en-US" sz="4000" dirty="0">
                <a:latin typeface="Calibri" charset="0"/>
                <a:ea typeface="標楷體" charset="-120"/>
              </a:rPr>
              <a:t>Primary data structures of pandas</a:t>
            </a:r>
          </a:p>
          <a:p>
            <a:pPr lvl="1"/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Series (1-dimensional)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pPr lvl="1"/>
            <a:r>
              <a:rPr lang="en-US" altLang="en-US" sz="36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(2-dimensional)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Handle the vast majority of typical use cases in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</a:t>
            </a:r>
            <a:r>
              <a:rPr lang="en-US" altLang="en-US" sz="4000" dirty="0">
                <a:latin typeface="Calibri" charset="0"/>
                <a:ea typeface="標楷體" charset="-120"/>
              </a:rPr>
              <a:t>, statistics, social science, and many areas of engineering. 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A5EEE5-9A0C-C042-A74A-DD7746D05D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6AAC0-890A-19F3-797D-05B55F685C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2307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 DataFrame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944380" y="1600201"/>
            <a:ext cx="10553075" cy="4708525"/>
          </a:xfrm>
        </p:spPr>
        <p:txBody>
          <a:bodyPr/>
          <a:lstStyle/>
          <a:p>
            <a:r>
              <a:rPr lang="en-US" altLang="en-US" sz="4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everything that R’s </a:t>
            </a:r>
            <a:r>
              <a:rPr lang="en-US" altLang="en-US" sz="4000" dirty="0" err="1">
                <a:latin typeface="Calibri" charset="0"/>
                <a:ea typeface="標楷體" charset="-120"/>
              </a:rPr>
              <a:t>data.frame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and much more.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pandas is built on top of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 </a:t>
            </a:r>
            <a:r>
              <a:rPr lang="en-US" altLang="en-US" sz="4000" dirty="0">
                <a:latin typeface="Calibri" charset="0"/>
                <a:ea typeface="標楷體" charset="-120"/>
              </a:rPr>
              <a:t>and is intended to integrate well within a scientific computing environment with many other 3rd party libraries.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D62953-D7A0-5A4E-9FF8-F89E96B4EB4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6B85B-9ED5-C872-A66B-871483A604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98602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12287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Comparison with SAS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349115" y="1773238"/>
          <a:ext cx="9548734" cy="4612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4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4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pandas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SAS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DataFrame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data set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column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variable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row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observation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groupby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BY-group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NaN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B14394-A8F1-3941-B143-714DB529B0F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818" name="Rectangle 5"/>
          <p:cNvSpPr>
            <a:spLocks noChangeArrowheads="1"/>
          </p:cNvSpPr>
          <p:nvPr/>
        </p:nvSpPr>
        <p:spPr bwMode="auto">
          <a:xfrm>
            <a:off x="3251200" y="6597651"/>
            <a:ext cx="568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http://pandas.pydata.org/pandas-docs/stable/comparison_with_sas.html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D324D-A95B-AC20-2CC2-59AB5D07B4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673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49401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Pandas Cheat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226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692697"/>
            <a:ext cx="7720978" cy="5964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93C98-0992-AB35-AE40-DE40B71FE5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72278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Creating </a:t>
            </a:r>
            <a:r>
              <a:rPr lang="en-US" dirty="0" err="1">
                <a:solidFill>
                  <a:schemeClr val="accent1"/>
                </a:solidFill>
              </a:rPr>
              <a:t>pd.DataFrame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135560" y="1437719"/>
          <a:ext cx="3610744" cy="21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2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227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1419815"/>
            <a:ext cx="4698624" cy="293532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5560" y="4450080"/>
            <a:ext cx="7919847" cy="20733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b="1" dirty="0">
                <a:latin typeface="Courier" charset="0"/>
                <a:ea typeface="標楷體" charset="-120"/>
              </a:rPr>
              <a:t>({"a": [4, 5, 6],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"b": [7, 8, 9],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"c": [10, 11, 12]},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index = [1, 2, 3])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7731E-19D4-E33B-4B6A-3A77190827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77335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228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3356992"/>
            <a:ext cx="7370464" cy="184261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11624" y="2228416"/>
            <a:ext cx="6013016" cy="9368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type(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</a:t>
            </a:r>
            <a:r>
              <a:rPr lang="en-US" dirty="0" err="1">
                <a:solidFill>
                  <a:schemeClr val="accent1"/>
                </a:solidFill>
              </a:rPr>
              <a:t>DataFrame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3EDBC-9A77-0C53-D52F-B0F7046697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60559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ACAF3-D326-7342-8345-CAAB2D0A4B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1992313" y="549276"/>
            <a:ext cx="8388350" cy="2016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pd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plt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print('pandas imported')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1992314" y="3213101"/>
            <a:ext cx="8351837" cy="1223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pl-PL" altLang="en-US" sz="2800" b="1" dirty="0">
                <a:latin typeface="Courier" charset="0"/>
                <a:ea typeface="標楷體" charset="-120"/>
              </a:rPr>
              <a:t>s = </a:t>
            </a:r>
            <a:r>
              <a:rPr lang="pl-PL" altLang="en-US" sz="2800" b="1" dirty="0" err="1">
                <a:latin typeface="Courier" charset="0"/>
                <a:ea typeface="標楷體" charset="-120"/>
              </a:rPr>
              <a:t>pd.Series</a:t>
            </a:r>
            <a:r>
              <a:rPr lang="pl-PL" altLang="en-US" sz="2800" b="1" dirty="0">
                <a:latin typeface="Courier" charset="0"/>
                <a:ea typeface="標楷體" charset="-120"/>
              </a:rPr>
              <a:t>([1,3,5,np.nan,6,8])</a:t>
            </a:r>
          </a:p>
          <a:p>
            <a:r>
              <a:rPr lang="pl-PL" altLang="en-US" sz="2800" b="1" dirty="0">
                <a:latin typeface="Courier" charset="0"/>
                <a:ea typeface="標楷體" charset="-120"/>
              </a:rPr>
              <a:t>s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2063750" y="4710113"/>
            <a:ext cx="8280400" cy="1814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dates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pd.date_range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('20181001', periods=6)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dates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3810000" y="656748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http://pandas.pydata.org/pandas-docs/stable/10min.html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B2B8E-8894-2199-0ADE-58E9208067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19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51209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B2AE744-CA1A-F24D-9D9C-714DDD061B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98D0D-DBD5-734A-BBC0-CE934F56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90" y="426720"/>
            <a:ext cx="8409460" cy="5913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784FB-F29B-94DC-F045-B9A7D2326B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5869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620314-EC7D-CD45-8332-A74F8FDBD8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np.random.randn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(6,4), index=dates, columns=list('ABCD'))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DB83C-05FE-3040-867C-68F4C377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307" y="2494280"/>
            <a:ext cx="7912100" cy="345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CFEED4-B799-43B3-F10D-871218297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7060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E3FF23-50FD-5443-B1BF-F274B2A47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 = 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pd.DataFrame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np.random.randn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(3,5), index=['student1','student2','student3'], columns=list('ABCDE'))</a:t>
            </a:r>
          </a:p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endParaRPr lang="en-US" sz="2800" b="1" dirty="0">
              <a:latin typeface="Courier" charset="0"/>
              <a:ea typeface="標楷體" charset="0"/>
              <a:cs typeface="標楷體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0A645-A192-8043-9D5C-9960BF9B4C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296" y="2697481"/>
            <a:ext cx="8977744" cy="1863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87AB9E-B8A5-DF5D-2EE7-4DCB54EE6E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57237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C1146C-5F00-E14F-8274-92DA09B8361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1919288" y="260350"/>
            <a:ext cx="8424862" cy="2089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 =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pd.DataFrame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({ 'A' : 1.,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'B'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pd.Timestamp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('20181001'),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'C'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pd.Series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(2.5,index=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list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range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(4)),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dtype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='float32'),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'D'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np.array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([3] * 4,dtype='int32'),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'E'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pd.Categorical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","test","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"]),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'F' : '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foo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' })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</a:t>
            </a:r>
            <a:endParaRPr lang="en-US" altLang="en-US" sz="1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28D5-71E7-194E-BF73-91C4EB10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89" y="2484121"/>
            <a:ext cx="7134180" cy="3942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6A08F4-EAAA-0006-D990-829383B868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84490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8521D9-AA6C-9145-BDDE-A0465552B7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2351088" y="476250"/>
            <a:ext cx="7632700" cy="769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df2.dtypes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9" y="1844824"/>
            <a:ext cx="4326055" cy="345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69BD0-35E1-9F15-ADC2-7B3BA8B259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35749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9DF4-24F3-C143-8F4F-D4671A8C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47" y="145891"/>
            <a:ext cx="10508105" cy="152565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Python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80835-8F0D-F84F-AA74-6E6BBDBC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235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7BB5-4AB2-FD48-9A54-AB44B2232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101" y="3429001"/>
            <a:ext cx="3213392" cy="92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820E4-C697-3543-A896-8C520C509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5" y="3443600"/>
            <a:ext cx="3839603" cy="921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28087-D3E4-F543-9811-1D6B73EB4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7" y="4869161"/>
            <a:ext cx="3672408" cy="1046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F03166-39CA-3249-9E39-3A8A859838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8" y="1758052"/>
            <a:ext cx="3784941" cy="15269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D88AD4-8C66-D749-879C-FF7E3B5D6F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275" y="1924128"/>
            <a:ext cx="3784939" cy="13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3299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236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44A110-2F37-984E-85E5-FAA77A166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4149081"/>
            <a:ext cx="5797964" cy="23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6535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65218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56516" y="6563926"/>
            <a:ext cx="2439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https://seaborn.pydata.org/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F144F-174B-3448-8396-EF31F0A02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217" y="3753626"/>
            <a:ext cx="783392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585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 err="1">
                <a:solidFill>
                  <a:srgbClr val="C00000"/>
                </a:solidFill>
              </a:rPr>
              <a:t>plotly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4872845" y="6519864"/>
            <a:ext cx="244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https://plotly.com/python/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10263-F1C8-2C4B-A35E-4028BCD2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9" y="3861048"/>
            <a:ext cx="6145323" cy="22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9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646870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Data Collection and Analysis for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3757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7" y="6558777"/>
            <a:ext cx="18596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https://bokeh.org/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57D93-31DA-194C-91FC-69F0A3FBF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270" y="4163520"/>
            <a:ext cx="5879461" cy="16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9165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https://matplotlib.org/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A96E0-9EF6-5144-ABA3-7E73A510D7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59509"/>
            <a:ext cx="9144000" cy="49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590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https://seaborn.pydata.org/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D6BE5-7DFB-4249-BB2F-205CB9610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52736"/>
            <a:ext cx="9144000" cy="5386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201B5-96CD-EB4C-9407-B065C04FB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95550"/>
            <a:ext cx="2402790" cy="6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35986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803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DEAC7-1E5B-9B47-A66A-E7F49ACF2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341" y="1412777"/>
            <a:ext cx="9144000" cy="4884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E94BC-993D-0945-ABD2-428E0C11AE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26321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9358B-74F1-3949-A833-B229447B13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364" y="980729"/>
            <a:ext cx="8348084" cy="5507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2849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D6AC7-3A7C-B840-A7DE-58A961036A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55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54529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BFE3C-6346-6F43-88A5-6CD141A0AB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763" y="878546"/>
            <a:ext cx="8820472" cy="56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85270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BF3F4-8B6A-784F-82CD-93BE35A559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759" y="845382"/>
            <a:ext cx="8892480" cy="56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0013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E5352-AC88-F447-8D63-44AF0D565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07" y="908721"/>
            <a:ext cx="6278587" cy="55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19976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https://bokeh.org/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8EBF8-72A0-6D4B-8F5E-60E23847C6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17958"/>
            <a:ext cx="9144000" cy="4875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9EC0A-C01A-0B40-9053-AE389C5815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195923"/>
            <a:ext cx="2075635" cy="5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61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Collection and Analysis for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Types of sustainability data and collection methods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Data quality, preparation, and analysis techniques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Case studies of data-driven sustainability initiatives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3695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31768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251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3600075660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595060702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1" y="1101721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901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499301932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09C4-191E-1149-B08A-5AB4131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21" y="137446"/>
            <a:ext cx="9866026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E3DE-70DA-A044-A5A2-CF19F26D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D4238-9D8C-6F44-A7E3-645512A5FE48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1E040-55EF-5E41-B7BC-F9EB85FA77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6815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2033373" y="111037"/>
            <a:ext cx="814035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07" y="1373477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82048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30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23522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3877165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29" y="116633"/>
            <a:ext cx="10682514" cy="19613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1676169492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71" y="116632"/>
            <a:ext cx="10755086" cy="12702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3320182847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30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199" y="116632"/>
            <a:ext cx="10448597" cy="12854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999803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Types of Data Relevant to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Environmental</a:t>
            </a:r>
            <a:r>
              <a:rPr lang="en-US" sz="3600" dirty="0"/>
              <a:t>: GHG emissions, energy usage, water consumption, waste generation</a:t>
            </a:r>
          </a:p>
          <a:p>
            <a:pPr indent="-274320"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Social</a:t>
            </a:r>
            <a:r>
              <a:rPr lang="en-US" sz="3600" dirty="0"/>
              <a:t>: Employee demographics, health and safety incidents, community engagement metrics</a:t>
            </a:r>
          </a:p>
          <a:p>
            <a:pPr indent="-274320"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Governance</a:t>
            </a:r>
            <a:r>
              <a:rPr lang="en-US" sz="3600" dirty="0"/>
              <a:t>: Board composition, executive compensation, ethical violations</a:t>
            </a:r>
          </a:p>
          <a:p>
            <a:pPr indent="-274320"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Financial</a:t>
            </a:r>
            <a:r>
              <a:rPr lang="en-US" sz="3600" dirty="0"/>
              <a:t>: ESG-related investments, sustainable product revenues, carbon pricing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35110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040" y="116632"/>
            <a:ext cx="8713788" cy="12521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476396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2676189251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244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850045368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761" y="932474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518383597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078032353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1" y="707955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5065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3805398776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266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09961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267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1778832" y="6581002"/>
            <a:ext cx="9044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https://github.com/wesm/pydata-book/blob/3rd-edition/ch04.ipynb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02C61-7649-5FA5-FB4C-16EA227B4B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042" y="779148"/>
            <a:ext cx="9148997" cy="58587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0B1ECD-0033-10BA-71DB-602F0677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82" y="12663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3285419359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908759854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B0A7F-7E07-7F4F-898D-F291B7B663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4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482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Understanding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38470"/>
            <a:ext cx="10995001" cy="512859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Quantitative data: Measurable metrics </a:t>
            </a:r>
            <a:br>
              <a:rPr lang="en-US" sz="4000" dirty="0"/>
            </a:br>
            <a:r>
              <a:rPr lang="en-US" sz="4000" dirty="0"/>
              <a:t>(e.g., carbon emissions, employee diversity) 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Qualitative data: Text-based information </a:t>
            </a:r>
            <a:br>
              <a:rPr lang="en-US" sz="4000" dirty="0"/>
            </a:br>
            <a:r>
              <a:rPr lang="en-US" sz="4000" dirty="0"/>
              <a:t>(e.g., policies, news articles)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Structured data: Organized in databases 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Unstructured data: Requires processing </a:t>
            </a:r>
            <a:br>
              <a:rPr lang="en-US" sz="4000" dirty="0"/>
            </a:br>
            <a:r>
              <a:rPr lang="en-US" sz="4000" dirty="0"/>
              <a:t>(e.g., social media)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75105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3DEA-C0D0-FD98-E32C-48E67F8976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78" y="1481470"/>
            <a:ext cx="9331844" cy="508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16130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Summary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800" dirty="0"/>
              <a:t>Data Science and Sustainability</a:t>
            </a:r>
          </a:p>
          <a:p>
            <a:pPr marL="320040" indent="-320040"/>
            <a:r>
              <a:rPr lang="en-US" sz="4800" dirty="0"/>
              <a:t>Data Collection and Analysis for Sustainability</a:t>
            </a:r>
          </a:p>
          <a:p>
            <a:pPr marL="320040" indent="-320040"/>
            <a:r>
              <a:rPr lang="en-US" sz="4800" dirty="0"/>
              <a:t>Implementing Data-Driven Sustainability Strategies</a:t>
            </a:r>
          </a:p>
          <a:p>
            <a:pPr marL="320040" indent="-320040"/>
            <a:r>
              <a:rPr lang="en-US" sz="4800" dirty="0"/>
              <a:t>ESG Data Science Foundation 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6DD930-A596-9D45-B277-A87B118E9EA1}"/>
              </a:ext>
            </a:extLst>
          </p:cNvPr>
          <p:cNvSpPr/>
          <p:nvPr/>
        </p:nvSpPr>
        <p:spPr>
          <a:xfrm>
            <a:off x="2423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9766144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765213"/>
            <a:ext cx="11321140" cy="579703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 err="1"/>
              <a:t>Cino</a:t>
            </a:r>
            <a:r>
              <a:rPr lang="en-US" sz="1600" b="0" dirty="0"/>
              <a:t> Robin Castelli, Cyril </a:t>
            </a:r>
            <a:r>
              <a:rPr lang="en-US" sz="1600" b="0" dirty="0" err="1"/>
              <a:t>Shmatov</a:t>
            </a:r>
            <a:r>
              <a:rPr lang="en-US" sz="1600" b="0" dirty="0"/>
              <a:t> (2022), Quantitative Methods for ESG Finance,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 err="1"/>
              <a:t>Chrissa</a:t>
            </a:r>
            <a:r>
              <a:rPr lang="en-US" sz="1600" b="0" dirty="0"/>
              <a:t> </a:t>
            </a:r>
            <a:r>
              <a:rPr lang="en-US" sz="1600" b="0" dirty="0" err="1"/>
              <a:t>Pagitsas</a:t>
            </a:r>
            <a:r>
              <a:rPr lang="en-US" sz="1600" b="0" dirty="0"/>
              <a:t> (2023), Chief Sustainability Officers At Work: How CSOs Build Successful Sustainability and ESG Strategies, </a:t>
            </a:r>
            <a:r>
              <a:rPr lang="en-US" sz="1600" b="0" dirty="0" err="1"/>
              <a:t>Apress</a:t>
            </a:r>
            <a:r>
              <a:rPr lang="en-US" sz="1600" b="0" dirty="0"/>
              <a:t>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600" b="0" dirty="0"/>
              <a:t>Wes McKinney (2022), "Python for Data Analysis: Data Wrangling with pandas, NumPy, and </a:t>
            </a:r>
            <a:r>
              <a:rPr lang="en-US" altLang="zh-TW" sz="1600" b="0" dirty="0" err="1"/>
              <a:t>Jupyter</a:t>
            </a:r>
            <a:r>
              <a:rPr lang="en-US" altLang="zh-TW" sz="1600" b="0" dirty="0"/>
              <a:t>", 3rd Edition, O'Reilly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600" b="0" dirty="0" err="1"/>
              <a:t>Aurélien</a:t>
            </a:r>
            <a:r>
              <a:rPr lang="en-US" altLang="zh-TW" sz="1600" b="0" dirty="0"/>
              <a:t> </a:t>
            </a:r>
            <a:r>
              <a:rPr lang="en-US" altLang="zh-TW" sz="1600" b="0" dirty="0" err="1"/>
              <a:t>Géron</a:t>
            </a:r>
            <a:r>
              <a:rPr lang="en-US" altLang="zh-TW" sz="1600" b="0" dirty="0"/>
              <a:t> (2023), Hands-On Machine Learning with Scikit-Learn, </a:t>
            </a:r>
            <a:r>
              <a:rPr lang="en-US" altLang="zh-TW" sz="1600" b="0" dirty="0" err="1"/>
              <a:t>Keras</a:t>
            </a:r>
            <a:r>
              <a:rPr lang="en-US" altLang="zh-TW" sz="16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sz="1600" b="0" dirty="0"/>
              <a:t>Steven </a:t>
            </a:r>
            <a:r>
              <a:rPr lang="en-US" sz="1600" b="0" dirty="0" err="1"/>
              <a:t>D'Ascoli</a:t>
            </a:r>
            <a:r>
              <a:rPr lang="en-US" sz="1600" b="0" dirty="0"/>
              <a:t> (2022), Artificial Intelligence and Deep Learning with Python:  Every Line of Code Explained For Readers New to AI and New to Python, Independently published.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sz="1600" b="0" dirty="0" err="1"/>
              <a:t>ChatGPT</a:t>
            </a:r>
            <a:r>
              <a:rPr lang="en-US" sz="1600" b="0" dirty="0"/>
              <a:t>, GPT-4V, and DALL-E 3, 3rd ed. Edition, </a:t>
            </a:r>
            <a:r>
              <a:rPr lang="en-US" sz="1600" b="0" dirty="0" err="1"/>
              <a:t>Packt</a:t>
            </a:r>
            <a:r>
              <a:rPr lang="en-US" sz="1600" b="0" dirty="0"/>
              <a:t> Publishing.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Python Programming, </a:t>
            </a:r>
            <a:r>
              <a:rPr lang="en-US" sz="1600" b="0" dirty="0">
                <a:hlinkClick r:id="rId2"/>
              </a:rPr>
              <a:t>https://pythonprogramming.net/</a:t>
            </a: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Python, </a:t>
            </a:r>
            <a:r>
              <a:rPr lang="en-US" sz="1600" b="0" dirty="0">
                <a:hlinkClick r:id="rId3"/>
              </a:rPr>
              <a:t>https://www.python.org/</a:t>
            </a: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Python Programming Language, </a:t>
            </a:r>
            <a:r>
              <a:rPr lang="en-US" sz="1600" b="0" dirty="0">
                <a:hlinkClick r:id="rId4"/>
              </a:rPr>
              <a:t>http://pythonprogramminglanguage.com/</a:t>
            </a: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 err="1"/>
              <a:t>Numpy</a:t>
            </a:r>
            <a:r>
              <a:rPr lang="en-US" sz="1600" b="0" dirty="0"/>
              <a:t>, </a:t>
            </a:r>
            <a:r>
              <a:rPr lang="en-US" sz="1600" b="0" dirty="0">
                <a:hlinkClick r:id="rId5"/>
              </a:rPr>
              <a:t>http://www.numpy.org/</a:t>
            </a: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Pandas, </a:t>
            </a:r>
            <a:r>
              <a:rPr lang="en-US" sz="1600" b="0" dirty="0">
                <a:hlinkClick r:id="rId6"/>
              </a:rPr>
              <a:t>http://pandas.pydata.org/</a:t>
            </a:r>
            <a:endParaRPr lang="en-US" sz="1600" b="0" dirty="0"/>
          </a:p>
          <a:p>
            <a:pPr marL="228600" indent="-228600">
              <a:spcAft>
                <a:spcPts val="200"/>
              </a:spcAft>
            </a:pPr>
            <a:r>
              <a:rPr lang="en-US" sz="1600" b="0" dirty="0" err="1"/>
              <a:t>Skikit</a:t>
            </a:r>
            <a:r>
              <a:rPr lang="en-US" sz="1600" b="0" dirty="0"/>
              <a:t>-learn, </a:t>
            </a:r>
            <a:r>
              <a:rPr lang="en-US" sz="1600" b="0" dirty="0">
                <a:hlinkClick r:id="rId7"/>
              </a:rPr>
              <a:t>http://scikit-learn.org/</a:t>
            </a:r>
            <a:endParaRPr lang="en-US" sz="1600" b="0" dirty="0"/>
          </a:p>
          <a:p>
            <a:pPr marL="228600" indent="-228600">
              <a:spcAft>
                <a:spcPts val="200"/>
              </a:spcAft>
            </a:pPr>
            <a:r>
              <a:rPr lang="en-US" sz="1600" b="0" dirty="0"/>
              <a:t>W3Schools Python, </a:t>
            </a:r>
            <a:r>
              <a:rPr lang="en-US" sz="1600" b="0" dirty="0">
                <a:hlinkClick r:id="rId8"/>
              </a:rPr>
              <a:t>https://www.w3schools.com/python/</a:t>
            </a:r>
            <a:endParaRPr lang="en-US" sz="1600" b="0" dirty="0"/>
          </a:p>
          <a:p>
            <a:pPr marL="228600" indent="-228600">
              <a:spcAft>
                <a:spcPts val="200"/>
              </a:spcAft>
            </a:pPr>
            <a:r>
              <a:rPr lang="en-US" sz="1600" b="0" dirty="0"/>
              <a:t>Learn Python, </a:t>
            </a:r>
            <a:r>
              <a:rPr lang="en-US" sz="1600" b="0" dirty="0">
                <a:hlinkClick r:id="rId9"/>
              </a:rPr>
              <a:t>https://www.learnpython.org/</a:t>
            </a:r>
            <a:endParaRPr lang="en-US" sz="1600" b="0" dirty="0"/>
          </a:p>
          <a:p>
            <a:pPr marL="228600" indent="-228600">
              <a:spcAft>
                <a:spcPts val="200"/>
              </a:spcAft>
            </a:pPr>
            <a:r>
              <a:rPr lang="en-US" sz="1600" b="0" dirty="0"/>
              <a:t>Google’s Python Class, </a:t>
            </a:r>
            <a:r>
              <a:rPr lang="en-US" sz="1600" b="0" dirty="0">
                <a:hlinkClick r:id="rId10"/>
              </a:rPr>
              <a:t>https://developers.google.com/edu/python</a:t>
            </a: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Min-Yuh Day (2024), Python 101, </a:t>
            </a:r>
            <a:r>
              <a:rPr lang="en-US" sz="1600" b="0" dirty="0">
                <a:hlinkClick r:id="rId11"/>
              </a:rPr>
              <a:t>https://tinyurl.com/aintpupython101</a:t>
            </a: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600" b="0" dirty="0"/>
          </a:p>
          <a:p>
            <a:pPr>
              <a:spcAft>
                <a:spcPts val="0"/>
              </a:spcAft>
            </a:pPr>
            <a:endParaRPr lang="en-US" sz="1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68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033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Challenges of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38470"/>
            <a:ext cx="10995001" cy="512859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Lack of standardization: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Different reporting frameworks and metrics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Reliability: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Concerns about "greenwashing" and accuracy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Availability: 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Data gaps, especially for smaller companies and certain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20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93449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Collection Methods and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28037"/>
            <a:ext cx="10995001" cy="5534208"/>
          </a:xfrm>
        </p:spPr>
        <p:txBody>
          <a:bodyPr>
            <a:noAutofit/>
          </a:bodyPr>
          <a:lstStyle/>
          <a:p>
            <a:pPr marL="274320" indent="-274320">
              <a:spcAft>
                <a:spcPts val="600"/>
              </a:spcAft>
            </a:pPr>
            <a:r>
              <a:rPr lang="en-US" sz="4000" dirty="0"/>
              <a:t>Internal: 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3600" dirty="0"/>
              <a:t>ERP systems, HR databases, facility management systems</a:t>
            </a:r>
          </a:p>
          <a:p>
            <a:pPr marL="274320" indent="-274320">
              <a:spcAft>
                <a:spcPts val="600"/>
              </a:spcAft>
            </a:pPr>
            <a:r>
              <a:rPr lang="en-US" sz="4000" dirty="0"/>
              <a:t>External: 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3600" dirty="0"/>
              <a:t>Government databases, NGO reports, industry benchmarks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18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2024/10/23 ESG Data Gathering, Analysis, and Visualization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2024/10/30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9 2024/11/06 Self-Learning</a:t>
            </a:r>
          </a:p>
          <a:p>
            <a:pPr marL="0" indent="0">
              <a:buNone/>
            </a:pPr>
            <a:r>
              <a:rPr lang="en-US" sz="2800" dirty="0"/>
              <a:t>10 2024/11/13 ESG Data Reporting; Corporate Sustainability Reports</a:t>
            </a:r>
          </a:p>
          <a:p>
            <a:pPr marL="0" indent="0">
              <a:buNone/>
            </a:pPr>
            <a:r>
              <a:rPr lang="en-US" sz="2800" dirty="0"/>
              <a:t>11 2024/11/20 ESG Data Verification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2024/11/27 Case Study on Sustainability and ESG Data Analytics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33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93449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Collection Methods and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28037"/>
            <a:ext cx="10995001" cy="5534208"/>
          </a:xfrm>
        </p:spPr>
        <p:txBody>
          <a:bodyPr>
            <a:noAutofit/>
          </a:bodyPr>
          <a:lstStyle/>
          <a:p>
            <a:pPr marL="274320" indent="-274320">
              <a:spcAft>
                <a:spcPts val="600"/>
              </a:spcAft>
            </a:pPr>
            <a:r>
              <a:rPr lang="en-US" sz="4000" dirty="0"/>
              <a:t>IoT and sensor data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4000" dirty="0"/>
              <a:t>Smart meters, environmental sensors</a:t>
            </a:r>
          </a:p>
          <a:p>
            <a:pPr marL="274320" indent="-274320">
              <a:spcAft>
                <a:spcPts val="600"/>
              </a:spcAft>
            </a:pPr>
            <a:r>
              <a:rPr lang="en-US" sz="4000" dirty="0"/>
              <a:t>Satellite and geospatial data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3600" dirty="0"/>
              <a:t>Land use changes, deforestation monitoring</a:t>
            </a:r>
          </a:p>
          <a:p>
            <a:pPr marL="274320" indent="-274320">
              <a:spcAft>
                <a:spcPts val="600"/>
              </a:spcAft>
            </a:pPr>
            <a:r>
              <a:rPr lang="en-US" sz="4000" dirty="0"/>
              <a:t>Social media and web scraping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3600" dirty="0"/>
              <a:t>Brand sentiment, consumer trends</a:t>
            </a:r>
          </a:p>
          <a:p>
            <a:pPr marL="274320" indent="-274320">
              <a:spcAft>
                <a:spcPts val="600"/>
              </a:spcAft>
            </a:pPr>
            <a:r>
              <a:rPr lang="en-US" sz="4000" dirty="0"/>
              <a:t>Surveys and stakeholder engagement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3600" dirty="0"/>
              <a:t>Employee satisfaction, community feedback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60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40"/>
            <a:ext cx="10995001" cy="94555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Quality and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1"/>
            <a:ext cx="10995001" cy="5523153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dirty="0"/>
              <a:t>Ensuring data accuracy: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Validation checks, cross-referencing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Data cleaning: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Handling outliers, formatting inconsistencies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Addressing missing data: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Imputation techniques, understanding data gaps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Data integration: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Combining multiple sources, resolving conflicts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Standardization: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Aligning with industry standards (e.g., GRI, SASB)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38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93449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Analysis Techniques for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28037"/>
            <a:ext cx="10995001" cy="5534208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dirty="0"/>
              <a:t>Descriptive analytics: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KPI tracking, trend analysis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Diagnostic analytics: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Root cause analysis of sustainability issues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Predictive analytics: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Forecasting future sustainability performance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Prescriptive analytics: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Optimization of resource allocation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Machine learning applications: </a:t>
            </a:r>
          </a:p>
          <a:p>
            <a:pPr lvl="1" indent="-274320">
              <a:spcAft>
                <a:spcPts val="600"/>
              </a:spcAft>
            </a:pPr>
            <a:r>
              <a:rPr lang="en-US" sz="3000" dirty="0"/>
              <a:t>Anomaly detection, pattern recognition in sustainability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81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0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4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Preparation &amp; Cleaning: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Preparing ESG Data for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Handling missing values: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Imputation, deletion, etc.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Detecting and addressing outliers.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Ensuring data consistency (formatting, units).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Feature engineering: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Creating new metrics based on raw ESG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59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206467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Exploratory Data Analysis (EDA) &amp; Visualization: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Uncovering Patterns in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294965"/>
            <a:ext cx="10995001" cy="417209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Exploratory Data Analysis (EDA)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Using statistical summaries and visualizations.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Identifying trends, correlations, and unusual patterns in ESG data.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Storytelling with data: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Effective visualizations for ESG insights.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02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Predictive Modeling: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Forecasting with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Regression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Predicting continuous ESG outcomes (e.g., emissions)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Classification: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Categorizing companies (e.g., high/low ESG risk)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Time Series: 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Forecasting ESG metrics over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94470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Natural Language Processing (NLP) for Sentiment Analysis: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Sentiment Analysis for ESG Insights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259106"/>
            <a:ext cx="10995001" cy="430313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Natural Language Processing (NLP): 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Enabling computers to understand human language.</a:t>
            </a:r>
          </a:p>
          <a:p>
            <a:pPr>
              <a:spcAft>
                <a:spcPts val="600"/>
              </a:spcAft>
            </a:pPr>
            <a:r>
              <a:rPr lang="en-US" dirty="0"/>
              <a:t>Sentiment analysis: 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Determining the emotional tone of text </a:t>
            </a:r>
            <a:br>
              <a:rPr lang="en-US" sz="3200" dirty="0"/>
            </a:br>
            <a:r>
              <a:rPr lang="en-US" sz="3200" dirty="0"/>
              <a:t>(positive, negative, neutral)</a:t>
            </a:r>
          </a:p>
          <a:p>
            <a:pPr>
              <a:spcAft>
                <a:spcPts val="600"/>
              </a:spcAft>
            </a:pPr>
            <a:r>
              <a:rPr lang="en-US" dirty="0"/>
              <a:t>Applications for ESG: 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Tracking public opinion, identifying ESG risks and opportunities.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59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Analyzing Sustainability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Company sustainability report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Identify which framework was used, key ESG metrics, areas of strength and weakness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How the company presents its ESG data and </a:t>
            </a:r>
            <a:br>
              <a:rPr lang="en-US" sz="3600" dirty="0"/>
            </a:br>
            <a:r>
              <a:rPr lang="en-US" sz="3600" dirty="0"/>
              <a:t>whether it aligns with the ESG key framework identified</a:t>
            </a:r>
          </a:p>
          <a:p>
            <a:pPr lvl="1">
              <a:spcAft>
                <a:spcPts val="600"/>
              </a:spcAft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65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2024/12/04 Artificial Intelligence of things (</a:t>
            </a:r>
            <a:r>
              <a:rPr lang="en-US" sz="2800" dirty="0" err="1"/>
              <a:t>AIoT</a:t>
            </a:r>
            <a:r>
              <a:rPr lang="en-US" sz="2800" dirty="0"/>
              <a:t>) in </a:t>
            </a:r>
            <a:br>
              <a:rPr lang="en-US" sz="2800" dirty="0"/>
            </a:br>
            <a:r>
              <a:rPr lang="en-US" sz="2800" dirty="0"/>
              <a:t>                            ESG and Sustainability Applications</a:t>
            </a:r>
          </a:p>
          <a:p>
            <a:pPr marL="0" indent="0">
              <a:buNone/>
            </a:pPr>
            <a:r>
              <a:rPr lang="en-US" sz="2800" dirty="0"/>
              <a:t>14 2024/12/11 Generative AI for ESG Rating and Reporting Generation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2024/12/18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2024/12/25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25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Key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Global Reporting Initiative (GRI):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Comprehensive sustainability standards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Sustainability Accounting Standards Board (SASB):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Industry-specific metrics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UN Sustainable Development Goals (SDGs):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Global goals for 2030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711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Case Studies: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Data-Driven Sustainability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Carbon footprint reduction: 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Using ML to optimize logistics routes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Supply chain optimization: 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Predictive analytics for sustainable sourcing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Energy efficiency improvement: 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IoT-driven smart building management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Diversity and inclusion analysis: 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NLP on job descriptions and employee feedback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847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GRI (Global Report Initiative)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4998-3297-AEF4-5496-31D33D5BD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4" y="786809"/>
            <a:ext cx="10387838" cy="5754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3"/>
              </a:rPr>
              <a:t>https://www.globalreporting.org/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8591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CDP (Carbon Disclosure Project)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https://www.cdp.net/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E50D5-338B-F713-904D-A82581962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2" y="929967"/>
            <a:ext cx="10412901" cy="55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74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SASB (Sustainability Accounting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https://sasb.org/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60486-F8C4-EAB4-216C-6A16B9A2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7" y="959495"/>
            <a:ext cx="10249786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4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ISSB (International Sustainability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1930220" y="6466420"/>
            <a:ext cx="849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https://www.ifrs.org/groups/international-sustainability-standards-board/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5EB5-6F9A-1E7B-998D-B557530AC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0" y="809344"/>
            <a:ext cx="10249786" cy="56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515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TCFD </a:t>
            </a:r>
            <a:b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(Task Force on Climate-related Financial Disclosures)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https://www.fsb-tcfd.org/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6DF80-5BDE-4A18-ED5B-60B230A04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80" y="1263656"/>
            <a:ext cx="9290239" cy="5174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B0620-611E-1C21-2549-3CF68DDA198E}"/>
              </a:ext>
            </a:extLst>
          </p:cNvPr>
          <p:cNvSpPr txBox="1"/>
          <p:nvPr/>
        </p:nvSpPr>
        <p:spPr>
          <a:xfrm>
            <a:off x="3264197" y="1306186"/>
            <a:ext cx="610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https://www.ifrs.org/sustainability/tcfd/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90196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67083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Implementing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Data-Driven Sustainability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98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Implementing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Data-Driven Sustainability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Setting science-based targets and integrating metrics into operations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Advanced analytics for sustainability strategy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Overcoming challenges and future trends in data science for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669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Setting Science-Based Sustainability 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Science-based targets: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Emissions reduction goals aligned with Paris Agreement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Using historical data and projections to set realistic targets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Aligning with Sustainable Development Goals (SDGs)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Case study: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Unilever's science-based targets and progress tracking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19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Data Science for 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 and ESG</a:t>
            </a:r>
            <a:endParaRPr lang="en-US" sz="8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282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Integrating Sustainability Metrics into Business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1165775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Embedding ESG KPIs in performance management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Developing sustainability scorecards and dashboards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Data-driven decision making for sustainability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Challenges: Data silos, resistance to change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Best practices: Cross-functional teams, executive sponsorship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079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Advanced Analytics for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Scenario analysis for climate risk assessment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AI for optimizing energy consumption in real-time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Predictive modeling for supply chain sustainability risks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NLP for analyzing sustainability-related news and social media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72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Communicating ESG Performance to 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Comprehensive sustainability reporting </a:t>
            </a:r>
            <a:br>
              <a:rPr lang="en-US" sz="4000" dirty="0"/>
            </a:br>
            <a:r>
              <a:rPr lang="en-US" sz="4000" dirty="0"/>
              <a:t>(GRI, SASB standards)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Data visualization: Infographics, interactive dashboards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Real-time sustainability performance portals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Addressing data privacy in sustainability communication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001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Overcoming Challenges in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Data-Driven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Improving data quality and standardization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Change management strategies for adoption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Ethical data collection and use in sustainability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Staying compliant with evolving ESG regulations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520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Data-Driven Sustainable Investing: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Building ESG-Conscious Portfolios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ESG investing: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Considering environmental, social, and governance factors in investment decisions.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Performance of ESG-focused funds vs. </a:t>
            </a:r>
            <a:br>
              <a:rPr lang="en-US" sz="4000" dirty="0"/>
            </a:br>
            <a:r>
              <a:rPr lang="en-US" sz="4000" dirty="0"/>
              <a:t>traditional funds.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Building ESG portfolios: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Screening, index funds, impact investing.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918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Risk Assessment and Mitigation: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Managing ESG Risks for Resilience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Identifying ESG risks across the supply chain</a:t>
            </a:r>
            <a:br>
              <a:rPr lang="en-US" sz="4000" dirty="0"/>
            </a:br>
            <a:r>
              <a:rPr lang="en-US" sz="4000" dirty="0"/>
              <a:t> (environmental impact, labor practices).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Using data to quantify potential </a:t>
            </a:r>
            <a:br>
              <a:rPr lang="en-US" sz="4000" dirty="0"/>
            </a:br>
            <a:r>
              <a:rPr lang="en-US" sz="4000" dirty="0"/>
              <a:t>financial consequences of ESG risks.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Developing strategies to mitigate ESG risks.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Integrating ESG risk monitoring into </a:t>
            </a:r>
            <a:br>
              <a:rPr lang="en-US" sz="4000" dirty="0"/>
            </a:br>
            <a:r>
              <a:rPr lang="en-US" sz="4000" dirty="0"/>
              <a:t>decision-making for greater resilience.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446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Driving Corporate Sustainability: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Data-Powered Sustainability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Setting data-driven ESG targets and tracking progress.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Utilizing dashboards and analytics for real-time ESG insights.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Engaging stakeholders through transparent ESG reporting.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49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Future of Data-Driven ESG: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Sustainable Future Powered by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Emerging trends in ESG data and analytics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e.g., AI for ESG insights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The potential of data to drive progress towards global sustainability goals.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The role of data scientists in shaping ethical and equitable ESG practices.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Be part of the ESG Data Science solution.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960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Future Trends in Data Science for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Blockchain for transparent, sustainable supply chains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Digital twins for environmental impact simulation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Edge computing for real-time sustainability management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Quantum computing for complex climate modeling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888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3989100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Outline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800" dirty="0"/>
              <a:t>Data Science and Sustainability</a:t>
            </a:r>
          </a:p>
          <a:p>
            <a:pPr marL="320040" indent="-320040"/>
            <a:r>
              <a:rPr lang="en-US" sz="4800" dirty="0"/>
              <a:t>Data Collection and Analysis for Sustainability</a:t>
            </a:r>
          </a:p>
          <a:p>
            <a:pPr marL="320040" indent="-320040"/>
            <a:r>
              <a:rPr lang="en-US" sz="4800" dirty="0"/>
              <a:t>Implementing Data-Driven Sustainability Strategies</a:t>
            </a:r>
          </a:p>
          <a:p>
            <a:pPr marL="320040" indent="-320040"/>
            <a:r>
              <a:rPr lang="en-US" sz="4800" dirty="0"/>
              <a:t>ESG Data Science Foundation 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55979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55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75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6247768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rgbClr val="C00000"/>
                </a:solidFill>
              </a:rPr>
              <a:t>ESG Data Science Foundation 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35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100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220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5637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Top Programming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2246243" y="6445819"/>
            <a:ext cx="7699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https://spectrum.ieee.org/the-top-programming-languages-2023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6B7C6-6099-02AB-DF14-59AF0D60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9" y="1226152"/>
            <a:ext cx="11344816" cy="49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78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1477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4258781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95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11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293009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47CE-2D98-C494-4512-DC22076F83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1164599"/>
            <a:ext cx="9702800" cy="539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118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Python: Try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013D4-6103-B090-9113-AE487E0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https://www.w3schools.com/python/trypython.asp?filename=demo_default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419D6-D62B-EC59-6542-0D49853FA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0" y="1512142"/>
            <a:ext cx="11316239" cy="49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50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LearnPython.org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https://www.learnpython.org/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6EFE-A64B-076C-83FD-7B996ED297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437" y="873146"/>
            <a:ext cx="9040083" cy="56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074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/>
              <a:t>Google’s </a:t>
            </a:r>
            <a:r>
              <a:rPr lang="en-US" dirty="0"/>
              <a:t>Python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https://developers.google.com/edu/python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2CCE9-85CF-89D3-97B7-8570169772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39" y="873146"/>
            <a:ext cx="10288279" cy="56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394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06376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190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862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320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4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C00000"/>
                </a:solidFill>
              </a:rPr>
              <a:t>Data Science for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Sustainability and ESG: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Transforming Decision-Making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for a Better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693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006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802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272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176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33600268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3599926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84" y="1218655"/>
            <a:ext cx="8229600" cy="5416695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solidFill>
                  <a:srgbClr val="00B050"/>
                </a:solidFill>
              </a:rPr>
              <a:t>Anaconda</a:t>
            </a:r>
            <a:br>
              <a:rPr lang="en-US" altLang="zh-TW" sz="7200" dirty="0"/>
            </a:br>
            <a:r>
              <a:rPr lang="en-US" altLang="zh-TW" sz="7200" dirty="0"/>
              <a:t>The Most Popular </a:t>
            </a:r>
            <a:r>
              <a:rPr lang="en-US" altLang="zh-TW" sz="7200" dirty="0">
                <a:solidFill>
                  <a:srgbClr val="FF0000"/>
                </a:solidFill>
              </a:rPr>
              <a:t>Python</a:t>
            </a:r>
            <a:r>
              <a:rPr lang="en-US" altLang="zh-TW" sz="7200" dirty="0"/>
              <a:t>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Data Science </a:t>
            </a:r>
            <a:r>
              <a:rPr lang="en-US" altLang="zh-TW" sz="7200" dirty="0"/>
              <a:t>Platform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5032249" y="6635351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www.anaconda.com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0AB8-990B-2B46-92A2-56126843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112568"/>
            <a:ext cx="2933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86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E00735-01A2-4644-B113-7B82B17F9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954" y="1052736"/>
            <a:ext cx="9584092" cy="5121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3729-F8ED-3B46-B6C2-B37E786C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64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Download Anaconda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4741-35C4-884E-B598-4955D095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06DBB-69ED-E146-9214-AE6090E09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5718592"/>
            <a:ext cx="2736850" cy="8248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76E002-95A8-D94D-96E4-12B597FF5FAB}"/>
              </a:ext>
            </a:extLst>
          </p:cNvPr>
          <p:cNvSpPr/>
          <p:nvPr/>
        </p:nvSpPr>
        <p:spPr>
          <a:xfrm>
            <a:off x="4063263" y="6488668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https://www.anaconda.com/download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76563-B4A8-AA4C-B987-0CD5B9C5F85F}"/>
              </a:ext>
            </a:extLst>
          </p:cNvPr>
          <p:cNvSpPr/>
          <p:nvPr/>
        </p:nvSpPr>
        <p:spPr>
          <a:xfrm>
            <a:off x="4295800" y="5057234"/>
            <a:ext cx="3528392" cy="1431433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939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4390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accent1"/>
                </a:solidFill>
              </a:rPr>
              <a:t>Anaconda-Navigator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50" y="1758950"/>
            <a:ext cx="7632700" cy="441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43672" y="5733256"/>
            <a:ext cx="360040" cy="402082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0690" y="532071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Launchpad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41137" y="1803368"/>
            <a:ext cx="1890767" cy="133760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0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6247768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Data Science for Sustainability and ESG: Foundations &amp; Frameworks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679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8D8-78D9-0040-B8CA-A1B3B022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Anaconda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5B3B-071C-1643-96E1-AE2D91A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24909-8328-514D-85A3-E159472B23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92697"/>
            <a:ext cx="9144000" cy="592206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6892E1-A944-0243-B192-CC293BC2D8A9}"/>
              </a:ext>
            </a:extLst>
          </p:cNvPr>
          <p:cNvSpPr/>
          <p:nvPr/>
        </p:nvSpPr>
        <p:spPr>
          <a:xfrm>
            <a:off x="5519936" y="1844824"/>
            <a:ext cx="2160240" cy="2448272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1F4ABD-9683-C946-85FD-5F9D703DB9CF}"/>
              </a:ext>
            </a:extLst>
          </p:cNvPr>
          <p:cNvSpPr/>
          <p:nvPr/>
        </p:nvSpPr>
        <p:spPr>
          <a:xfrm>
            <a:off x="6168008" y="3789040"/>
            <a:ext cx="792088" cy="504056"/>
          </a:xfrm>
          <a:prstGeom prst="roundRect">
            <a:avLst>
              <a:gd name="adj" fmla="val 17840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101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C5FA-6C4E-074B-886D-47705D0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079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7A478-CB80-C448-8837-AFA666B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F5D52-103B-A747-B924-B8072A0D9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430" y="707993"/>
            <a:ext cx="8892480" cy="581187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1DB0BF-8F54-A14A-87BE-13CF7D4628FD}"/>
              </a:ext>
            </a:extLst>
          </p:cNvPr>
          <p:cNvSpPr/>
          <p:nvPr/>
        </p:nvSpPr>
        <p:spPr>
          <a:xfrm>
            <a:off x="1981200" y="2852936"/>
            <a:ext cx="5698976" cy="1080120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104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780A3-83D8-8E43-B6D0-ED28D4AB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03BB4-3A25-1448-BABF-5C1DD8BA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772817"/>
            <a:ext cx="9144000" cy="47470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B98C78-AE8D-5F46-984F-F49960B409BF}"/>
              </a:ext>
            </a:extLst>
          </p:cNvPr>
          <p:cNvSpPr/>
          <p:nvPr/>
        </p:nvSpPr>
        <p:spPr>
          <a:xfrm>
            <a:off x="8256240" y="4149080"/>
            <a:ext cx="1728192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E5422B-DF4E-5645-B664-9066C384189C}"/>
              </a:ext>
            </a:extLst>
          </p:cNvPr>
          <p:cNvSpPr/>
          <p:nvPr/>
        </p:nvSpPr>
        <p:spPr>
          <a:xfrm>
            <a:off x="9480376" y="3677242"/>
            <a:ext cx="504056" cy="327822"/>
          </a:xfrm>
          <a:prstGeom prst="roundRect">
            <a:avLst>
              <a:gd name="adj" fmla="val 26527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CEBA32-E209-7240-822A-46D681E1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7231"/>
            <a:ext cx="8229600" cy="165599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Jupyter</a:t>
            </a:r>
            <a:r>
              <a:rPr lang="en-US" sz="6000" dirty="0">
                <a:solidFill>
                  <a:schemeClr val="accent1"/>
                </a:solidFill>
              </a:rPr>
              <a:t> Notebook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New Python 3</a:t>
            </a:r>
          </a:p>
        </p:txBody>
      </p:sp>
    </p:spTree>
    <p:extLst>
      <p:ext uri="{BB962C8B-B14F-4D97-AF65-F5344CB8AC3E}">
        <p14:creationId xmlns:p14="http://schemas.microsoft.com/office/powerpoint/2010/main" val="13545718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CD37-0483-3B4A-881C-CCA2BC9A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7863"/>
            <a:ext cx="8229600" cy="830997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print("hello,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D15F-233D-1741-B106-A880590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29932-E85F-454F-9111-76A521E80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18" y="1052737"/>
            <a:ext cx="8347442" cy="54522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FF5865-F0F8-214E-A2C3-BFDB892E13B8}"/>
              </a:ext>
            </a:extLst>
          </p:cNvPr>
          <p:cNvSpPr/>
          <p:nvPr/>
        </p:nvSpPr>
        <p:spPr>
          <a:xfrm>
            <a:off x="3431704" y="3284984"/>
            <a:ext cx="1872208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4968EC-2283-2E47-AFDB-503BAA224278}"/>
              </a:ext>
            </a:extLst>
          </p:cNvPr>
          <p:cNvSpPr/>
          <p:nvPr/>
        </p:nvSpPr>
        <p:spPr>
          <a:xfrm>
            <a:off x="4511824" y="2564904"/>
            <a:ext cx="648072" cy="288032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424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3217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Foundations of Python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 fontScale="47500" lnSpcReduction="20000"/>
          </a:bodyPr>
          <a:lstStyle/>
          <a:p>
            <a:pPr indent="-411480"/>
            <a:r>
              <a:rPr lang="en-US" sz="6700" dirty="0"/>
              <a:t>Python Syntax</a:t>
            </a:r>
          </a:p>
          <a:p>
            <a:pPr lvl="1" indent="-411480"/>
            <a:r>
              <a:rPr lang="en-US" sz="6700" dirty="0"/>
              <a:t>Python Comments</a:t>
            </a:r>
          </a:p>
          <a:p>
            <a:pPr indent="-411480"/>
            <a:r>
              <a:rPr lang="en-US" sz="6700" dirty="0"/>
              <a:t>Python Variables</a:t>
            </a:r>
          </a:p>
          <a:p>
            <a:pPr indent="-411480"/>
            <a:r>
              <a:rPr lang="en-US" sz="6700" dirty="0"/>
              <a:t>Python Data Types</a:t>
            </a:r>
          </a:p>
          <a:p>
            <a:pPr lvl="1" indent="-411480"/>
            <a:r>
              <a:rPr lang="en-US" sz="6700" dirty="0"/>
              <a:t>Python Numbers</a:t>
            </a:r>
          </a:p>
          <a:p>
            <a:pPr lvl="1" indent="-411480"/>
            <a:r>
              <a:rPr lang="en-US" sz="6700" dirty="0"/>
              <a:t>Python Casting</a:t>
            </a:r>
          </a:p>
          <a:p>
            <a:pPr lvl="1" indent="-411480"/>
            <a:r>
              <a:rPr lang="en-US" sz="6700" dirty="0"/>
              <a:t>Python Strings</a:t>
            </a:r>
          </a:p>
          <a:p>
            <a:pPr indent="-411480"/>
            <a:r>
              <a:rPr lang="en-US" sz="6700" dirty="0"/>
              <a:t>Python Operators</a:t>
            </a:r>
          </a:p>
          <a:p>
            <a:pPr indent="-411480"/>
            <a:r>
              <a:rPr lang="en-US" sz="6700" dirty="0"/>
              <a:t>Python Booleans</a:t>
            </a:r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356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37208"/>
          </a:xfrm>
        </p:spPr>
        <p:txBody>
          <a:bodyPr>
            <a:normAutofit/>
          </a:bodyPr>
          <a:lstStyle/>
          <a:p>
            <a:r>
              <a:rPr lang="en-US" dirty="0"/>
              <a:t>Python Hello World</a:t>
            </a:r>
            <a:br>
              <a:rPr lang="en-US" dirty="0"/>
            </a:br>
            <a:r>
              <a:rPr lang="en-US" dirty="0"/>
              <a:t>print("Hello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011967"/>
            <a:ext cx="112221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3349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69718"/>
          </a:xfrm>
        </p:spPr>
        <p:txBody>
          <a:bodyPr>
            <a:normAutofit/>
          </a:bodyPr>
          <a:lstStyle/>
          <a:p>
            <a:r>
              <a:rPr lang="en-US" dirty="0"/>
              <a:t>Python Syntax</a:t>
            </a:r>
            <a:br>
              <a:rPr lang="en-US" dirty="0"/>
            </a:br>
            <a:r>
              <a:rPr lang="en-US" sz="480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comment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104822"/>
            <a:ext cx="112221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comment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480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2220169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Syntax</a:t>
            </a:r>
            <a:br>
              <a:rPr lang="en-US" dirty="0"/>
            </a:br>
            <a:r>
              <a:rPr lang="en-US" dirty="0"/>
              <a:t>Indentation </a:t>
            </a:r>
            <a:br>
              <a:rPr lang="en-US" dirty="0"/>
            </a:br>
            <a:r>
              <a:rPr lang="en-US" sz="3600" b="0" dirty="0"/>
              <a:t>the spaces at the beginning of a code line</a:t>
            </a:r>
            <a:br>
              <a:rPr lang="en-US" sz="3600" b="0" dirty="0"/>
            </a:br>
            <a:r>
              <a:rPr lang="en-US" sz="3600" b="0" dirty="0"/>
              <a:t>4 spaces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575875"/>
            <a:ext cx="1122218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    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77295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Variables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price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2.5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'Hello'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'''Hello'''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598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14605</TotalTime>
  <Words>11181</Words>
  <Application>Microsoft Macintosh PowerPoint</Application>
  <PresentationFormat>Widescreen</PresentationFormat>
  <Paragraphs>1919</Paragraphs>
  <Slides>272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272</vt:i4>
      </vt:variant>
    </vt:vector>
  </HeadingPairs>
  <TitlesOfParts>
    <vt:vector size="279" baseType="lpstr">
      <vt:lpstr>Arial</vt:lpstr>
      <vt:lpstr>Calibri</vt:lpstr>
      <vt:lpstr>Courier</vt:lpstr>
      <vt:lpstr>Courier New</vt:lpstr>
      <vt:lpstr>Roboto</vt:lpstr>
      <vt:lpstr>Verdana</vt:lpstr>
      <vt:lpstr>Office Theme</vt:lpstr>
      <vt:lpstr>Data Science for Sustainability and ESG</vt:lpstr>
      <vt:lpstr>Syllabus</vt:lpstr>
      <vt:lpstr>Syllabus</vt:lpstr>
      <vt:lpstr>Syllabus</vt:lpstr>
      <vt:lpstr>Data Science for  Sustainability and ESG</vt:lpstr>
      <vt:lpstr>Outline</vt:lpstr>
      <vt:lpstr>Sustainability and ESG Data Analytics</vt:lpstr>
      <vt:lpstr>Data Science for  Sustainability and ESG:  Transforming Decision-Making  for a Better Future</vt:lpstr>
      <vt:lpstr>Data Science for Sustainability and ESG: Foundations &amp; Frameworks</vt:lpstr>
      <vt:lpstr>Data Science for  Sustainability and ESG</vt:lpstr>
      <vt:lpstr>Data Science for  Sustainability and ESG</vt:lpstr>
      <vt:lpstr>Fundamentals of Data Science</vt:lpstr>
      <vt:lpstr>Data Science Process</vt:lpstr>
      <vt:lpstr>Data Science Essential tools</vt:lpstr>
      <vt:lpstr>Sustainability and ESG</vt:lpstr>
      <vt:lpstr>Sustainability and ESG: Business case </vt:lpstr>
      <vt:lpstr>Intersection of Data Science with Sustainability and ESG</vt:lpstr>
      <vt:lpstr>The Interconnectedness of  Data, Sustainability &amp; ESG</vt:lpstr>
      <vt:lpstr>ESG: Environmental Social Governance</vt:lpstr>
      <vt:lpstr>Sustainable Development Goals (SDGs)</vt:lpstr>
      <vt:lpstr>Sustainable Development Goals (SDGs) and 5P</vt:lpstr>
      <vt:lpstr>ESG to 17 SDGs</vt:lpstr>
      <vt:lpstr>ESG to 17 SDGs</vt:lpstr>
      <vt:lpstr>Data Collection and Analysis for Sustainability</vt:lpstr>
      <vt:lpstr>Data Collection and Analysis for Sustainability</vt:lpstr>
      <vt:lpstr>Types of Data Relevant to  Sustainability and ESG</vt:lpstr>
      <vt:lpstr>Understanding ESG Data</vt:lpstr>
      <vt:lpstr>Challenges of ESG Data</vt:lpstr>
      <vt:lpstr>Data Collection Methods and Sources</vt:lpstr>
      <vt:lpstr>Data Collection Methods and Sources</vt:lpstr>
      <vt:lpstr>Data Quality and Preparation</vt:lpstr>
      <vt:lpstr>Data Analysis Techniques for Sustainability</vt:lpstr>
      <vt:lpstr>MSCI ESG Rating Framework</vt:lpstr>
      <vt:lpstr>MSCI ESG Key Issue Hierarchy</vt:lpstr>
      <vt:lpstr>Data Preparation &amp; Cleaning: Preparing ESG Data for Analysis</vt:lpstr>
      <vt:lpstr>Exploratory Data Analysis (EDA) &amp; Visualization: Uncovering Patterns in ESG Data</vt:lpstr>
      <vt:lpstr>ESG Predictive Modeling: Forecasting with ESG Data</vt:lpstr>
      <vt:lpstr>Natural Language Processing (NLP) for Sentiment Analysis:  Sentiment Analysis for ESG Insights</vt:lpstr>
      <vt:lpstr>Analyzing Sustainability Reports</vt:lpstr>
      <vt:lpstr>ESG Key Frameworks</vt:lpstr>
      <vt:lpstr>Case Studies:  Data-Driven Sustainability Initiatives</vt:lpstr>
      <vt:lpstr>GRI (Global Report Initiative)</vt:lpstr>
      <vt:lpstr>CDP (Carbon Disclosure Project)</vt:lpstr>
      <vt:lpstr>SASB (Sustainability Accounting Standards Board)</vt:lpstr>
      <vt:lpstr>ISSB (International Sustainability Standards Board)</vt:lpstr>
      <vt:lpstr>TCFD  (Task Force on Climate-related Financial Disclosures)</vt:lpstr>
      <vt:lpstr>Implementing  Data-Driven Sustainability Strategies</vt:lpstr>
      <vt:lpstr>Implementing  Data-Driven Sustainability Strategies</vt:lpstr>
      <vt:lpstr>Setting Science-Based Sustainability Targets</vt:lpstr>
      <vt:lpstr>Integrating Sustainability Metrics into Business Operations</vt:lpstr>
      <vt:lpstr>Advanced Analytics for  Sustainability Strategy</vt:lpstr>
      <vt:lpstr>Communicating ESG Performance to Stakeholders</vt:lpstr>
      <vt:lpstr>Overcoming Challenges in  Data-Driven Sustainability</vt:lpstr>
      <vt:lpstr>Data-Driven Sustainable Investing: Building ESG-Conscious Portfolios</vt:lpstr>
      <vt:lpstr>ESG Risk Assessment and Mitigation: Managing ESG Risks for Resilience</vt:lpstr>
      <vt:lpstr>Driving Corporate Sustainability: Data-Powered Sustainability Transformations</vt:lpstr>
      <vt:lpstr>The Future of Data-Driven ESG: A Sustainable Future Powered by Data</vt:lpstr>
      <vt:lpstr>Future Trends in Data Science for Sustainability</vt:lpstr>
      <vt:lpstr>Evolution of Sustainable Finance Research</vt:lpstr>
      <vt:lpstr>Generative AI and LLMs for Sustainability and  ESG Data Analytics</vt:lpstr>
      <vt:lpstr>Generative AI for ESG Rating and Reporting Generation</vt:lpstr>
      <vt:lpstr>ESG Data Science Foundation with Python</vt:lpstr>
      <vt:lpstr>Python Ecosystem for Data Science</vt:lpstr>
      <vt:lpstr>Python Ecosystem for Data Science</vt:lpstr>
      <vt:lpstr>Python Programming</vt:lpstr>
      <vt:lpstr>Top Programming Languages</vt:lpstr>
      <vt:lpstr>Python is an  interpreted,  object-oriented,  high-level  programming language  with  dynamic semantics.</vt:lpstr>
      <vt:lpstr>Numpy</vt:lpstr>
      <vt:lpstr>Python matplotlib</vt:lpstr>
      <vt:lpstr>Python Pandas</vt:lpstr>
      <vt:lpstr>W3Schools Python</vt:lpstr>
      <vt:lpstr>W3Schools Python: Try Python</vt:lpstr>
      <vt:lpstr>LearnPython.org</vt:lpstr>
      <vt:lpstr>Google’s Python Class</vt:lpstr>
      <vt:lpstr>Google Colab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PowerPoint Presentation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Python Programming</vt:lpstr>
      <vt:lpstr>Foundations of Python Programming</vt:lpstr>
      <vt:lpstr>Python Hello World print("Hello World")</vt:lpstr>
      <vt:lpstr>Python Syntax # comment</vt:lpstr>
      <vt:lpstr>Python Syntax Indentation  the spaces at the beginning of a code line 4 spaces</vt:lpstr>
      <vt:lpstr>Python Variables</vt:lpstr>
      <vt:lpstr>Python Variables</vt:lpstr>
      <vt:lpstr>python_version()</vt:lpstr>
      <vt:lpstr>Python Data Types</vt:lpstr>
      <vt:lpstr>Python Data Types</vt:lpstr>
      <vt:lpstr>Python Data Types</vt:lpstr>
      <vt:lpstr>Python Casting</vt:lpstr>
      <vt:lpstr>Python Numbers</vt:lpstr>
      <vt:lpstr>Python Arithmetic Operators</vt:lpstr>
      <vt:lpstr>Python Basic Operators</vt:lpstr>
      <vt:lpstr>Python Booleans:  True or False</vt:lpstr>
      <vt:lpstr>Python BMI Calculator</vt:lpstr>
      <vt:lpstr>Future value  of a specified  principal amount,  rate of interest, and  a number of years</vt:lpstr>
      <vt:lpstr>How much is your $100 worth  after 7 years?</vt:lpstr>
      <vt:lpstr>Future Value</vt:lpstr>
      <vt:lpstr>Future Value</vt:lpstr>
      <vt:lpstr>Python  Data Structures</vt:lpstr>
      <vt:lpstr>Python Data Structures</vt:lpstr>
      <vt:lpstr>Python Data Structures</vt:lpstr>
      <vt:lpstr>Python Data Types</vt:lpstr>
      <vt:lpstr>Python Collections</vt:lpstr>
      <vt:lpstr>Python Dictionaries {k:v}</vt:lpstr>
      <vt:lpstr>Lists []</vt:lpstr>
      <vt:lpstr>Lists []</vt:lpstr>
      <vt:lpstr>Python List Methods</vt:lpstr>
      <vt:lpstr>Tuples ()</vt:lpstr>
      <vt:lpstr>Sets {}</vt:lpstr>
      <vt:lpstr>Dictionary {key : value}</vt:lpstr>
      <vt:lpstr>Python Data Structures</vt:lpstr>
      <vt:lpstr>Python  Control Logic  and  Loops</vt:lpstr>
      <vt:lpstr>Python Control Logic and Loops</vt:lpstr>
      <vt:lpstr>Python if...else</vt:lpstr>
      <vt:lpstr>Python Conditions and If statements</vt:lpstr>
      <vt:lpstr>Python Comparison Operators</vt:lpstr>
      <vt:lpstr>Python Logical Operators</vt:lpstr>
      <vt:lpstr>Python if</vt:lpstr>
      <vt:lpstr>Python if else</vt:lpstr>
      <vt:lpstr>Python if elif else</vt:lpstr>
      <vt:lpstr>Python if elif else</vt:lpstr>
      <vt:lpstr>Python for Loops </vt:lpstr>
      <vt:lpstr>Python for loops</vt:lpstr>
      <vt:lpstr>Python while Loops</vt:lpstr>
      <vt:lpstr>Python while loops</vt:lpstr>
      <vt:lpstr>Python  Functions,  Classes, and  Modules </vt:lpstr>
      <vt:lpstr>Python Functions, Classes, Modules</vt:lpstr>
      <vt:lpstr>Python  Functions </vt:lpstr>
      <vt:lpstr>Python Functions</vt:lpstr>
      <vt:lpstr>Python Function def</vt:lpstr>
      <vt:lpstr>Future value  of a specified  principal amount,  rate of interest, and  a number of years</vt:lpstr>
      <vt:lpstr>How much is your $100 worth  after 7 years?</vt:lpstr>
      <vt:lpstr>Future Value</vt:lpstr>
      <vt:lpstr>Future Value</vt:lpstr>
      <vt:lpstr>Python Function  def getfv() define get future value function</vt:lpstr>
      <vt:lpstr>Python Classes/Objects class MyClass:</vt:lpstr>
      <vt:lpstr>Python Classes/Objects</vt:lpstr>
      <vt:lpstr>Python Classes/Objects class MyClass:</vt:lpstr>
      <vt:lpstr>Python Classes/Objects</vt:lpstr>
      <vt:lpstr>Python Classes/Objects</vt:lpstr>
      <vt:lpstr>Python Classes/Objects</vt:lpstr>
      <vt:lpstr>Python Classes and Obects</vt:lpstr>
      <vt:lpstr>Python Classes and Objects</vt:lpstr>
      <vt:lpstr>Python  Modules </vt:lpstr>
      <vt:lpstr>Python Modules</vt:lpstr>
      <vt:lpstr>Python Modules</vt:lpstr>
      <vt:lpstr>Python File Input / Output</vt:lpstr>
      <vt:lpstr>Python File Input / Output</vt:lpstr>
      <vt:lpstr>Python Modules import mymodule</vt:lpstr>
      <vt:lpstr>Python main() function</vt:lpstr>
      <vt:lpstr>Files  and  Exception Handling</vt:lpstr>
      <vt:lpstr>Files and Exception Handling</vt:lpstr>
      <vt:lpstr>File Handling</vt:lpstr>
      <vt:lpstr>Python Files (File Handling)</vt:lpstr>
      <vt:lpstr>Python Files (File Handling)</vt:lpstr>
      <vt:lpstr>Python Files</vt:lpstr>
      <vt:lpstr>Python Files</vt:lpstr>
      <vt:lpstr>Python Files</vt:lpstr>
      <vt:lpstr>Python OS, IO, files, and Google Drive</vt:lpstr>
      <vt:lpstr>os.listdir()</vt:lpstr>
      <vt:lpstr>os.path.join()</vt:lpstr>
      <vt:lpstr>from google.colab import files</vt:lpstr>
      <vt:lpstr>Python Files</vt:lpstr>
      <vt:lpstr>os.remove()</vt:lpstr>
      <vt:lpstr>os.mkdir("myfolder1") os.rmdir("myfolder1")</vt:lpstr>
      <vt:lpstr>Python Try Except</vt:lpstr>
      <vt:lpstr>Python Try Except (Exception Handling) try: except:</vt:lpstr>
      <vt:lpstr>Python try: except: finally:</vt:lpstr>
      <vt:lpstr>Python try: except: else:</vt:lpstr>
      <vt:lpstr>Python try: except: else: finally:</vt:lpstr>
      <vt:lpstr>Python try: except: else: finally:</vt:lpstr>
      <vt:lpstr>Python try: except: else: finally:</vt:lpstr>
      <vt:lpstr>Python try: except: else: finally:</vt:lpstr>
      <vt:lpstr>Python try: except: else: finally:</vt:lpstr>
      <vt:lpstr>Data Analytics  and  Visualization  with Python</vt:lpstr>
      <vt:lpstr>Data Analytics and Visualization  with Python</vt:lpstr>
      <vt:lpstr>W3Schools Python Numpy</vt:lpstr>
      <vt:lpstr>W3Schools Python Pandas</vt:lpstr>
      <vt:lpstr>W3Schools Python</vt:lpstr>
      <vt:lpstr>Pandas: Data Analytics and Visualization</vt:lpstr>
      <vt:lpstr>Wes McKinney (2022), "Python for Data Analysis: Data Wrangling with pandas, NumPy, and Jupyter", 3rd Edition, O'Reilly Media.</vt:lpstr>
      <vt:lpstr>Numpy</vt:lpstr>
      <vt:lpstr>NumPy  is the  fundamental package  for  scientific computing  with Python.</vt:lpstr>
      <vt:lpstr>NumPy</vt:lpstr>
      <vt:lpstr>NumPy ndarray</vt:lpstr>
      <vt:lpstr>v = list(range(1, 6)) v 2 * v import numpy as np v = np.arange(1, 6) v 2 * v</vt:lpstr>
      <vt:lpstr>PowerPoint Presentation</vt:lpstr>
      <vt:lpstr>Python Data Structures</vt:lpstr>
      <vt:lpstr>Lists []</vt:lpstr>
      <vt:lpstr>import numpy as np a = np.array([1, 2, 3]) b = np.array([4, 5, 6]) c = a * b c</vt:lpstr>
      <vt:lpstr>PowerPoint Presentation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Tensor</vt:lpstr>
      <vt:lpstr>PowerPoint Presentation</vt:lpstr>
      <vt:lpstr>pandas Python Data Analysis Library providing high-performance, easy-to-use  data structures and data analysis tools  for the Python programming language.</vt:lpstr>
      <vt:lpstr>pandas:  powerful Python data analysis toolkit</vt:lpstr>
      <vt:lpstr>Series  DataFrame</vt:lpstr>
      <vt:lpstr>pandas DataFrame</vt:lpstr>
      <vt:lpstr>pandas  Comparison with SAS </vt:lpstr>
      <vt:lpstr>Python Pandas Cheat Sheet</vt:lpstr>
      <vt:lpstr>Creating pd.DataFrame</vt:lpstr>
      <vt:lpstr>Pandas DataFrame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Data Analysis and Visualization</vt:lpstr>
      <vt:lpstr>Python Pandas</vt:lpstr>
      <vt:lpstr>Python matplotlib</vt:lpstr>
      <vt:lpstr>Python  seaborn</vt:lpstr>
      <vt:lpstr>Python  plotly</vt:lpstr>
      <vt:lpstr>Python  bokeh</vt:lpstr>
      <vt:lpstr>Python matplotlib</vt:lpstr>
      <vt:lpstr>Python Seaborn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Bokeh</vt:lpstr>
      <vt:lpstr>Iris flower data set</vt:lpstr>
      <vt:lpstr>PowerPoint Presentation</vt:lpstr>
      <vt:lpstr>iris.data</vt:lpstr>
      <vt:lpstr>Iris Data Visualization</vt:lpstr>
      <vt:lpstr>Data Visualization in 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 McKinney (2022), "Python for Data Analysis: Data Wrangling with pandas, NumPy, and Jupyter", 3rd Edition, O'Reilly Media.</vt:lpstr>
      <vt:lpstr>Wes McKinney (2022), "Python for Data Analysis: Data Wrangling with pandas, NumPy, and Jupyter", 3rd Edition, O'Reilly Media.</vt:lpstr>
      <vt:lpstr>PowerPoint Presentation</vt:lpstr>
      <vt:lpstr>PowerPoint Presentation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永續數據分析 (Sustainability and ESG Data Analytics)</dc:title>
  <dc:subject/>
  <dc:creator>Min-Yuh Day</dc:creator>
  <cp:keywords>永續, 數據分析, Sustainability, ESG, Data Analytics</cp:keywords>
  <dc:description>永續數據分析 (Sustainability and ESG Data Analytics)</dc:description>
  <cp:lastModifiedBy>MY DAY</cp:lastModifiedBy>
  <cp:revision>835</cp:revision>
  <cp:lastPrinted>2020-12-23T14:44:17Z</cp:lastPrinted>
  <dcterms:created xsi:type="dcterms:W3CDTF">2019-09-12T03:09:52Z</dcterms:created>
  <dcterms:modified xsi:type="dcterms:W3CDTF">2024-09-25T00:21:50Z</dcterms:modified>
  <cp:category/>
</cp:coreProperties>
</file>