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5232" r:id="rId2"/>
    <p:sldId id="3786" r:id="rId3"/>
    <p:sldId id="5236" r:id="rId4"/>
    <p:sldId id="5237" r:id="rId5"/>
    <p:sldId id="3856" r:id="rId6"/>
    <p:sldId id="5132" r:id="rId7"/>
    <p:sldId id="5868" r:id="rId8"/>
    <p:sldId id="5873" r:id="rId9"/>
    <p:sldId id="5876" r:id="rId10"/>
    <p:sldId id="5865" r:id="rId11"/>
    <p:sldId id="5841" r:id="rId12"/>
    <p:sldId id="5855" r:id="rId13"/>
    <p:sldId id="5848" r:id="rId14"/>
    <p:sldId id="5849" r:id="rId15"/>
    <p:sldId id="5854" r:id="rId16"/>
    <p:sldId id="5836" r:id="rId17"/>
    <p:sldId id="5842" r:id="rId18"/>
    <p:sldId id="5864" r:id="rId19"/>
    <p:sldId id="5843" r:id="rId20"/>
    <p:sldId id="5874" r:id="rId21"/>
    <p:sldId id="5877" r:id="rId22"/>
    <p:sldId id="5879" r:id="rId23"/>
    <p:sldId id="5885" r:id="rId24"/>
    <p:sldId id="5878" r:id="rId25"/>
    <p:sldId id="5886" r:id="rId26"/>
    <p:sldId id="5863" r:id="rId27"/>
    <p:sldId id="5866" r:id="rId28"/>
    <p:sldId id="5867" r:id="rId29"/>
    <p:sldId id="5861" r:id="rId30"/>
    <p:sldId id="5856" r:id="rId31"/>
    <p:sldId id="5857" r:id="rId32"/>
    <p:sldId id="5858" r:id="rId33"/>
    <p:sldId id="5859" r:id="rId34"/>
    <p:sldId id="5860" r:id="rId35"/>
    <p:sldId id="5862" r:id="rId36"/>
    <p:sldId id="5825" r:id="rId37"/>
    <p:sldId id="5826" r:id="rId38"/>
    <p:sldId id="5827" r:id="rId39"/>
    <p:sldId id="5828" r:id="rId40"/>
    <p:sldId id="5829" r:id="rId41"/>
    <p:sldId id="5830" r:id="rId42"/>
    <p:sldId id="5831" r:id="rId43"/>
    <p:sldId id="5832" r:id="rId44"/>
    <p:sldId id="5833" r:id="rId45"/>
    <p:sldId id="5834" r:id="rId46"/>
    <p:sldId id="5835" r:id="rId47"/>
    <p:sldId id="5837" r:id="rId48"/>
    <p:sldId id="5838" r:id="rId49"/>
    <p:sldId id="5840" r:id="rId50"/>
    <p:sldId id="5844" r:id="rId51"/>
    <p:sldId id="5845" r:id="rId52"/>
    <p:sldId id="5846" r:id="rId53"/>
    <p:sldId id="5850" r:id="rId54"/>
    <p:sldId id="5851" r:id="rId55"/>
    <p:sldId id="5852" r:id="rId56"/>
    <p:sldId id="5853" r:id="rId57"/>
    <p:sldId id="5875" r:id="rId58"/>
    <p:sldId id="572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FF40FF"/>
    <a:srgbClr val="FFD579"/>
    <a:srgbClr val="0096FF"/>
    <a:srgbClr val="73FB79"/>
    <a:srgbClr val="00FA00"/>
    <a:srgbClr val="A9D18E"/>
    <a:srgbClr val="D883FF"/>
    <a:srgbClr val="FF8AD8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/>
    <p:restoredTop sz="90655"/>
  </p:normalViewPr>
  <p:slideViewPr>
    <p:cSldViewPr snapToGrid="0" snapToObjects="1">
      <p:cViewPr varScale="1">
        <p:scale>
          <a:sx n="65" d="100"/>
          <a:sy n="65" d="100"/>
        </p:scale>
        <p:origin x="23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12/4/24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12/4/24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amazon.com/Navigating-Sustainability-Data-Organizations-Secure/dp/1398612243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Artificial Intelligence of Things (</a:t>
            </a:r>
            <a:r>
              <a:rPr lang="en-US" altLang="zh-TW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AIoT</a:t>
            </a:r>
            <a:r>
              <a:rPr lang="en-US" altLang="zh-TW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) in </a:t>
            </a:r>
            <a:br>
              <a:rPr lang="en-US" altLang="zh-TW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ESG and Sustainability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Sustainability and ESG Data Analytics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Ph.D.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1131ESGDA08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(M5265)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2024-12-04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E7776-1F0D-58EF-4395-055D5B5897F7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0B27B-7202-FFF8-8C7E-8460B83A8D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110945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Artificial Intelligence of Things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473727"/>
            <a:ext cx="11008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Shakhrul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Iman Siam,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Hyunho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Ahn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Li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Samiul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Hui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Cao, Ness Shroff, Bhaskar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Krishnamachari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Mani Srivastava, and Mi Zhang (2024), "Artificial Intelligence of Things: A Survey", ACM Transactions on Sensor Networks,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doi.org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/10.1145/3690639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8D1643-7B4F-97BE-F9D0-F86AAA9D45D5}"/>
              </a:ext>
            </a:extLst>
          </p:cNvPr>
          <p:cNvSpPr/>
          <p:nvPr/>
        </p:nvSpPr>
        <p:spPr>
          <a:xfrm>
            <a:off x="4980788" y="1488663"/>
            <a:ext cx="2453952" cy="2244437"/>
          </a:xfrm>
          <a:prstGeom prst="ellipse">
            <a:avLst/>
          </a:prstGeom>
          <a:solidFill>
            <a:srgbClr val="73FB79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Computing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(AI)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A579A1-7634-CE4E-9DD0-BF4AC5FAAEC1}"/>
              </a:ext>
            </a:extLst>
          </p:cNvPr>
          <p:cNvSpPr/>
          <p:nvPr/>
        </p:nvSpPr>
        <p:spPr>
          <a:xfrm>
            <a:off x="6331907" y="4070028"/>
            <a:ext cx="2453952" cy="2244437"/>
          </a:xfrm>
          <a:prstGeom prst="ellipse">
            <a:avLst/>
          </a:prstGeom>
          <a:solidFill>
            <a:srgbClr val="009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Networking &amp;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Communication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(AI-Empowered)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2F71A2-714C-66EF-8948-128755263992}"/>
              </a:ext>
            </a:extLst>
          </p:cNvPr>
          <p:cNvSpPr/>
          <p:nvPr/>
        </p:nvSpPr>
        <p:spPr>
          <a:xfrm>
            <a:off x="3533301" y="4070028"/>
            <a:ext cx="2453952" cy="2244437"/>
          </a:xfrm>
          <a:prstGeom prst="ellipse">
            <a:avLst/>
          </a:prstGeom>
          <a:solidFill>
            <a:srgbClr val="FFD57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Sensing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(AI-Empowered)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6BB7DB-BF52-01F1-E7BD-7C6E9E178952}"/>
              </a:ext>
            </a:extLst>
          </p:cNvPr>
          <p:cNvSpPr/>
          <p:nvPr/>
        </p:nvSpPr>
        <p:spPr>
          <a:xfrm>
            <a:off x="4989947" y="3078271"/>
            <a:ext cx="2453952" cy="2244437"/>
          </a:xfrm>
          <a:prstGeom prst="ellipse">
            <a:avLst/>
          </a:prstGeom>
          <a:solidFill>
            <a:srgbClr val="9437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5000" b="1" dirty="0" err="1">
                <a:solidFill>
                  <a:srgbClr val="C00000"/>
                </a:solidFill>
              </a:rPr>
              <a:t>AIoT</a:t>
            </a:r>
            <a:endParaRPr lang="en-US" sz="5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93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2"/>
            <a:ext cx="11222181" cy="85473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= AI + IoT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7E24D-486D-1410-8B05-1A59A981A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10" y="771523"/>
            <a:ext cx="8282937" cy="5579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1CF4B2-DDC8-E2E3-0799-28B4834D9EB4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842409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IoT,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IIoT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and industrial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Kamran Sattar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Awaisi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Ye, and Srinivas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Sampalli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"A Survey of Industrial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AIoT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Opportunities, Challenges, and Directions”,  IEEE Access.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A1C3B-B811-D074-7942-6F0193F21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709" y="904140"/>
            <a:ext cx="7564582" cy="55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86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Integration of AI with IoT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7C9357-3A39-BC6F-DB80-EF651B3B7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232" y="898390"/>
            <a:ext cx="8262493" cy="5403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C63116-7775-A493-1AEB-83701A07A319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1222099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Combining AI and ML with IoT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6E8DA-807B-84C8-C2BE-F0FE5EEC7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832" y="869059"/>
            <a:ext cx="8441294" cy="55902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2BCE51-AA80-20BB-6211-2C824C1F6763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3373001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9712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Architecture of industrial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Kamran Sattar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Awaisi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Ye, and Srinivas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Sampalli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"A Survey of Industrial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AIoT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Opportunities, Challenges, and Directions”,  IEEE Access.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1F9CA-6D2E-FD6C-BAA0-CF170F8C8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98" y="1049187"/>
            <a:ext cx="9801804" cy="55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2"/>
            <a:ext cx="11222181" cy="8049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Advantages of Artificial Intelligence of Things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169A6-C3FC-5A8E-320E-171425730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0" y="882871"/>
            <a:ext cx="5730240" cy="55453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EA6516-0674-2A9B-EF39-C691DD39B4EA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1382447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11381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Workflow diagram of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-enabled device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9282B7-F432-B728-61BB-534366EFF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51" y="1517904"/>
            <a:ext cx="11587483" cy="4608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FCEC6B-7BA9-0EE1-3351-1EE59BE2E320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2732515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110945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AI-empowered Motion Sensing 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473727"/>
            <a:ext cx="11008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Shakhrul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Iman Siam,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Hyunho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Ahn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Li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Samiul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Hui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Cao, Ness Shroff, Bhaskar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Krishnamachari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Mani Srivastava, and Mi Zhang (2024), "Artificial Intelligence of Things: A Survey", ACM Transactions on Sensor Networks,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doi.org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/10.1145/3690639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76C50A-6AAA-3508-42F9-B5D62628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86" y="1739155"/>
            <a:ext cx="11273847" cy="443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10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Benefits of Artificial Intelligence of Things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ADEDC-6816-1F43-CC5A-35D998905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19" y="905502"/>
            <a:ext cx="9370753" cy="5522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269A7-BFBE-2F31-2650-EB2525F1831F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1662911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2024/09/11 Introduction Sustainability and ESG Data Analytics</a:t>
            </a:r>
          </a:p>
          <a:p>
            <a:pPr marL="0" indent="0">
              <a:buNone/>
            </a:pPr>
            <a:r>
              <a:rPr lang="en-US" sz="2800" dirty="0"/>
              <a:t>2 2024/09/18 Environmental, Social, and Governance (ESG) in </a:t>
            </a:r>
            <a:br>
              <a:rPr lang="en-US" sz="2800" dirty="0"/>
            </a:br>
            <a:r>
              <a:rPr lang="en-US" sz="2800" dirty="0"/>
              <a:t>                          Net-Zero Digital Transformation</a:t>
            </a:r>
          </a:p>
          <a:p>
            <a:pPr marL="0" indent="0">
              <a:buNone/>
            </a:pPr>
            <a:r>
              <a:rPr lang="en-US" sz="2800" dirty="0"/>
              <a:t>3 2024/09/25 Data Science for Sustainability and ESG</a:t>
            </a:r>
          </a:p>
          <a:p>
            <a:pPr marL="0" indent="0">
              <a:buNone/>
            </a:pPr>
            <a:r>
              <a:rPr lang="en-US" sz="2800" dirty="0"/>
              <a:t>4 2024/10/02 (Class Canceled due to Typhoon)</a:t>
            </a:r>
          </a:p>
          <a:p>
            <a:pPr marL="0" indent="0">
              <a:buNone/>
            </a:pPr>
            <a:r>
              <a:rPr lang="en-US" sz="2800" dirty="0"/>
              <a:t>5 2024/10/09 (Self-Learning) Web 3.0 and Big Data Analysis in Fintech, Green and Sustainable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6 2024/10/16 Case Study on Sustainability and ESG Data Analytics I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0"/>
            <a:ext cx="10995001" cy="1570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Role of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in Enabling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 Compliance</a:t>
            </a:r>
            <a:endParaRPr lang="en-US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45598"/>
            <a:ext cx="10995001" cy="4857012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Enabling Sustainability: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Energy Efficiency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Resource Optimization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Climate Resilience</a:t>
            </a:r>
          </a:p>
          <a:p>
            <a:pPr indent="-274320">
              <a:spcAft>
                <a:spcPts val="600"/>
              </a:spcAft>
            </a:pPr>
            <a:r>
              <a:rPr lang="en-US" sz="3600" dirty="0"/>
              <a:t>Enhancing ESG Compliance: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Real-time Monitoring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Automated Reporting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Supply Chain Transparency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4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57012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in Enabling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Sustainability and ESG Compliance</a:t>
            </a:r>
            <a:endParaRPr lang="en-US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5232"/>
            <a:ext cx="10995001" cy="4857012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3600" dirty="0"/>
              <a:t>Business Benefits: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Cost Savings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Regulatory Adherence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Reputation Enhancement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7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57012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in Environmental Applications</a:t>
            </a:r>
            <a:endParaRPr lang="en-US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5232"/>
            <a:ext cx="10995001" cy="4857012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Energy management and optimization in smart grids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Monitoring and mitigating air and water pollution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Climate change adaptation: Predictive analytics for weather and disaster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9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57012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in Environmental Applications</a:t>
            </a:r>
            <a:endParaRPr lang="en-US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5232"/>
            <a:ext cx="10995001" cy="4857012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Case studies:</a:t>
            </a:r>
          </a:p>
          <a:p>
            <a:pPr lvl="1" indent="-274320">
              <a:spcAft>
                <a:spcPts val="600"/>
              </a:spcAft>
            </a:pPr>
            <a:r>
              <a:rPr lang="en-US" sz="4000" dirty="0"/>
              <a:t>Smart buildings reducing carbon footprints</a:t>
            </a:r>
          </a:p>
          <a:p>
            <a:pPr lvl="1" indent="-274320">
              <a:spcAft>
                <a:spcPts val="600"/>
              </a:spcAft>
            </a:pPr>
            <a:r>
              <a:rPr lang="en-US" sz="4000" dirty="0"/>
              <a:t>AI-driven agricultural practices</a:t>
            </a:r>
          </a:p>
          <a:p>
            <a:pPr indent="-274320">
              <a:spcAft>
                <a:spcPts val="600"/>
              </a:spcAft>
            </a:pPr>
            <a:endParaRPr lang="en-US" sz="3600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77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57012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in Social and Governance Applications</a:t>
            </a:r>
            <a:endParaRPr lang="en-US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5232"/>
            <a:ext cx="10995001" cy="4857012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Enhancing workplace safety with IoT sensors and AI-driven alerts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Supply chain transparency using blockchain-integrated IoT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Ethical AI considerations in ESG</a:t>
            </a:r>
          </a:p>
          <a:p>
            <a:pPr marL="0" indent="0">
              <a:spcAft>
                <a:spcPts val="600"/>
              </a:spcAft>
              <a:buNone/>
            </a:pPr>
            <a:endParaRPr lang="en-US" sz="4000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51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57012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in Social and Governance Applications</a:t>
            </a:r>
            <a:endParaRPr lang="en-US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5232"/>
            <a:ext cx="10995001" cy="4857012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Case studies:</a:t>
            </a:r>
          </a:p>
          <a:p>
            <a:pPr lvl="1" indent="-274320">
              <a:spcAft>
                <a:spcPts val="600"/>
              </a:spcAft>
            </a:pPr>
            <a:r>
              <a:rPr lang="en-US" sz="4000" dirty="0"/>
              <a:t>Smart cities improving quality of life.</a:t>
            </a:r>
          </a:p>
          <a:p>
            <a:pPr lvl="1" indent="-274320">
              <a:spcAft>
                <a:spcPts val="600"/>
              </a:spcAft>
            </a:pPr>
            <a:r>
              <a:rPr lang="en-US" sz="4000" dirty="0"/>
              <a:t>IoT-enabled healthcare for underserved populations.</a:t>
            </a:r>
          </a:p>
          <a:p>
            <a:pPr indent="-274320">
              <a:spcAft>
                <a:spcPts val="600"/>
              </a:spcAft>
            </a:pPr>
            <a:endParaRPr lang="en-US" sz="4000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26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110945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AI-empowered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Multi-modal Sensing 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473727"/>
            <a:ext cx="11008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Shakhrul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Iman Siam,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Hyunho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Ahn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Li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Samiul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Hui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Cao, Ness Shroff, Bhaskar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Krishnamachari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Mani Srivastava, and Mi Zhang (2024), "Artificial Intelligence of Things: A Survey", ACM Transactions on Sensor Networks,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doi.org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/10.1145/3690639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E7275B-F679-C1D0-C8DC-349E46805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51" y="1579415"/>
            <a:ext cx="11619498" cy="49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63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80" y="62850"/>
            <a:ext cx="11586107" cy="1109450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Systems for Healthcare and Well-being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473727"/>
            <a:ext cx="11008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Shakhrul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Iman Siam,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Hyunho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Ahn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Li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Samiul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Hui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Cao, Ness Shroff, Bhaskar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Krishnamachari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Mani Srivastava, and Mi Zhang (2024), "Artificial Intelligence of Things: A Survey", ACM Transactions on Sensor Networks,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doi.org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/10.1145/3690639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F20150-8D5A-8224-B4A1-8B22A185A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80" y="1969875"/>
            <a:ext cx="11595039" cy="42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97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80" y="62850"/>
            <a:ext cx="11586107" cy="1109450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Systems for Autonomous Driving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473727"/>
            <a:ext cx="11008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Shakhrul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Iman Siam,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Hyunho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Ahn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Li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Samiul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Hui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Cao, Ness Shroff, Bhaskar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Krishnamachari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Mani Srivastava, and Mi Zhang (2024), "Artificial Intelligence of Things: A Survey", ACM Transactions on Sensor Networks,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doi.org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/10.1145/3690639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4DF08-5672-3063-B395-D46CEBF36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38" y="1260817"/>
            <a:ext cx="11559049" cy="49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09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36" y="91197"/>
            <a:ext cx="11222181" cy="111414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Federated Learning (FL) in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Industrial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enabled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Kamran Sattar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Awaisi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Ye, and Srinivas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Sampalli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"A Survey of Industrial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AIoT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Opportunities, Challenges, and Directions”,  IEEE Access.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0C90E-BC5F-2F7E-B7A6-942357E0D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39" y="1384513"/>
            <a:ext cx="9238574" cy="51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8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2024/10/23 (Self-Learning) Task Force on Climate-Related Financial</a:t>
            </a:r>
            <a:br>
              <a:rPr lang="en-US" sz="2800" dirty="0"/>
            </a:br>
            <a:r>
              <a:rPr lang="en-US" sz="2800" dirty="0"/>
              <a:t>                           Disclosures (TCFD) and </a:t>
            </a:r>
            <a:r>
              <a:rPr lang="en-US" sz="2800" dirty="0" err="1"/>
              <a:t>En</a:t>
            </a:r>
            <a:r>
              <a:rPr lang="en-US" sz="2800" dirty="0"/>
              <a:t>-Roads Interactive; </a:t>
            </a:r>
            <a:br>
              <a:rPr lang="en-US" sz="2800" dirty="0"/>
            </a:br>
            <a:r>
              <a:rPr lang="en-US" sz="2800" dirty="0"/>
              <a:t>                           ESG Data Gathering, Analysis, and Visualization</a:t>
            </a:r>
          </a:p>
          <a:p>
            <a:pPr marL="0" indent="0">
              <a:buNone/>
            </a:pPr>
            <a:r>
              <a:rPr lang="en-US" sz="2800" dirty="0"/>
              <a:t>8 2024/10/30 (Self-Learning)</a:t>
            </a:r>
          </a:p>
          <a:p>
            <a:pPr marL="0" indent="0">
              <a:buNone/>
            </a:pPr>
            <a:r>
              <a:rPr lang="en-US" sz="2800" dirty="0"/>
              <a:t>9 2024/11/06 Self-Learning</a:t>
            </a:r>
          </a:p>
          <a:p>
            <a:pPr marL="0" indent="0">
              <a:buNone/>
            </a:pPr>
            <a:r>
              <a:rPr lang="en-US" sz="2800" dirty="0"/>
              <a:t>10 2024/11/13 Midterm Project Report</a:t>
            </a:r>
          </a:p>
          <a:p>
            <a:pPr marL="0" indent="0">
              <a:buNone/>
            </a:pPr>
            <a:r>
              <a:rPr lang="en-US" sz="2800" dirty="0"/>
              <a:t>11 2024/11/20 ESG Data Reporting; Corporate Sustainability Reports; </a:t>
            </a:r>
            <a:br>
              <a:rPr lang="en-US" sz="2800" dirty="0"/>
            </a:br>
            <a:r>
              <a:rPr lang="en-US" sz="2800" dirty="0"/>
              <a:t>                            ESG Data Verification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2024/11/27 Case Study on Sustainability and ESG Data Analytics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33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Key Applications of Industrial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Kamran Sattar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Awaisi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Ye, and Srinivas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Sampalli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"A Survey of Industrial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AIoT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Opportunities, Challenges, and Directions”,  IEEE Access.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0F104-6424-1627-1C2A-EFB4B1F14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74" y="1122218"/>
            <a:ext cx="10010923" cy="530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97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135222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Industrial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Enabled Real-time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Manufacturing Industry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Kamran Sattar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Awaisi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Ye, and Srinivas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Sampalli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"A Survey of Industrial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AIoT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Opportunities, Challenges, and Directions”,  IEEE Access.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0DAC37-5B1D-2CD3-C00D-62B4BED91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84" y="1853348"/>
            <a:ext cx="11329262" cy="35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24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Industrial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Enabled Agriculture Industry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Kamran Sattar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Awaisi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Ye, and Srinivas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Sampalli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"A Survey of Industrial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AIoT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Opportunities, Challenges, and Directions”,  IEEE Access.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A2C8D-2982-1723-2F2D-7026448E9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54" y="1039670"/>
            <a:ext cx="9926743" cy="551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27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Industrial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Enabled Transportation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Kamran Sattar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Awaisi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Ye, and Srinivas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Sampalli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"A Survey of Industrial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AIoT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Opportunities, Challenges, and Directions”,  IEEE Access.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F5F2F-1066-7482-8F1A-C7D179729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73" y="771523"/>
            <a:ext cx="9434946" cy="575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34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Industrial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Enabled Healthcare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Kamran Sattar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Awaisi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Ye, and Srinivas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Sampalli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"A Survey of Industrial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AIoT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Opportunities, Challenges, and Directions”,  IEEE Access.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DB961-CC88-254D-70C8-F7CEE15A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723" y="1191491"/>
            <a:ext cx="9545511" cy="519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14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Industrial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Kamran Sattar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Awaisi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Ye, and Srinivas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Sampalli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"A Survey of Industrial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AIoT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Opportunities, Challenges, and Directions”,  IEEE Access.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DA6A11-C5CB-D605-C48A-CFB6A5A08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679" y="919161"/>
            <a:ext cx="9753600" cy="54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70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4R Sustainability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2C9028-D8EA-3544-986D-BCA52908A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02" y="1343026"/>
            <a:ext cx="8572595" cy="4895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978DEA-4EC9-25CB-F004-22E8E141284E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710923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2"/>
            <a:ext cx="11222181" cy="12022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Energy Poverty: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important drivers and key indications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156903-366E-8488-AA5F-303CE16D8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86" y="1406799"/>
            <a:ext cx="6815137" cy="5060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BFAC9E-EF14-DEC0-2401-D28E787F91C6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1267490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Overview of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-enabled smart grids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666743-36B9-EFF5-6388-1820BCB89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901013"/>
            <a:ext cx="9486899" cy="5531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762769-0758-6739-89E6-59934C5ADC5C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281565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and its Application in Energy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D7DBB-D48B-391B-4500-E1EDC36A5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6627"/>
            <a:ext cx="10838462" cy="55927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6EEC9-6A78-2BE4-1B60-A296FA0196B8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3587912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 2024/12/04 Artificial Intelligence of things (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) in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ESG and Sustainability Applications</a:t>
            </a:r>
          </a:p>
          <a:p>
            <a:pPr marL="0" indent="0">
              <a:buNone/>
            </a:pPr>
            <a:r>
              <a:rPr lang="en-US" sz="2800" dirty="0"/>
              <a:t>14 2024/12/11 Generative AI for ESG Rating and Reporting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2024/12/18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2024/12/25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25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-enabled Smart Grids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3F609-32CF-FFB7-D497-FC1E677F5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845589"/>
            <a:ext cx="11470820" cy="5642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2384E7-DEF7-1E72-524A-DF8082DEF016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4188805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37" y="0"/>
            <a:ext cx="11222181" cy="142338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for forecasting and optimizing renewable energy generation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270AB-D18A-35F0-B113-70A108A80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0" y="1449865"/>
            <a:ext cx="6616700" cy="497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FEE561-9655-9320-B72C-72940738D1E6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3960913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2"/>
            <a:ext cx="11222181" cy="11413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Smart grid control for grid stability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with high renewables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AFC8E-3B85-F493-7FB4-7D716FC98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530" y="1245794"/>
            <a:ext cx="7202094" cy="5099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677E99-FFC0-72BF-D357-E036899DA7C8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1314398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2"/>
            <a:ext cx="11222181" cy="128301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Conceptual framework of carbon disclosure and decarbonization practices with perspective of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D61AE-6200-EBA3-61B0-B5C32D90F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0" y="1360965"/>
            <a:ext cx="6769100" cy="5067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25452A-E6DA-1621-66D2-C2E834C55DD2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107147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components of precision agriculture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AAE82-AC9E-AC0B-CBCA-BD05A825E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096" y="791144"/>
            <a:ext cx="6388354" cy="5539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BEF55E-64CC-97FD-3292-6C0623D61844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32246167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Livestock management and health monitoring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55F5E-295A-1891-70A6-E42E64FCD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208" y="878600"/>
            <a:ext cx="5131583" cy="5442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AAAE14-01AB-C219-FC46-9E6B21BB7970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1001302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in food supply chain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22971-D5B8-EC8C-FB2F-107A0DE6F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83" y="853288"/>
            <a:ext cx="8286634" cy="5493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1F6729-8294-DA80-51AC-761BBA3CC8FE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40396465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2"/>
            <a:ext cx="11222181" cy="827549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-based Sustainable Marketing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5F2223-7DAD-02DA-EA22-7199DD63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266" y="909461"/>
            <a:ext cx="6411468" cy="5514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7C3EA1-D6FB-F504-9C77-155F573FA757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2197962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IoT and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for Sustainable Transportation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623224-2538-1F7A-7FA9-78864B978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985" y="1008054"/>
            <a:ext cx="7352030" cy="54202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BB5812-E2A0-1888-4F54-859DECCE54A4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1321614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11913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IoT-based traffic monitoring and congestion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56C1E-F8B5-ACC1-37A2-17365BC95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305" y="1345945"/>
            <a:ext cx="9149389" cy="5134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53F37B-CEA5-2604-3901-BB7739F299C6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1038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Artificial Intelligence of Things (</a:t>
            </a:r>
            <a:r>
              <a:rPr lang="en-US" altLang="zh-TW" sz="5400" dirty="0" err="1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AIoT</a:t>
            </a:r>
            <a:r>
              <a:rPr lang="en-US" altLang="zh-TW" sz="54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) in </a:t>
            </a:r>
            <a:br>
              <a:rPr lang="en-US" altLang="zh-TW" sz="54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4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and Sustainability Applications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IoT-based Supply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12DE43-D0A0-78F5-EB37-D5F740AD3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4" y="1083832"/>
            <a:ext cx="10524540" cy="51706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BDEAB7-0675-9301-9376-1ED35FA86DB5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10630548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for Smart Logistics and Warehousing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BE16F-3526-EFF3-66FA-D23A36891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1050683"/>
            <a:ext cx="6654800" cy="523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261641-247B-F383-76E5-D9AC5063E10C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1988789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IoT-based Smart and Sustainable Supply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7CAA24-AE60-C1B3-3A9C-ACB708E7F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8" y="900744"/>
            <a:ext cx="11222181" cy="5527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8D944-28E3-12F0-3927-5649337127C7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4288284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Environmental Impacts of Digitalization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F2D66-6D73-8D0B-4696-7E4654F6D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248" y="1210597"/>
            <a:ext cx="9747504" cy="5208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CD051F-9DB3-89D6-8DB5-FE337D118EF1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917006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Common IoT Security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59788-0227-F06C-34DD-3D090A774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64" y="1152283"/>
            <a:ext cx="10823882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9584E5-F786-042B-327C-E75BFB9F5969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5623924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Security Measure for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0805D-96C9-2B66-DE1A-6D6323B8C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448" y="817591"/>
            <a:ext cx="10094976" cy="55841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CF6CE9-4795-B21D-623B-6EEA36AADE05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</p:spTree>
    <p:extLst>
      <p:ext uri="{BB962C8B-B14F-4D97-AF65-F5344CB8AC3E}">
        <p14:creationId xmlns:p14="http://schemas.microsoft.com/office/powerpoint/2010/main" val="2786587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SDG drivers for AIOT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632110" y="6556857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Sanjay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Kerstin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Siakas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Lampropoulos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(2024), Artificial Intelligence of Things for Achieving Sustainable Development Goals, Springer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8CF9A-05AB-CEA3-4DDF-93058CB65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727454"/>
            <a:ext cx="8778240" cy="57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671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46152D-D464-DABA-B016-A7E3E7AB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Summary</a:t>
            </a:r>
            <a:endParaRPr lang="en-US" sz="5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8FBFF8-C7A9-380D-920C-3472EE896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400" dirty="0"/>
              <a:t>Artificial Intelligence of Things (</a:t>
            </a:r>
            <a:r>
              <a:rPr lang="en-US" sz="4400" dirty="0" err="1"/>
              <a:t>AIoT</a:t>
            </a:r>
            <a:r>
              <a:rPr lang="en-US" sz="4400" dirty="0"/>
              <a:t>)</a:t>
            </a:r>
          </a:p>
          <a:p>
            <a:pPr marL="320040" indent="-320040"/>
            <a:r>
              <a:rPr lang="en-US" sz="4400" dirty="0" err="1"/>
              <a:t>AIoT</a:t>
            </a:r>
            <a:r>
              <a:rPr lang="en-US" sz="4400" dirty="0"/>
              <a:t> for ESG and Sustainability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1543541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579703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Sherry Madera (2024), Navigating Sustainability Data: How Organizations can use ESG Data to Secure Their Future, Kogan Page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 err="1"/>
              <a:t>Chrissa</a:t>
            </a:r>
            <a:r>
              <a:rPr lang="en-US" sz="1600" b="0" dirty="0"/>
              <a:t> </a:t>
            </a:r>
            <a:r>
              <a:rPr lang="en-US" sz="1600" b="0" dirty="0" err="1"/>
              <a:t>Pagitsas</a:t>
            </a:r>
            <a:r>
              <a:rPr lang="en-US" sz="1600" b="0" dirty="0"/>
              <a:t> (2023), Chief Sustainability Officers At Work: How CSOs Build Successful Sustainability and ESG Strategies, </a:t>
            </a:r>
            <a:r>
              <a:rPr lang="en-US" sz="1600" b="0" dirty="0" err="1"/>
              <a:t>Apress</a:t>
            </a:r>
            <a:r>
              <a:rPr lang="en-US" sz="1600" b="0" dirty="0"/>
              <a:t>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600" b="0" dirty="0"/>
              <a:t>Wes McKinney (2022), "Python for Data Analysis: Data Wrangling with pandas, NumPy, and </a:t>
            </a:r>
            <a:r>
              <a:rPr lang="en-US" altLang="zh-TW" sz="1600" b="0" dirty="0" err="1"/>
              <a:t>Jupyter</a:t>
            </a:r>
            <a:r>
              <a:rPr lang="en-US" altLang="zh-TW" sz="1600" b="0" dirty="0"/>
              <a:t>", 3rd Edition, O'Reilly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 err="1"/>
              <a:t>Cino</a:t>
            </a:r>
            <a:r>
              <a:rPr lang="en-US" sz="1600" b="0" dirty="0"/>
              <a:t> Robin Castelli, Cyril </a:t>
            </a:r>
            <a:r>
              <a:rPr lang="en-US" sz="1600" b="0" dirty="0" err="1"/>
              <a:t>Shmatov</a:t>
            </a:r>
            <a:r>
              <a:rPr lang="en-US" sz="1600" b="0" dirty="0"/>
              <a:t> (2022), Quantitative Methods for ESG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 err="1"/>
              <a:t>Chrissa</a:t>
            </a:r>
            <a:r>
              <a:rPr lang="en-US" sz="1600" b="0" dirty="0"/>
              <a:t> </a:t>
            </a:r>
            <a:r>
              <a:rPr lang="en-US" sz="1600" b="0" dirty="0" err="1"/>
              <a:t>Pagitsas</a:t>
            </a:r>
            <a:r>
              <a:rPr lang="en-US" sz="1600" b="0" dirty="0"/>
              <a:t> (2023), Chief Sustainability Officers At Work: How CSOs Build Successful Sustainability and ESG Strategies, </a:t>
            </a:r>
            <a:r>
              <a:rPr lang="en-US" sz="1600" b="0" dirty="0" err="1"/>
              <a:t>Apress</a:t>
            </a:r>
            <a:r>
              <a:rPr lang="en-US" sz="1600" b="0" dirty="0"/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 err="1"/>
              <a:t>Shakhrul</a:t>
            </a:r>
            <a:r>
              <a:rPr lang="en-US" sz="1600" b="0" dirty="0"/>
              <a:t> Iman Siam, </a:t>
            </a:r>
            <a:r>
              <a:rPr lang="en-US" sz="1600" b="0" dirty="0" err="1"/>
              <a:t>Hyunho</a:t>
            </a:r>
            <a:r>
              <a:rPr lang="en-US" sz="1600" b="0" dirty="0"/>
              <a:t> </a:t>
            </a:r>
            <a:r>
              <a:rPr lang="en-US" sz="1600" b="0" dirty="0" err="1"/>
              <a:t>Ahn</a:t>
            </a:r>
            <a:r>
              <a:rPr lang="en-US" sz="1600" b="0" dirty="0"/>
              <a:t>, Li Liu, </a:t>
            </a:r>
            <a:r>
              <a:rPr lang="en-US" sz="1600" b="0" dirty="0" err="1"/>
              <a:t>Samiul</a:t>
            </a:r>
            <a:r>
              <a:rPr lang="en-US" sz="1600" b="0" dirty="0"/>
              <a:t> </a:t>
            </a:r>
            <a:r>
              <a:rPr lang="en-US" sz="1600" b="0" dirty="0" err="1"/>
              <a:t>Alam</a:t>
            </a:r>
            <a:r>
              <a:rPr lang="en-US" sz="1600" b="0" dirty="0"/>
              <a:t>, Hui Shen, </a:t>
            </a:r>
            <a:r>
              <a:rPr lang="en-US" sz="1600" b="0" dirty="0" err="1"/>
              <a:t>Zhichao</a:t>
            </a:r>
            <a:r>
              <a:rPr lang="en-US" sz="1600" b="0" dirty="0"/>
              <a:t> Cao, Ness Shroff, Bhaskar </a:t>
            </a:r>
            <a:r>
              <a:rPr lang="en-US" sz="1600" b="0" dirty="0" err="1"/>
              <a:t>Krishnamachari</a:t>
            </a:r>
            <a:r>
              <a:rPr lang="en-US" sz="1600" b="0" dirty="0"/>
              <a:t>, Mani Srivastava, and Mi Zhang (2024), "Artificial Intelligence of Things: A Survey", ACM Transactions on Sensor Networks, https://</a:t>
            </a:r>
            <a:r>
              <a:rPr lang="en-US" sz="1600" b="0" dirty="0" err="1"/>
              <a:t>doi.org</a:t>
            </a:r>
            <a:r>
              <a:rPr lang="en-US" sz="1600" b="0" dirty="0"/>
              <a:t>/10.1145/3690639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Kamran Sattar </a:t>
            </a:r>
            <a:r>
              <a:rPr lang="en-US" sz="1600" b="0" dirty="0" err="1"/>
              <a:t>Awaisi</a:t>
            </a:r>
            <a:r>
              <a:rPr lang="en-US" sz="1600" b="0" dirty="0"/>
              <a:t>, </a:t>
            </a:r>
            <a:r>
              <a:rPr lang="en-US" sz="1600" b="0" dirty="0" err="1"/>
              <a:t>Qiang</a:t>
            </a:r>
            <a:r>
              <a:rPr lang="en-US" sz="1600" b="0" dirty="0"/>
              <a:t> Ye, and Srinivas </a:t>
            </a:r>
            <a:r>
              <a:rPr lang="en-US" sz="1600" b="0" dirty="0" err="1"/>
              <a:t>Sampalli</a:t>
            </a:r>
            <a:r>
              <a:rPr lang="en-US" sz="1600" b="0" dirty="0"/>
              <a:t> (2024), "A Survey of Industrial </a:t>
            </a:r>
            <a:r>
              <a:rPr lang="en-US" sz="1600" b="0" dirty="0" err="1"/>
              <a:t>AIoT</a:t>
            </a:r>
            <a:r>
              <a:rPr lang="en-US" sz="1600" b="0" dirty="0"/>
              <a:t>: Opportunities, Challenges, and Directions”,  IEEE Access.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Sanjay </a:t>
            </a:r>
            <a:r>
              <a:rPr lang="en-US" sz="1600" b="0" dirty="0" err="1"/>
              <a:t>Misra</a:t>
            </a:r>
            <a:r>
              <a:rPr lang="en-US" sz="1600" b="0" dirty="0"/>
              <a:t>, Kerstin </a:t>
            </a:r>
            <a:r>
              <a:rPr lang="en-US" sz="1600" b="0" dirty="0" err="1"/>
              <a:t>Siakas</a:t>
            </a:r>
            <a:r>
              <a:rPr lang="en-US" sz="1600" b="0" dirty="0"/>
              <a:t>, and Georgios </a:t>
            </a:r>
            <a:r>
              <a:rPr lang="en-US" sz="1600" b="0" dirty="0" err="1"/>
              <a:t>Lampropoulos</a:t>
            </a:r>
            <a:r>
              <a:rPr lang="en-US" sz="1600" b="0" dirty="0"/>
              <a:t> (2024), Artificial Intelligence of Things for Achieving Sustainable Development Goals, Springer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Min-Yuh Day (2024), Python 101, </a:t>
            </a:r>
            <a:r>
              <a:rPr lang="en-US" sz="1600" b="0" dirty="0">
                <a:hlinkClick r:id="rId2"/>
              </a:rPr>
              <a:t>https://tinyurl.com/aintpupython101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600" b="0" dirty="0"/>
          </a:p>
          <a:p>
            <a:pPr>
              <a:spcAft>
                <a:spcPts val="0"/>
              </a:spcAft>
            </a:pPr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68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400" dirty="0"/>
              <a:t>Artificial Intelligence of Things (</a:t>
            </a:r>
            <a:r>
              <a:rPr lang="en-US" sz="4400" dirty="0" err="1"/>
              <a:t>AIoT</a:t>
            </a:r>
            <a:r>
              <a:rPr lang="en-US" sz="4400" dirty="0"/>
              <a:t>)</a:t>
            </a:r>
          </a:p>
          <a:p>
            <a:pPr marL="320040" indent="-320040"/>
            <a:r>
              <a:rPr lang="en-US" sz="4400" dirty="0" err="1"/>
              <a:t>AIoT</a:t>
            </a:r>
            <a:r>
              <a:rPr lang="en-US" sz="4400" dirty="0"/>
              <a:t> for ESG and Sustainability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135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Sherry Madera (2024),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Navigating Sustainability Data: How Organizations can use ESG Data to Secure Their Future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Kogan Page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https://www.amazon.com/Navigating-Sustainability-Data-Organizations-Secure/dp/1398612243/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CC281-EC45-1A42-7CF0-198460B3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25" y="1759043"/>
            <a:ext cx="31813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8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19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0995001" cy="1570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Definition of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AIoT</a:t>
            </a:r>
            <a:endParaRPr lang="en-US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05232"/>
            <a:ext cx="10995001" cy="4857012"/>
          </a:xfrm>
        </p:spPr>
        <p:txBody>
          <a:bodyPr>
            <a:noAutofit/>
          </a:bodyPr>
          <a:lstStyle/>
          <a:p>
            <a:pPr indent="-274320">
              <a:spcAft>
                <a:spcPts val="600"/>
              </a:spcAft>
            </a:pPr>
            <a:r>
              <a:rPr lang="en-US" sz="4000" dirty="0"/>
              <a:t>Artificial Intelligence (AI)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Predictive analytics, machine learning, and decision-making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Internet of Things (IoT)</a:t>
            </a:r>
          </a:p>
          <a:p>
            <a:pPr lvl="1" indent="-274320">
              <a:spcAft>
                <a:spcPts val="600"/>
              </a:spcAft>
            </a:pPr>
            <a:r>
              <a:rPr lang="en-US" sz="3600" dirty="0"/>
              <a:t>Sensors, devices, and real-time data collection</a:t>
            </a:r>
          </a:p>
          <a:p>
            <a:pPr indent="-274320">
              <a:spcAft>
                <a:spcPts val="600"/>
              </a:spcAft>
            </a:pPr>
            <a:r>
              <a:rPr lang="en-US" sz="4000" dirty="0"/>
              <a:t>Synergy between AI and IoT in ESG domains</a:t>
            </a:r>
          </a:p>
          <a:p>
            <a:pPr indent="-274320">
              <a:spcAft>
                <a:spcPts val="600"/>
              </a:spcAft>
            </a:pPr>
            <a:endParaRPr lang="en-US" sz="4000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67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15187</TotalTime>
  <Words>2363</Words>
  <Application>Microsoft Macintosh PowerPoint</Application>
  <PresentationFormat>Widescreen</PresentationFormat>
  <Paragraphs>237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Office Theme</vt:lpstr>
      <vt:lpstr>Artificial Intelligence of Things (AIoT) in  ESG and Sustainability Applications</vt:lpstr>
      <vt:lpstr>Syllabus</vt:lpstr>
      <vt:lpstr>Syllabus</vt:lpstr>
      <vt:lpstr>Syllabus</vt:lpstr>
      <vt:lpstr>Artificial Intelligence of Things (AIoT) in  ESG and Sustainability Applications</vt:lpstr>
      <vt:lpstr>Outline</vt:lpstr>
      <vt:lpstr>Sherry Madera (2024),  Navigating Sustainability Data: How Organizations can use ESG Data to Secure Their Future, Kogan Page</vt:lpstr>
      <vt:lpstr>Sustainability and ESG Data Analytics</vt:lpstr>
      <vt:lpstr>Definition of AIoT</vt:lpstr>
      <vt:lpstr>Artificial Intelligence of Things (AIoT) </vt:lpstr>
      <vt:lpstr>AIoT = AI + IoT</vt:lpstr>
      <vt:lpstr>IoT, IIoT, AIoT, and industrial AIoT</vt:lpstr>
      <vt:lpstr>Integration of AI with IoT</vt:lpstr>
      <vt:lpstr>Combining AI and ML with IoT data</vt:lpstr>
      <vt:lpstr>Architecture of industrial AIoT</vt:lpstr>
      <vt:lpstr>Advantages of Artificial Intelligence of Things</vt:lpstr>
      <vt:lpstr>Workflow diagram of AIoT-enabled device</vt:lpstr>
      <vt:lpstr>AI-empowered Motion Sensing Pipeline</vt:lpstr>
      <vt:lpstr>Benefits of Artificial Intelligence of Things</vt:lpstr>
      <vt:lpstr>Role of AIoT in Enabling  Sustainability and ESG Compliance</vt:lpstr>
      <vt:lpstr>AIoT in Enabling  Sustainability and ESG Compliance</vt:lpstr>
      <vt:lpstr>AIoT in Environmental Applications</vt:lpstr>
      <vt:lpstr>AIoT in Environmental Applications</vt:lpstr>
      <vt:lpstr>AIoT in Social and Governance Applications</vt:lpstr>
      <vt:lpstr>AIoT in Social and Governance Applications</vt:lpstr>
      <vt:lpstr>AI-empowered  Multi-modal Sensing Pipeline</vt:lpstr>
      <vt:lpstr>AIoT Systems for Healthcare and Well-being</vt:lpstr>
      <vt:lpstr>AIoT Systems for Autonomous Driving</vt:lpstr>
      <vt:lpstr>Federated Learning (FL) in  Industrial AIoT enabled systems</vt:lpstr>
      <vt:lpstr>Key Applications of Industrial AIoT</vt:lpstr>
      <vt:lpstr>Industrial AIoT Enabled Real-time  Manufacturing Industry</vt:lpstr>
      <vt:lpstr>Industrial AIoT Enabled Agriculture Industry</vt:lpstr>
      <vt:lpstr>Industrial AIoT Enabled Transportation</vt:lpstr>
      <vt:lpstr>Industrial AIoT Enabled Healthcare</vt:lpstr>
      <vt:lpstr>Industrial AIoT Challenges</vt:lpstr>
      <vt:lpstr>The 4R Sustainability Framework</vt:lpstr>
      <vt:lpstr>Energy Poverty: important drivers and key indications</vt:lpstr>
      <vt:lpstr>Overview of AIoT-enabled smart grids</vt:lpstr>
      <vt:lpstr>AIoT and its Application in Energy Systems</vt:lpstr>
      <vt:lpstr>The AIoT-enabled Smart Grids Framework</vt:lpstr>
      <vt:lpstr>AIoT for forecasting and optimizing renewable energy generation </vt:lpstr>
      <vt:lpstr>Smart grid control for grid stability  with high renewables</vt:lpstr>
      <vt:lpstr>Conceptual framework of carbon disclosure and decarbonization practices with perspective of SDGs</vt:lpstr>
      <vt:lpstr>The components of precision agriculture </vt:lpstr>
      <vt:lpstr>Livestock management and health monitoring</vt:lpstr>
      <vt:lpstr>AIoT in food supply chain management</vt:lpstr>
      <vt:lpstr>AIoT-based Sustainable Marketing</vt:lpstr>
      <vt:lpstr>IoT and AIoT for Sustainable Transportation</vt:lpstr>
      <vt:lpstr>IoT-based traffic monitoring and congestion control</vt:lpstr>
      <vt:lpstr>IoT-based Supply Chain</vt:lpstr>
      <vt:lpstr>AIoT for Smart Logistics and Warehousing</vt:lpstr>
      <vt:lpstr>IoT-based Smart and Sustainable Supply Chain</vt:lpstr>
      <vt:lpstr>Environmental Impacts of Digitalization</vt:lpstr>
      <vt:lpstr>Common IoT Security Architecture</vt:lpstr>
      <vt:lpstr>Security Measure for AIoT</vt:lpstr>
      <vt:lpstr>The SDG drivers for AIOT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永續數據分析 (Sustainability and ESG Data Analytics)</dc:title>
  <dc:subject/>
  <dc:creator>Min-Yuh Day</dc:creator>
  <cp:keywords>永續, 數據分析, Sustainability, ESG, Data Analytics</cp:keywords>
  <dc:description>永續數據分析 (Sustainability and ESG Data Analytics)</dc:description>
  <cp:lastModifiedBy>MY DAY</cp:lastModifiedBy>
  <cp:revision>904</cp:revision>
  <cp:lastPrinted>2020-12-23T14:44:17Z</cp:lastPrinted>
  <dcterms:created xsi:type="dcterms:W3CDTF">2019-09-12T03:09:52Z</dcterms:created>
  <dcterms:modified xsi:type="dcterms:W3CDTF">2024-12-04T00:18:34Z</dcterms:modified>
  <cp:category/>
</cp:coreProperties>
</file>