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7"/>
  </p:notesMasterIdLst>
  <p:sldIdLst>
    <p:sldId id="5232" r:id="rId2"/>
    <p:sldId id="3786" r:id="rId3"/>
    <p:sldId id="5236" r:id="rId4"/>
    <p:sldId id="5237" r:id="rId5"/>
    <p:sldId id="5890" r:id="rId6"/>
    <p:sldId id="5891" r:id="rId7"/>
    <p:sldId id="5823" r:id="rId8"/>
    <p:sldId id="5893" r:id="rId9"/>
    <p:sldId id="5894" r:id="rId10"/>
    <p:sldId id="5895" r:id="rId11"/>
    <p:sldId id="5896" r:id="rId12"/>
    <p:sldId id="5897" r:id="rId13"/>
    <p:sldId id="5898" r:id="rId14"/>
    <p:sldId id="5899" r:id="rId15"/>
    <p:sldId id="5900" r:id="rId16"/>
    <p:sldId id="4875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5115" r:id="rId27"/>
    <p:sldId id="5204" r:id="rId28"/>
    <p:sldId id="5466" r:id="rId29"/>
    <p:sldId id="341" r:id="rId30"/>
    <p:sldId id="342" r:id="rId31"/>
    <p:sldId id="343" r:id="rId32"/>
    <p:sldId id="344" r:id="rId33"/>
    <p:sldId id="345" r:id="rId34"/>
    <p:sldId id="346" r:id="rId35"/>
    <p:sldId id="5520" r:id="rId36"/>
    <p:sldId id="347" r:id="rId37"/>
    <p:sldId id="5098" r:id="rId38"/>
    <p:sldId id="5519" r:id="rId39"/>
    <p:sldId id="5307" r:id="rId40"/>
    <p:sldId id="5592" r:id="rId41"/>
    <p:sldId id="348" r:id="rId42"/>
    <p:sldId id="5590" r:id="rId43"/>
    <p:sldId id="5591" r:id="rId44"/>
    <p:sldId id="349" r:id="rId45"/>
    <p:sldId id="350" r:id="rId46"/>
    <p:sldId id="5075" r:id="rId47"/>
    <p:sldId id="5077" r:id="rId48"/>
    <p:sldId id="351" r:id="rId49"/>
    <p:sldId id="4862" r:id="rId50"/>
    <p:sldId id="352" r:id="rId51"/>
    <p:sldId id="4865" r:id="rId52"/>
    <p:sldId id="353" r:id="rId53"/>
    <p:sldId id="354" r:id="rId54"/>
    <p:sldId id="257" r:id="rId55"/>
    <p:sldId id="268" r:id="rId56"/>
    <p:sldId id="269" r:id="rId57"/>
    <p:sldId id="259" r:id="rId58"/>
    <p:sldId id="265" r:id="rId59"/>
    <p:sldId id="260" r:id="rId60"/>
    <p:sldId id="266" r:id="rId61"/>
    <p:sldId id="261" r:id="rId62"/>
    <p:sldId id="262" r:id="rId63"/>
    <p:sldId id="263" r:id="rId64"/>
    <p:sldId id="271" r:id="rId65"/>
    <p:sldId id="284" r:id="rId66"/>
    <p:sldId id="267" r:id="rId67"/>
    <p:sldId id="273" r:id="rId68"/>
    <p:sldId id="270" r:id="rId69"/>
    <p:sldId id="272" r:id="rId70"/>
    <p:sldId id="285" r:id="rId71"/>
    <p:sldId id="286" r:id="rId72"/>
    <p:sldId id="287" r:id="rId73"/>
    <p:sldId id="288" r:id="rId74"/>
    <p:sldId id="289" r:id="rId75"/>
    <p:sldId id="290" r:id="rId76"/>
    <p:sldId id="291" r:id="rId77"/>
    <p:sldId id="292" r:id="rId78"/>
    <p:sldId id="293" r:id="rId79"/>
    <p:sldId id="294" r:id="rId80"/>
    <p:sldId id="295" r:id="rId81"/>
    <p:sldId id="296" r:id="rId82"/>
    <p:sldId id="297" r:id="rId83"/>
    <p:sldId id="5889" r:id="rId84"/>
    <p:sldId id="5888" r:id="rId85"/>
    <p:sldId id="5809" r:id="rId86"/>
    <p:sldId id="5730" r:id="rId87"/>
    <p:sldId id="5728" r:id="rId88"/>
    <p:sldId id="5729" r:id="rId89"/>
    <p:sldId id="5726" r:id="rId90"/>
    <p:sldId id="5887" r:id="rId91"/>
    <p:sldId id="2147483647" r:id="rId92"/>
    <p:sldId id="256" r:id="rId93"/>
    <p:sldId id="258" r:id="rId94"/>
    <p:sldId id="264" r:id="rId95"/>
    <p:sldId id="298" r:id="rId96"/>
    <p:sldId id="299" r:id="rId97"/>
    <p:sldId id="300" r:id="rId98"/>
    <p:sldId id="301" r:id="rId99"/>
    <p:sldId id="302" r:id="rId100"/>
    <p:sldId id="303" r:id="rId101"/>
    <p:sldId id="304" r:id="rId102"/>
    <p:sldId id="305" r:id="rId103"/>
    <p:sldId id="306" r:id="rId104"/>
    <p:sldId id="307" r:id="rId105"/>
    <p:sldId id="309" r:id="rId106"/>
    <p:sldId id="311" r:id="rId107"/>
    <p:sldId id="312" r:id="rId108"/>
    <p:sldId id="313" r:id="rId109"/>
    <p:sldId id="314" r:id="rId110"/>
    <p:sldId id="315" r:id="rId111"/>
    <p:sldId id="316" r:id="rId112"/>
    <p:sldId id="317" r:id="rId113"/>
    <p:sldId id="318" r:id="rId114"/>
    <p:sldId id="319" r:id="rId115"/>
    <p:sldId id="320" r:id="rId116"/>
    <p:sldId id="321" r:id="rId117"/>
    <p:sldId id="322" r:id="rId118"/>
    <p:sldId id="323" r:id="rId119"/>
    <p:sldId id="324" r:id="rId120"/>
    <p:sldId id="325" r:id="rId121"/>
    <p:sldId id="326" r:id="rId122"/>
    <p:sldId id="5328" r:id="rId123"/>
    <p:sldId id="5329" r:id="rId124"/>
    <p:sldId id="5892" r:id="rId125"/>
    <p:sldId id="5727" r:id="rId1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FF40FF"/>
    <a:srgbClr val="FFD579"/>
    <a:srgbClr val="0096FF"/>
    <a:srgbClr val="73FB79"/>
    <a:srgbClr val="00FA00"/>
    <a:srgbClr val="A9D18E"/>
    <a:srgbClr val="D883FF"/>
    <a:srgbClr val="FF8AD8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7"/>
    <p:restoredTop sz="90655"/>
  </p:normalViewPr>
  <p:slideViewPr>
    <p:cSldViewPr snapToGrid="0" snapToObjects="1">
      <p:cViewPr varScale="1">
        <p:scale>
          <a:sx n="97" d="100"/>
          <a:sy n="97" d="100"/>
        </p:scale>
        <p:origin x="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1056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400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3241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1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04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12/11/24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12/11/24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12/11/24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learn.nvidia.com/" TargetMode="External"/><Relationship Id="rId4" Type="http://schemas.openxmlformats.org/officeDocument/2006/relationships/hyperlink" Target="https://developer.nvidia.com/join-nvidia-developer-progra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join-nvidia-developer-progra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learn.nvidia.com/en-us/training/self-paced-course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learn.nvidia.com/my-learn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-detail?course_id=course-v1:DLI+S-FX-15+V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-detail?course_id=course-v1:DLI+S-FX-08+V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.nvidia.com/courses/course-detail?course_id=course-v1:DLI+S-FX-15+V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learn.nvidia.com/courses/course-detail?course_id=course-v1:DLI+S-FX-14+V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developer.nvidia.com/join-nvidia-developer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sota/multi-task-language-understanding-on-mml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lmarena.ai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anthropic.com/news/3-5-models-and-computer-us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ai.meta.com/blog/llama-3-2-connect-2024-vision-edge-mobile-devic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llama.com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stral.ai/news/pixtral-large/" TargetMode="Externa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tificialanalysis.ai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lmarena.ai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perplexity.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amazon.com/Navigating-Sustainability-Data-Organizations-Secure/dp/1398612243/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png"/><Relationship Id="rId21" Type="http://schemas.openxmlformats.org/officeDocument/2006/relationships/image" Target="../media/image11.jpe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pwc.com/us/en/services/esg/library/building-blocks-for-net-zero-transform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www.weforum.org/agenda/2022/07/net-zero-track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intelligence.weforum.org/topics/a1G680000004C93EAE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intelligence.weforum.org/topics/a1G0X000006DIDZUA4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for ESG Rating </a:t>
            </a:r>
            <a:b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Reporting Generation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Sustainability and ESG Data Analytics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Ph.D.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1131ESGDA09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(M5265) (Fall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2024-12-11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E7776-1F0D-58EF-4395-055D5B5897F7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0B27B-7202-FFF8-8C7E-8460B83A8D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 fontScale="90000"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(Gen AI)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900" dirty="0">
                <a:solidFill>
                  <a:srgbClr val="C00000"/>
                </a:solidFill>
              </a:rPr>
              <a:t>AI Generated Content </a:t>
            </a:r>
            <a:r>
              <a:rPr lang="en-US" altLang="zh-TW" sz="12000" dirty="0">
                <a:solidFill>
                  <a:srgbClr val="C00000"/>
                </a:solidFill>
              </a:rPr>
              <a:t>(AIGC)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8D41A-4A7A-4D5A-E1FB-B10C2F6245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3E709-58F0-566D-9D4C-8F900E1A4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6DDC7-2B61-4B8C-4CFD-2B7B07B4FC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3507CF-4301-A4C1-80C5-8C4FEBAB55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32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5D5B-F353-3A58-F4A8-59020C31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Mapping the ESG Standards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A311-992F-229F-E26F-4CEBA7B0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64974"/>
            <a:ext cx="11222181" cy="5197270"/>
          </a:xfrm>
        </p:spPr>
        <p:txBody>
          <a:bodyPr>
            <a:noAutofit/>
          </a:bodyPr>
          <a:lstStyle/>
          <a:p>
            <a:r>
              <a:rPr lang="en-US" dirty="0"/>
              <a:t>The most prevalent ESG reporting frameworks</a:t>
            </a:r>
          </a:p>
          <a:p>
            <a:pPr lvl="1"/>
            <a:r>
              <a:rPr lang="en-US" sz="3200" dirty="0"/>
              <a:t>GRI (Global Report Initiative)</a:t>
            </a:r>
          </a:p>
          <a:p>
            <a:pPr lvl="1"/>
            <a:r>
              <a:rPr lang="en-US" sz="3200" dirty="0"/>
              <a:t>CDP (Carbon Disclosure Project)</a:t>
            </a:r>
          </a:p>
          <a:p>
            <a:pPr lvl="1"/>
            <a:r>
              <a:rPr lang="en-US" sz="3200" dirty="0"/>
              <a:t>SASB (Sustainability Accounting Standards Board</a:t>
            </a:r>
          </a:p>
          <a:p>
            <a:pPr lvl="1"/>
            <a:r>
              <a:rPr lang="en-US" sz="3200" dirty="0"/>
              <a:t>ISSB (International Sustainability Standards Board)</a:t>
            </a:r>
          </a:p>
          <a:p>
            <a:pPr lvl="1"/>
            <a:r>
              <a:rPr lang="en-US" sz="3200" dirty="0"/>
              <a:t>TCFD (Task Force on Climate-related Financial Disclosures</a:t>
            </a:r>
          </a:p>
          <a:p>
            <a:r>
              <a:rPr lang="en-US" dirty="0"/>
              <a:t>How companies choose</a:t>
            </a:r>
          </a:p>
          <a:p>
            <a:pPr lvl="1"/>
            <a:r>
              <a:rPr lang="en-US" sz="3200" dirty="0"/>
              <a:t>Materiality, industry-specific standards, investor alignment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752E9-B83D-B5E0-16FA-5110086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502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3627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364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984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45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05734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2545653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27232774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4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C9A01-26E7-DA00-C231-976AA0606C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60B7E-B60B-EBD0-4E22-0A36F73CC8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2070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498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077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6418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4260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183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1567183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231775" y="1268045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BAE85-7C1F-EE25-6352-6E03394C55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0080D2-7471-6F6C-14D6-2D89A1F5C3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156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200581" y="1174524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66784-CF4B-EF86-599A-FFA47C6FD4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A58532-9E8A-B9AF-1ED2-4DFCA4E0B3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071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A6123-736F-8005-4D92-6E33D490B8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D6F83B-E711-0E17-BECB-E418DD42A9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291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62F9B-D8EE-81CC-F3F7-F1CDD4EFCD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8BA5F-85AD-522A-DC9B-1F6AE24DCD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67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D4291-65B7-CFE7-7E5E-B33B9FC9D4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01AA84-B835-291E-7374-4ABC150303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9072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C22C8-9C02-3BA6-223C-316393240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68ABA-DF69-8E53-56D5-D4EEE15125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436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5BCAE-49C4-F6B5-3CA1-BC34F63498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3FF189-B52E-6C1E-FEF8-A378463282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6483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Future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Integrating blockchain, IoT, and digital twins.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Democratizing AI tools for all stakeholders.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Promoting collaboration among experts and communities.</a:t>
            </a:r>
          </a:p>
        </p:txBody>
      </p:sp>
    </p:spTree>
    <p:extLst>
      <p:ext uri="{BB962C8B-B14F-4D97-AF65-F5344CB8AC3E}">
        <p14:creationId xmlns:p14="http://schemas.microsoft.com/office/powerpoint/2010/main" val="176853417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Generative AI is transforming ESG analytics and sustainability innovation.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Collaboration among researchers, policymakers, and innovators is key.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Generative AI to build a sustainable future.</a:t>
            </a:r>
          </a:p>
        </p:txBody>
      </p:sp>
    </p:spTree>
    <p:extLst>
      <p:ext uri="{BB962C8B-B14F-4D97-AF65-F5344CB8AC3E}">
        <p14:creationId xmlns:p14="http://schemas.microsoft.com/office/powerpoint/2010/main" val="217661073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Summary</a:t>
            </a:r>
            <a:r>
              <a:rPr lang="zh-TW" altLang="en-US" sz="5400" dirty="0">
                <a:solidFill>
                  <a:schemeClr val="accent1"/>
                </a:solidFill>
              </a:rPr>
              <a:t> 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400" dirty="0"/>
              <a:t>Generative AI</a:t>
            </a:r>
          </a:p>
          <a:p>
            <a:pPr marL="320040" indent="-320040"/>
            <a:r>
              <a:rPr lang="en-US" sz="4400" dirty="0"/>
              <a:t>ESG Rating </a:t>
            </a:r>
          </a:p>
          <a:p>
            <a:pPr marL="320040" indent="-320040"/>
            <a:r>
              <a:rPr lang="en-US" sz="4400" dirty="0"/>
              <a:t>ESG</a:t>
            </a:r>
            <a:r>
              <a:rPr lang="zh-TW" altLang="en-US" sz="4400" dirty="0"/>
              <a:t> </a:t>
            </a:r>
            <a:r>
              <a:rPr lang="en-US" sz="4400" dirty="0"/>
              <a:t>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80464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60366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Sherry Madera (2024), Navigating Sustainability Data: How Organizations can use ESG Data to Secure Their Future, Kogan Page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Jun Xu, (2024) "AI in ESG for Financial Institutions: An Industrial Survey."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arXiv:2403.05541 (2024).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Chrissa</a:t>
            </a:r>
            <a:r>
              <a:rPr lang="en-US" sz="900" b="0" dirty="0"/>
              <a:t> </a:t>
            </a:r>
            <a:r>
              <a:rPr lang="en-US" sz="900" b="0" dirty="0" err="1"/>
              <a:t>Pagitsas</a:t>
            </a:r>
            <a:r>
              <a:rPr lang="en-US" sz="900" b="0" dirty="0"/>
              <a:t> (2023), Chief Sustainability Officers At Work: How CSOs Build Successful Sustainability and ESG Strategies, </a:t>
            </a:r>
            <a:r>
              <a:rPr lang="en-US" sz="900" b="0" dirty="0" err="1"/>
              <a:t>Apress</a:t>
            </a:r>
            <a:r>
              <a:rPr lang="en-US" sz="900" b="0" dirty="0"/>
              <a:t>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900" b="0" dirty="0"/>
              <a:t>Wes McKinney (2022), "Python for Data Analysis: Data Wrangling with pandas, NumPy, and </a:t>
            </a:r>
            <a:r>
              <a:rPr lang="en-US" altLang="zh-TW" sz="900" b="0" dirty="0" err="1"/>
              <a:t>Jupyter</a:t>
            </a:r>
            <a:r>
              <a:rPr lang="en-US" altLang="zh-TW" sz="900" b="0" dirty="0"/>
              <a:t>", 3rd Edition, O'Reilly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Cino</a:t>
            </a:r>
            <a:r>
              <a:rPr lang="en-US" sz="900" b="0" dirty="0"/>
              <a:t> Robin Castelli, Cyril </a:t>
            </a:r>
            <a:r>
              <a:rPr lang="en-US" sz="900" b="0" dirty="0" err="1"/>
              <a:t>Shmatov</a:t>
            </a:r>
            <a:r>
              <a:rPr lang="en-US" sz="900" b="0" dirty="0"/>
              <a:t> (2022), Quantitative Methods for ESG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Yi </a:t>
            </a:r>
            <a:r>
              <a:rPr lang="en-US" sz="900" b="0" dirty="0" err="1"/>
              <a:t>Zou,Mengying</a:t>
            </a:r>
            <a:r>
              <a:rPr lang="en-US" sz="900" b="0" dirty="0"/>
              <a:t> Shi, </a:t>
            </a:r>
            <a:r>
              <a:rPr lang="en-US" sz="900" b="0" dirty="0" err="1"/>
              <a:t>Zhongjie</a:t>
            </a:r>
            <a:r>
              <a:rPr lang="en-US" sz="900" b="0" dirty="0"/>
              <a:t> Chen, Zhu Deng, </a:t>
            </a:r>
            <a:r>
              <a:rPr lang="en-US" sz="900" b="0" dirty="0" err="1"/>
              <a:t>ZongXiong</a:t>
            </a:r>
            <a:r>
              <a:rPr lang="en-US" sz="900" b="0" dirty="0"/>
              <a:t> Lei, </a:t>
            </a:r>
            <a:r>
              <a:rPr lang="en-US" sz="900" b="0" dirty="0" err="1"/>
              <a:t>Zihan</a:t>
            </a:r>
            <a:r>
              <a:rPr lang="en-US" sz="900" b="0" dirty="0"/>
              <a:t> Zeng, </a:t>
            </a:r>
            <a:r>
              <a:rPr lang="en-US" sz="900" b="0" dirty="0" err="1"/>
              <a:t>Shiming</a:t>
            </a:r>
            <a:r>
              <a:rPr lang="en-US" sz="900" b="0" dirty="0"/>
              <a:t> Yang, </a:t>
            </a:r>
            <a:r>
              <a:rPr lang="en-US" sz="900" b="0" dirty="0" err="1"/>
              <a:t>HongXiang</a:t>
            </a:r>
            <a:r>
              <a:rPr lang="en-US" sz="900" b="0" dirty="0"/>
              <a:t> Tong, Lei Xiao, and </a:t>
            </a:r>
            <a:r>
              <a:rPr lang="en-US" sz="900" b="0" dirty="0" err="1"/>
              <a:t>Wenwen</a:t>
            </a:r>
            <a:r>
              <a:rPr lang="en-US" sz="900" b="0" dirty="0"/>
              <a:t> Zhou. (2023) "</a:t>
            </a:r>
            <a:r>
              <a:rPr lang="en-US" sz="900" b="0" dirty="0" err="1"/>
              <a:t>ESGReveal</a:t>
            </a:r>
            <a:r>
              <a:rPr lang="en-US" sz="900" b="0" dirty="0"/>
              <a:t>: An LLM-based approach for extracting structured data from ESG reports."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arXiv:2312.17264.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Stuart Russell and Peter Norvig (2020), Artificial Intelligence: A Modern Approach, 4th Edition, Pearson.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Numa</a:t>
            </a:r>
            <a:r>
              <a:rPr lang="en-US" sz="900" b="0" dirty="0"/>
              <a:t> </a:t>
            </a:r>
            <a:r>
              <a:rPr lang="en-US" sz="900" b="0" dirty="0" err="1"/>
              <a:t>Dhamani</a:t>
            </a:r>
            <a:r>
              <a:rPr lang="en-US" sz="900" b="0" dirty="0"/>
              <a:t> and Maggie Engler (2024), Introduction to Generative AI, Manning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sz="900" b="0" dirty="0" err="1"/>
              <a:t>ChatGPT</a:t>
            </a:r>
            <a:r>
              <a:rPr lang="en-US" sz="900" b="0" dirty="0"/>
              <a:t>, GPT-4V, and DALL-E 3, 3rd ed. Edition, </a:t>
            </a:r>
            <a:r>
              <a:rPr lang="en-US" sz="900" b="0" dirty="0" err="1"/>
              <a:t>Packt</a:t>
            </a:r>
            <a:r>
              <a:rPr lang="en-US" sz="900" b="0" dirty="0"/>
              <a:t> Publishing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Jun Xu (2024). "</a:t>
            </a:r>
            <a:r>
              <a:rPr lang="en-US" sz="900" b="0" dirty="0" err="1"/>
              <a:t>GenAI</a:t>
            </a:r>
            <a:r>
              <a:rPr lang="en-US" sz="900" b="0" dirty="0"/>
              <a:t> and LLM for Financial Institutions: A Corporate Strategic Survey." Available at SSRN 4988118.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Yuqi</a:t>
            </a:r>
            <a:r>
              <a:rPr lang="en-US" sz="900" b="0" dirty="0"/>
              <a:t> </a:t>
            </a:r>
            <a:r>
              <a:rPr lang="en-US" sz="900" b="0" dirty="0" err="1"/>
              <a:t>Nie</a:t>
            </a:r>
            <a:r>
              <a:rPr lang="en-US" sz="900" b="0" dirty="0"/>
              <a:t>, </a:t>
            </a:r>
            <a:r>
              <a:rPr lang="en-US" sz="900" b="0" dirty="0" err="1"/>
              <a:t>Yaxuan</a:t>
            </a:r>
            <a:r>
              <a:rPr lang="en-US" sz="900" b="0" dirty="0"/>
              <a:t> Kong, </a:t>
            </a:r>
            <a:r>
              <a:rPr lang="en-US" sz="900" b="0" dirty="0" err="1"/>
              <a:t>Xiaowen</a:t>
            </a:r>
            <a:r>
              <a:rPr lang="en-US" sz="900" b="0" dirty="0"/>
              <a:t> Dong, John M. Mulvey, H. Vincent Poor, </a:t>
            </a:r>
            <a:r>
              <a:rPr lang="en-US" sz="900" b="0" dirty="0" err="1"/>
              <a:t>Qingsong</a:t>
            </a:r>
            <a:r>
              <a:rPr lang="en-US" sz="900" b="0" dirty="0"/>
              <a:t> Wen, and Stefan </a:t>
            </a:r>
            <a:r>
              <a:rPr lang="en-US" sz="900" b="0" dirty="0" err="1"/>
              <a:t>Zohren</a:t>
            </a:r>
            <a:r>
              <a:rPr lang="en-US" sz="900" b="0" dirty="0"/>
              <a:t> (2024). "A Survey of Large Language Models for Financial Applications: Progress, Prospects and Challenges."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arXiv:2406.11903.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Pravesh</a:t>
            </a:r>
            <a:r>
              <a:rPr lang="en-US" sz="900" b="0" dirty="0"/>
              <a:t> Agrawal, Szymon </a:t>
            </a:r>
            <a:r>
              <a:rPr lang="en-US" sz="900" b="0" dirty="0" err="1"/>
              <a:t>Antoniak</a:t>
            </a:r>
            <a:r>
              <a:rPr lang="en-US" sz="900" b="0" dirty="0"/>
              <a:t>, Emma </a:t>
            </a:r>
            <a:r>
              <a:rPr lang="en-US" sz="900" b="0" dirty="0" err="1"/>
              <a:t>Bou</a:t>
            </a:r>
            <a:r>
              <a:rPr lang="en-US" sz="900" b="0" dirty="0"/>
              <a:t> Hanna, Baptiste Bout, Devendra </a:t>
            </a:r>
            <a:r>
              <a:rPr lang="en-US" sz="900" b="0" dirty="0" err="1"/>
              <a:t>Chaplot</a:t>
            </a:r>
            <a:r>
              <a:rPr lang="en-US" sz="900" b="0" dirty="0"/>
              <a:t>, Jessica </a:t>
            </a:r>
            <a:r>
              <a:rPr lang="en-US" sz="900" b="0" dirty="0" err="1"/>
              <a:t>Chudnovsky</a:t>
            </a:r>
            <a:r>
              <a:rPr lang="en-US" sz="900" b="0" dirty="0"/>
              <a:t>, </a:t>
            </a:r>
            <a:r>
              <a:rPr lang="en-US" sz="900" b="0" dirty="0" err="1"/>
              <a:t>Diogo</a:t>
            </a:r>
            <a:r>
              <a:rPr lang="en-US" sz="900" b="0" dirty="0"/>
              <a:t> Costa et al. (2024) "</a:t>
            </a:r>
            <a:r>
              <a:rPr lang="en-US" sz="900" b="0" dirty="0" err="1"/>
              <a:t>Pixtral</a:t>
            </a:r>
            <a:r>
              <a:rPr lang="en-US" sz="900" b="0" dirty="0"/>
              <a:t> 12B."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arXiv:2410.07073.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Yihan Cao, </a:t>
            </a:r>
            <a:r>
              <a:rPr lang="en-US" sz="900" b="0" dirty="0" err="1"/>
              <a:t>Siyu</a:t>
            </a:r>
            <a:r>
              <a:rPr lang="en-US" sz="900" b="0" dirty="0"/>
              <a:t> Li, </a:t>
            </a:r>
            <a:r>
              <a:rPr lang="en-US" sz="900" b="0" dirty="0" err="1"/>
              <a:t>Yixin</a:t>
            </a:r>
            <a:r>
              <a:rPr lang="en-US" sz="900" b="0" dirty="0"/>
              <a:t> Liu, </a:t>
            </a:r>
            <a:r>
              <a:rPr lang="en-US" sz="900" b="0" dirty="0" err="1"/>
              <a:t>Zhiling</a:t>
            </a:r>
            <a:r>
              <a:rPr lang="en-US" sz="900" b="0" dirty="0"/>
              <a:t> Yan, Yutong Dai, Philip S. Yu, and </a:t>
            </a:r>
            <a:r>
              <a:rPr lang="en-US" sz="900" b="0" dirty="0" err="1"/>
              <a:t>Lichao</a:t>
            </a:r>
            <a:r>
              <a:rPr lang="en-US" sz="900" b="0" dirty="0"/>
              <a:t> Sun (2023). "A Comprehensive Survey of AI-Generated Content (AIGC): A History of Generative AI from GAN to </a:t>
            </a:r>
            <a:r>
              <a:rPr lang="en-US" sz="900" b="0" dirty="0" err="1"/>
              <a:t>ChatGPT</a:t>
            </a:r>
            <a:r>
              <a:rPr lang="en-US" sz="900" b="0" dirty="0"/>
              <a:t>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arXiv:2303.04226.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Pengfei</a:t>
            </a:r>
            <a:r>
              <a:rPr lang="en-US" sz="900" b="0" dirty="0"/>
              <a:t> Liu, </a:t>
            </a:r>
            <a:r>
              <a:rPr lang="en-US" sz="900" b="0" dirty="0" err="1"/>
              <a:t>Weizhe</a:t>
            </a:r>
            <a:r>
              <a:rPr lang="en-US" sz="900" b="0" dirty="0"/>
              <a:t> Yuan, </a:t>
            </a:r>
            <a:r>
              <a:rPr lang="en-US" sz="900" b="0" dirty="0" err="1"/>
              <a:t>Jinlan</a:t>
            </a:r>
            <a:r>
              <a:rPr lang="en-US" sz="900" b="0" dirty="0"/>
              <a:t> Fu, </a:t>
            </a:r>
            <a:r>
              <a:rPr lang="en-US" sz="900" b="0" dirty="0" err="1"/>
              <a:t>Zhengbao</a:t>
            </a:r>
            <a:r>
              <a:rPr lang="en-US" sz="900" b="0" dirty="0"/>
              <a:t> Jiang, Hiroaki Hayashi, and Graham </a:t>
            </a:r>
            <a:r>
              <a:rPr lang="en-US" sz="900" b="0" dirty="0" err="1"/>
              <a:t>Neubig</a:t>
            </a:r>
            <a:r>
              <a:rPr lang="en-US" sz="900" b="0" dirty="0"/>
              <a:t>. (2023) "Pre-train, prompt, and predict: A systematic survey of prompting methods in natural language processing." ACM Computing Surveys 55, no. 9 (2023): 1-35.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Wayne Xin Zhao, </a:t>
            </a:r>
            <a:r>
              <a:rPr lang="en-US" sz="900" b="0" dirty="0" err="1"/>
              <a:t>Kun</a:t>
            </a:r>
            <a:r>
              <a:rPr lang="en-US" sz="900" b="0" dirty="0"/>
              <a:t> Zhou, </a:t>
            </a:r>
            <a:r>
              <a:rPr lang="en-US" sz="900" b="0" dirty="0" err="1"/>
              <a:t>Junyi</a:t>
            </a:r>
            <a:r>
              <a:rPr lang="en-US" sz="900" b="0" dirty="0"/>
              <a:t> Li, </a:t>
            </a:r>
            <a:r>
              <a:rPr lang="en-US" sz="900" b="0" dirty="0" err="1"/>
              <a:t>Tianyi</a:t>
            </a:r>
            <a:r>
              <a:rPr lang="en-US" sz="900" b="0" dirty="0"/>
              <a:t> Tang, </a:t>
            </a:r>
            <a:r>
              <a:rPr lang="en-US" sz="900" b="0" dirty="0" err="1"/>
              <a:t>Xiaolei</a:t>
            </a:r>
            <a:r>
              <a:rPr lang="en-US" sz="900" b="0" dirty="0"/>
              <a:t> Wang, </a:t>
            </a:r>
            <a:r>
              <a:rPr lang="en-US" sz="900" b="0" dirty="0" err="1"/>
              <a:t>Yupeng</a:t>
            </a:r>
            <a:r>
              <a:rPr lang="en-US" sz="900" b="0" dirty="0"/>
              <a:t> Hou, </a:t>
            </a:r>
            <a:r>
              <a:rPr lang="en-US" sz="900" b="0" dirty="0" err="1"/>
              <a:t>Yingqian</a:t>
            </a:r>
            <a:r>
              <a:rPr lang="en-US" sz="900" b="0" dirty="0"/>
              <a:t> Min et al. (2023) "A Survey of Large Language Models."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arXiv:2303.18223.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Touvron</a:t>
            </a:r>
            <a:r>
              <a:rPr lang="en-US" sz="900" b="0" dirty="0"/>
              <a:t>, Hugo, Louis Martin, Kevin Stone, Peter Albert, Amjad </a:t>
            </a:r>
            <a:r>
              <a:rPr lang="en-US" sz="900" b="0" dirty="0" err="1"/>
              <a:t>Almahairi</a:t>
            </a:r>
            <a:r>
              <a:rPr lang="en-US" sz="900" b="0" dirty="0"/>
              <a:t>, Yasmine </a:t>
            </a:r>
            <a:r>
              <a:rPr lang="en-US" sz="900" b="0" dirty="0" err="1"/>
              <a:t>Babaei</a:t>
            </a:r>
            <a:r>
              <a:rPr lang="en-US" sz="900" b="0" dirty="0"/>
              <a:t>, Nikolay </a:t>
            </a:r>
            <a:r>
              <a:rPr lang="en-US" sz="900" b="0" dirty="0" err="1"/>
              <a:t>Bashlykov</a:t>
            </a:r>
            <a:r>
              <a:rPr lang="en-US" sz="900" b="0" dirty="0"/>
              <a:t> et al. (2023) "Llama 2: Open Foundation and Fine-Tuned Chat Models."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arXiv:2307.09288 (2023).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900" b="0" dirty="0" err="1">
                <a:latin typeface="Calibri" charset="0"/>
                <a:ea typeface="標楷體" charset="-120"/>
              </a:rPr>
              <a:t>Rafailov</a:t>
            </a:r>
            <a:r>
              <a:rPr lang="en-US" altLang="zh-TW" sz="900" b="0" dirty="0">
                <a:latin typeface="Calibri" charset="0"/>
                <a:ea typeface="標楷體" charset="-120"/>
              </a:rPr>
              <a:t>, R., Sharma, A., Mitchell, E., </a:t>
            </a:r>
            <a:r>
              <a:rPr lang="en-US" altLang="zh-TW" sz="900" b="0" dirty="0" err="1">
                <a:latin typeface="Calibri" charset="0"/>
                <a:ea typeface="標楷體" charset="-120"/>
              </a:rPr>
              <a:t>Ermon</a:t>
            </a:r>
            <a:r>
              <a:rPr lang="en-US" altLang="zh-TW" sz="900" b="0" dirty="0">
                <a:latin typeface="Calibri" charset="0"/>
                <a:ea typeface="標楷體" charset="-120"/>
              </a:rPr>
              <a:t>, S., Manning, C. D., &amp; Finn, C. (2023). Direct preference optimization: Your language model is secretly a reward model. </a:t>
            </a:r>
            <a:r>
              <a:rPr lang="en-US" altLang="zh-TW" sz="9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900" b="0" dirty="0">
                <a:latin typeface="Calibri" charset="0"/>
                <a:ea typeface="標楷體" charset="-120"/>
              </a:rPr>
              <a:t> preprint arXiv:2305.18290.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900" b="0" dirty="0">
                <a:latin typeface="Calibri" charset="0"/>
                <a:ea typeface="標楷體" charset="-120"/>
              </a:rPr>
              <a:t>Tunstall, Lewis, Edward </a:t>
            </a:r>
            <a:r>
              <a:rPr lang="en-US" altLang="zh-TW" sz="900" b="0" dirty="0" err="1">
                <a:latin typeface="Calibri" charset="0"/>
                <a:ea typeface="標楷體" charset="-120"/>
              </a:rPr>
              <a:t>Beeching</a:t>
            </a:r>
            <a:r>
              <a:rPr lang="en-US" altLang="zh-TW" sz="900" b="0" dirty="0">
                <a:latin typeface="Calibri" charset="0"/>
                <a:ea typeface="標楷體" charset="-120"/>
              </a:rPr>
              <a:t>, Nathan Lambert, Nazneen Rajani, Kashif Rasul, Younes </a:t>
            </a:r>
            <a:r>
              <a:rPr lang="en-US" altLang="zh-TW" sz="900" b="0" dirty="0" err="1">
                <a:latin typeface="Calibri" charset="0"/>
                <a:ea typeface="標楷體" charset="-120"/>
              </a:rPr>
              <a:t>Belkada</a:t>
            </a:r>
            <a:r>
              <a:rPr lang="en-US" altLang="zh-TW" sz="900" b="0" dirty="0">
                <a:latin typeface="Calibri" charset="0"/>
                <a:ea typeface="標楷體" charset="-120"/>
              </a:rPr>
              <a:t>, </a:t>
            </a:r>
            <a:r>
              <a:rPr lang="en-US" altLang="zh-TW" sz="900" b="0" dirty="0" err="1">
                <a:latin typeface="Calibri" charset="0"/>
                <a:ea typeface="標楷體" charset="-120"/>
              </a:rPr>
              <a:t>Shengyi</a:t>
            </a:r>
            <a:r>
              <a:rPr lang="en-US" altLang="zh-TW" sz="900" b="0" dirty="0">
                <a:latin typeface="Calibri" charset="0"/>
                <a:ea typeface="標楷體" charset="-120"/>
              </a:rPr>
              <a:t> Huang et al. "Zephyr: Direct Distillation of LM Alignment." </a:t>
            </a:r>
            <a:r>
              <a:rPr lang="en-US" altLang="zh-TW" sz="9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900" b="0" dirty="0">
                <a:latin typeface="Calibri" charset="0"/>
                <a:ea typeface="標楷體" charset="-120"/>
              </a:rPr>
              <a:t> preprint arXiv:2310.16944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900" b="0" dirty="0" err="1"/>
              <a:t>arXiv</a:t>
            </a:r>
            <a:r>
              <a:rPr lang="en-US" sz="90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Gozalo-Brizuela</a:t>
            </a:r>
            <a:r>
              <a:rPr lang="en-US" sz="900" b="0" dirty="0"/>
              <a:t>, Roberto, and Eduardo C. Garrido-</a:t>
            </a:r>
            <a:r>
              <a:rPr lang="en-US" sz="900" b="0" dirty="0" err="1"/>
              <a:t>Merchan</a:t>
            </a:r>
            <a:r>
              <a:rPr lang="en-US" sz="900" b="0" dirty="0"/>
              <a:t> (2023). "</a:t>
            </a:r>
            <a:r>
              <a:rPr lang="en-US" sz="900" b="0" dirty="0" err="1"/>
              <a:t>ChatGPT</a:t>
            </a:r>
            <a:r>
              <a:rPr lang="en-US" sz="900" b="0" dirty="0"/>
              <a:t> is not all you need. A State of the Art Review of large Generative AI models."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arXiv:2301.04655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Wenliang Dai, </a:t>
            </a:r>
            <a:r>
              <a:rPr lang="en-US" sz="900" b="0" dirty="0" err="1"/>
              <a:t>Junnan</a:t>
            </a:r>
            <a:r>
              <a:rPr lang="en-US" sz="900" b="0" dirty="0"/>
              <a:t> Li, </a:t>
            </a:r>
            <a:r>
              <a:rPr lang="en-US" sz="900" b="0" dirty="0" err="1"/>
              <a:t>Dongxu</a:t>
            </a:r>
            <a:r>
              <a:rPr lang="en-US" sz="900" b="0" dirty="0"/>
              <a:t> Li, Anthony Meng </a:t>
            </a:r>
            <a:r>
              <a:rPr lang="en-US" sz="900" b="0" dirty="0" err="1"/>
              <a:t>Huat</a:t>
            </a:r>
            <a:r>
              <a:rPr lang="en-US" sz="900" b="0" dirty="0"/>
              <a:t> Tiong, </a:t>
            </a:r>
            <a:r>
              <a:rPr lang="en-US" sz="900" b="0" dirty="0" err="1"/>
              <a:t>Junqi</a:t>
            </a:r>
            <a:r>
              <a:rPr lang="en-US" sz="900" b="0" dirty="0"/>
              <a:t> Zhao, </a:t>
            </a:r>
            <a:r>
              <a:rPr lang="en-US" sz="900" b="0" dirty="0" err="1"/>
              <a:t>Weisheng</a:t>
            </a:r>
            <a:r>
              <a:rPr lang="en-US" sz="900" b="0" dirty="0"/>
              <a:t> Wang, </a:t>
            </a:r>
            <a:r>
              <a:rPr lang="en-US" sz="900" b="0" dirty="0" err="1"/>
              <a:t>Boyang</a:t>
            </a:r>
            <a:r>
              <a:rPr lang="en-US" sz="900" b="0" dirty="0"/>
              <a:t> Li, Pascale Fung, and Steven Hoi. (2023) "</a:t>
            </a:r>
            <a:r>
              <a:rPr lang="en-US" sz="900" b="0" dirty="0" err="1"/>
              <a:t>InstructBLIP</a:t>
            </a:r>
            <a:r>
              <a:rPr lang="en-US" sz="900" b="0" dirty="0"/>
              <a:t>: Towards General-purpose Vision-Language Models with Instruction Tuning."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arXiv:2305.06500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Shahab </a:t>
            </a:r>
            <a:r>
              <a:rPr lang="en-US" sz="900" b="0" dirty="0" err="1"/>
              <a:t>Saquib</a:t>
            </a:r>
            <a:r>
              <a:rPr lang="en-US" sz="900" b="0" dirty="0"/>
              <a:t> </a:t>
            </a:r>
            <a:r>
              <a:rPr lang="en-US" sz="900" b="0" dirty="0" err="1"/>
              <a:t>Sohail</a:t>
            </a:r>
            <a:r>
              <a:rPr lang="en-US" sz="900" b="0" dirty="0"/>
              <a:t>, Faiza Farhat, Yassine </a:t>
            </a:r>
            <a:r>
              <a:rPr lang="en-US" sz="900" b="0" dirty="0" err="1"/>
              <a:t>Himeur</a:t>
            </a:r>
            <a:r>
              <a:rPr lang="en-US" sz="900" b="0" dirty="0"/>
              <a:t>, Mohammad Nadeem, Dag </a:t>
            </a:r>
            <a:r>
              <a:rPr lang="en-US" sz="900" b="0" dirty="0" err="1"/>
              <a:t>Øivind</a:t>
            </a:r>
            <a:r>
              <a:rPr lang="en-US" sz="900" b="0" dirty="0"/>
              <a:t> Madsen, </a:t>
            </a:r>
            <a:r>
              <a:rPr lang="en-US" sz="900" b="0" dirty="0" err="1"/>
              <a:t>Yashbir</a:t>
            </a:r>
            <a:r>
              <a:rPr lang="en-US" sz="900" b="0" dirty="0"/>
              <a:t> Singh, </a:t>
            </a:r>
            <a:r>
              <a:rPr lang="en-US" sz="900" b="0" dirty="0" err="1"/>
              <a:t>Shadi</a:t>
            </a:r>
            <a:r>
              <a:rPr lang="en-US" sz="900" b="0" dirty="0"/>
              <a:t> Atalla, and </a:t>
            </a:r>
            <a:r>
              <a:rPr lang="en-US" sz="900" b="0" dirty="0" err="1"/>
              <a:t>Wathiq</a:t>
            </a:r>
            <a:r>
              <a:rPr lang="en-US" sz="900" b="0" dirty="0"/>
              <a:t> Mansoor (2023). "The Future of GPT: A Taxonomy of Existing </a:t>
            </a:r>
            <a:r>
              <a:rPr lang="en-US" sz="900" b="0" dirty="0" err="1"/>
              <a:t>ChatGPT</a:t>
            </a:r>
            <a:r>
              <a:rPr lang="en-US" sz="900" b="0" dirty="0"/>
              <a:t> Research, Current Challenges, and Possible Future Directions." Current Challenges, and Possible Future Directions (April 8, 2023)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Longbing</a:t>
            </a:r>
            <a:r>
              <a:rPr lang="en-US" sz="900" b="0" dirty="0"/>
              <a:t> Cao (2022). "Decentralized ai: Edge intelligence and smart blockchain, metaverse, web3, and </a:t>
            </a:r>
            <a:r>
              <a:rPr lang="en-US" sz="900" b="0" dirty="0" err="1"/>
              <a:t>desci</a:t>
            </a:r>
            <a:r>
              <a:rPr lang="en-US" sz="90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Qinglin Yang, </a:t>
            </a:r>
            <a:r>
              <a:rPr lang="en-US" sz="900" b="0" dirty="0" err="1"/>
              <a:t>Yetong</a:t>
            </a:r>
            <a:r>
              <a:rPr lang="en-US" sz="900" b="0" dirty="0"/>
              <a:t> Zhao, Huawei Huang, </a:t>
            </a:r>
            <a:r>
              <a:rPr lang="en-US" sz="900" b="0" dirty="0" err="1"/>
              <a:t>Zehui</a:t>
            </a:r>
            <a:r>
              <a:rPr lang="en-US" sz="900" b="0" dirty="0"/>
              <a:t> </a:t>
            </a:r>
            <a:r>
              <a:rPr lang="en-US" sz="900" b="0" dirty="0" err="1"/>
              <a:t>Xiong</a:t>
            </a:r>
            <a:r>
              <a:rPr lang="en-US" sz="900" b="0" dirty="0"/>
              <a:t>, </a:t>
            </a:r>
            <a:r>
              <a:rPr lang="en-US" sz="900" b="0" dirty="0" err="1"/>
              <a:t>Jiawen</a:t>
            </a:r>
            <a:r>
              <a:rPr lang="en-US" sz="900" b="0" dirty="0"/>
              <a:t> Kang, and </a:t>
            </a:r>
            <a:r>
              <a:rPr lang="en-US" sz="900" b="0" dirty="0" err="1"/>
              <a:t>Zibin</a:t>
            </a:r>
            <a:r>
              <a:rPr lang="en-US" sz="90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900" b="0" dirty="0" err="1"/>
              <a:t>arXiv</a:t>
            </a:r>
            <a:r>
              <a:rPr lang="en-US" sz="90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Min-Yuh Day (2024), Python 101, </a:t>
            </a:r>
            <a:r>
              <a:rPr lang="en-US" sz="900" b="0" dirty="0">
                <a:hlinkClick r:id="rId2"/>
              </a:rPr>
              <a:t>https://tinyurl.com/aintpupython101</a:t>
            </a:r>
            <a:endParaRPr lang="en-US" sz="9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9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900" b="0" dirty="0"/>
          </a:p>
          <a:p>
            <a:pPr>
              <a:spcAft>
                <a:spcPts val="0"/>
              </a:spcAft>
            </a:pPr>
            <a:endParaRPr lang="en-US" sz="9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68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</a:t>
            </a:r>
            <a:br>
              <a:rPr lang="en-US" altLang="zh-TW" sz="4000" dirty="0"/>
            </a:br>
            <a:r>
              <a:rPr lang="en-US" altLang="zh-TW" sz="4000" dirty="0"/>
              <a:t>and Traditional 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E7DEB8-7942-3538-A0EE-CD197D53B8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34B975-DF92-BC4D-88B2-C7AFBC5048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0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Generative AI: The Art of Creation</a:t>
            </a:r>
          </a:p>
          <a:p>
            <a:pPr marL="320040" indent="-320040"/>
            <a:r>
              <a:rPr lang="en-US" altLang="zh-TW" sz="3600" dirty="0"/>
              <a:t>Definition: AI systems capable of creating new content</a:t>
            </a:r>
          </a:p>
          <a:p>
            <a:pPr marL="320040" indent="-320040"/>
            <a:r>
              <a:rPr lang="en-US" altLang="zh-TW" sz="3600" dirty="0"/>
              <a:t>Characteristics: Creativity, interactivity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D7F13-6593-9D6F-4659-E7265CA2D7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4CAD2-FAA2-FE8D-82D7-620A1D4186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85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Generative AI and </a:t>
            </a:r>
            <a:b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Large Language Models (LLMs):</a:t>
            </a:r>
            <a:b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     Popular Generative AI Applications</a:t>
            </a:r>
            <a:endParaRPr lang="zh-TW" alt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7F51F-18E9-99C0-DB7F-98A9E0E0D7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296A9-B17F-CC98-4F8E-F51848B244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</a:rPr>
              <a:t>Generative AI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Large Language Models (LLMs)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FAF5E-5315-E63F-6823-8048CA1D5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9DAD3-9D2F-368A-419A-462558FE4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7000" dirty="0">
                <a:solidFill>
                  <a:srgbClr val="C00000"/>
                </a:solidFill>
              </a:rPr>
              <a:t>NVIDIA Developer Program</a:t>
            </a:r>
            <a:br>
              <a:rPr lang="en-US" altLang="zh-TW" sz="7000" dirty="0">
                <a:solidFill>
                  <a:srgbClr val="C00000"/>
                </a:solidFill>
              </a:rPr>
            </a:br>
            <a:br>
              <a:rPr lang="en-US" altLang="zh-TW" sz="7000" dirty="0">
                <a:solidFill>
                  <a:srgbClr val="C00000"/>
                </a:solidFill>
              </a:rPr>
            </a:br>
            <a:r>
              <a:rPr lang="en-US" altLang="zh-TW" sz="7000" dirty="0">
                <a:solidFill>
                  <a:srgbClr val="C00000"/>
                </a:solidFill>
              </a:rPr>
              <a:t>NVIDIA </a:t>
            </a:r>
            <a:br>
              <a:rPr lang="en-US" altLang="zh-TW" sz="7000" dirty="0">
                <a:solidFill>
                  <a:srgbClr val="C00000"/>
                </a:solidFill>
              </a:rPr>
            </a:br>
            <a:r>
              <a:rPr lang="en-US" altLang="zh-TW" sz="7000" dirty="0">
                <a:solidFill>
                  <a:srgbClr val="C00000"/>
                </a:solidFill>
              </a:rPr>
              <a:t>Deep Learning Institute (DLI)</a:t>
            </a:r>
            <a:endParaRPr lang="zh-TW" altLang="en-US" sz="7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FAF5E-5315-E63F-6823-8048CA1D5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9DAD3-9D2F-368A-419A-462558FE4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0F92F-6ECA-52E3-B7CB-669C039D43CE}"/>
              </a:ext>
            </a:extLst>
          </p:cNvPr>
          <p:cNvSpPr txBox="1"/>
          <p:nvPr/>
        </p:nvSpPr>
        <p:spPr>
          <a:xfrm>
            <a:off x="616226" y="2290872"/>
            <a:ext cx="10833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hlinkClick r:id="rId4"/>
              </a:rPr>
              <a:t>https://developer.nvidia.com/join-nvidia-developer-program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D27E1-686B-20B4-119C-3C9CB7D9394C}"/>
              </a:ext>
            </a:extLst>
          </p:cNvPr>
          <p:cNvSpPr txBox="1"/>
          <p:nvPr/>
        </p:nvSpPr>
        <p:spPr>
          <a:xfrm>
            <a:off x="2983932" y="5663891"/>
            <a:ext cx="609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hlinkClick r:id="rId5"/>
              </a:rPr>
              <a:t>https://learn.nvidia.com/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4E24F9-F9B8-0579-26F5-ACD3985A5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40" y="137553"/>
            <a:ext cx="267647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52" y="147983"/>
            <a:ext cx="2801239" cy="6245695"/>
          </a:xfrm>
        </p:spPr>
        <p:txBody>
          <a:bodyPr>
            <a:normAutofit/>
          </a:bodyPr>
          <a:lstStyle/>
          <a:p>
            <a:r>
              <a:rPr lang="en-US" dirty="0"/>
              <a:t>Join the NVIDIA Developer Program</a:t>
            </a:r>
            <a:br>
              <a:rPr lang="en-US" dirty="0"/>
            </a:br>
            <a:r>
              <a:rPr lang="en-US" dirty="0"/>
              <a:t> </a:t>
            </a:r>
            <a:r>
              <a:rPr lang="en-US" sz="2700" b="0" dirty="0"/>
              <a:t>take one of the complimentary technical self-paced courses</a:t>
            </a:r>
            <a:br>
              <a:rPr lang="en-US" sz="2700" b="0" dirty="0"/>
            </a:br>
            <a:r>
              <a:rPr lang="en-US" sz="2700" b="0" dirty="0"/>
              <a:t>(worth up to $90)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9EAC30-B98D-B28D-963A-CB4D9EEFB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7307" y="135104"/>
            <a:ext cx="8149263" cy="62456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335628" y="6432567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https://developer.nvidia.com/join-nvidia-developer-program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5EC12-BE31-AF01-6668-7B155BA80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3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38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0"/>
            <a:ext cx="11552223" cy="777617"/>
          </a:xfrm>
        </p:spPr>
        <p:txBody>
          <a:bodyPr>
            <a:normAutofit fontScale="90000"/>
          </a:bodyPr>
          <a:lstStyle/>
          <a:p>
            <a:r>
              <a:rPr lang="en-US" dirty="0"/>
              <a:t>NVIDIA Deep Learning Institute (DLI)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2197768" y="6458325"/>
            <a:ext cx="7523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https://www.nvidia.com/en-us/learn/learning-path/generative-ai-llm/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446BB-7425-DE51-0FCB-3E0F81AD6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3"/>
            <a:ext cx="1495596" cy="32676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081CF47-5228-7383-474D-9C67D89C15BF}"/>
              </a:ext>
            </a:extLst>
          </p:cNvPr>
          <p:cNvGrpSpPr/>
          <p:nvPr/>
        </p:nvGrpSpPr>
        <p:grpSpPr>
          <a:xfrm>
            <a:off x="6285787" y="907417"/>
            <a:ext cx="2612118" cy="2664862"/>
            <a:chOff x="-98321" y="3949893"/>
            <a:chExt cx="2612118" cy="266486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011D61F-335C-55D3-F45C-11B39517915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BC0844-6FFE-2A48-D659-BC3B8858A712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359003A-67BF-8B75-0239-F74160A9957E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2261E0-7E07-ACBC-4FEA-D6D5419D0411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Instructor-Led Workshop</a:t>
              </a:r>
            </a:p>
            <a:p>
              <a:pPr>
                <a:lnSpc>
                  <a:spcPct val="110000"/>
                </a:lnSpc>
              </a:pP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Fundamentals of Deep Learning</a:t>
              </a:r>
            </a:p>
            <a:p>
              <a:pPr>
                <a:lnSpc>
                  <a:spcPct val="110000"/>
                </a:lnSpc>
              </a:pP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$500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DB3E95-DF31-54A4-392B-A2233FF42E5C}"/>
              </a:ext>
            </a:extLst>
          </p:cNvPr>
          <p:cNvGrpSpPr/>
          <p:nvPr/>
        </p:nvGrpSpPr>
        <p:grpSpPr>
          <a:xfrm>
            <a:off x="3459658" y="907417"/>
            <a:ext cx="2612118" cy="2664862"/>
            <a:chOff x="-98321" y="3949893"/>
            <a:chExt cx="2612118" cy="266486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41F6C9B-0656-B400-EFD2-6D9BFD81D125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D6988E-7022-542F-3404-3E0B722C6B08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4E224DE-3B73-95E8-76ED-B517C35CD3A7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3951550-4BC3-904E-39D4-9309AD30C21B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440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Getting Started With Deep Learning</a:t>
              </a: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$90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020344F-AD26-2D3A-BF90-F99BBC55A0BE}"/>
              </a:ext>
            </a:extLst>
          </p:cNvPr>
          <p:cNvGrpSpPr/>
          <p:nvPr/>
        </p:nvGrpSpPr>
        <p:grpSpPr>
          <a:xfrm>
            <a:off x="633529" y="907417"/>
            <a:ext cx="2612118" cy="2664862"/>
            <a:chOff x="-98321" y="3949893"/>
            <a:chExt cx="2612118" cy="266486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BC985C3-55E5-2D47-7A94-7985F88AC884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1639CFE-E72B-7583-E000-8C6E322FC6E6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923D7D9-F2A5-5103-839A-6DD287F3D985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EA3E-E59E-87CB-0015-CA191239C516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1969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</a:p>
            <a:p>
              <a:pPr>
                <a:lnSpc>
                  <a:spcPct val="110000"/>
                </a:lnSpc>
              </a:pP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Generative AI Explained</a:t>
              </a: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2 hours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857A44-265A-5338-E542-1D5EF8C8A57D}"/>
              </a:ext>
            </a:extLst>
          </p:cNvPr>
          <p:cNvGrpSpPr/>
          <p:nvPr/>
        </p:nvGrpSpPr>
        <p:grpSpPr>
          <a:xfrm>
            <a:off x="9105370" y="3763603"/>
            <a:ext cx="2612118" cy="2664862"/>
            <a:chOff x="-98321" y="3949893"/>
            <a:chExt cx="2612118" cy="266486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81016D0-386E-1277-5F12-5921C896A78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0710DD5-EFC5-3B0A-F351-393760383D7E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EA8734F-D5C7-A010-F415-F688F4A8856D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0C2D6A-EBC8-53DD-8E33-AAB63B42E726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Instructor-Led Workshop</a:t>
              </a:r>
            </a:p>
            <a:p>
              <a:pPr>
                <a:lnSpc>
                  <a:spcPct val="110000"/>
                </a:lnSpc>
              </a:pP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Generative AI with Diffusion Models</a:t>
              </a: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$500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52B5AEF-EF20-352B-7A21-564F56CF9FDD}"/>
              </a:ext>
            </a:extLst>
          </p:cNvPr>
          <p:cNvGrpSpPr/>
          <p:nvPr/>
        </p:nvGrpSpPr>
        <p:grpSpPr>
          <a:xfrm>
            <a:off x="639951" y="3763603"/>
            <a:ext cx="2612118" cy="2664862"/>
            <a:chOff x="-98321" y="3949893"/>
            <a:chExt cx="2612118" cy="26648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42EF3A-C1E5-C5AE-518A-9807DAB8818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31AF7C-AE3A-39C4-404D-E120067A9416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93DFDC-7110-DBFC-CD10-4B33CD98F1DE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59CC7C-C10B-43B6-FBB7-E1795D1C74AE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</a:p>
            <a:p>
              <a:pPr>
                <a:lnSpc>
                  <a:spcPct val="110000"/>
                </a:lnSpc>
              </a:pP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Building RAG Agents With LLMs</a:t>
              </a: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BBDF9E-2E55-3747-5524-5C6E5A915BC2}"/>
              </a:ext>
            </a:extLst>
          </p:cNvPr>
          <p:cNvGrpSpPr/>
          <p:nvPr/>
        </p:nvGrpSpPr>
        <p:grpSpPr>
          <a:xfrm>
            <a:off x="3430123" y="3763603"/>
            <a:ext cx="2612118" cy="2664862"/>
            <a:chOff x="-98321" y="3949893"/>
            <a:chExt cx="2612118" cy="26648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B4075C-BD6E-478B-5F37-8C95CC23C6B3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F98F84-5286-F55F-6E6A-BDE36CE010C1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5A9B987-D84B-B7EC-B6EE-8F9510D5F858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03DEFB-0E2A-E262-3F79-75EA8AB858E7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Instructor-Led Workshop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Building RAG Agents With LLMs</a:t>
              </a: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$500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2AA06C-1BC5-8B19-80A2-1250D22CEE37}"/>
              </a:ext>
            </a:extLst>
          </p:cNvPr>
          <p:cNvGrpSpPr/>
          <p:nvPr/>
        </p:nvGrpSpPr>
        <p:grpSpPr>
          <a:xfrm>
            <a:off x="6280590" y="3763603"/>
            <a:ext cx="2612118" cy="2664862"/>
            <a:chOff x="-98321" y="3949893"/>
            <a:chExt cx="2612118" cy="266486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033F819-C041-DA61-48C7-96B162AC399F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3FD936E-B89A-86BC-E4C0-74D07AF77085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D8F18AA-C1B5-CF3E-71EB-92D4C3DACCE7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E6632F7-41E9-BAA7-AFA4-A0FA4710FF19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</a:p>
            <a:p>
              <a:pPr>
                <a:lnSpc>
                  <a:spcPct val="110000"/>
                </a:lnSpc>
              </a:pP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Generative AI with Diffusion Models</a:t>
              </a: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$90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8 hours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708CF1-2646-4D03-9B19-949B69E7CC25}"/>
              </a:ext>
            </a:extLst>
          </p:cNvPr>
          <p:cNvGrpSpPr/>
          <p:nvPr/>
        </p:nvGrpSpPr>
        <p:grpSpPr>
          <a:xfrm>
            <a:off x="9111917" y="907417"/>
            <a:ext cx="2612118" cy="2664862"/>
            <a:chOff x="-98321" y="3949893"/>
            <a:chExt cx="2612118" cy="266486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EB93365-3E2F-815B-5BD2-645350E894A1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83B975F-6BB7-963F-0274-0C67512D3522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5709FD5-B877-9A90-2132-DB8DCFB6931C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2CBB96B-B08B-69ED-FD94-65C3EDECD719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32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Self-Paced Course</a:t>
              </a:r>
            </a:p>
            <a:p>
              <a:pPr>
                <a:lnSpc>
                  <a:spcPct val="110000"/>
                </a:lnSpc>
              </a:pP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1300" b="1" dirty="0">
                  <a:latin typeface="Arial" panose="020B0604020202020204" pitchFamily="34" charset="0"/>
                  <a:cs typeface="Arial" panose="020B0604020202020204" pitchFamily="34" charset="0"/>
                </a:rPr>
                <a:t>Introduction to Transformer-Based Natural Language Processing</a:t>
              </a:r>
            </a:p>
            <a:p>
              <a:pPr>
                <a:lnSpc>
                  <a:spcPct val="110000"/>
                </a:lnSpc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  <a:spcBef>
                  <a:spcPts val="600"/>
                </a:spcBef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Certificate available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$30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6 hours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368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2024/09/11 Introduction Sustainability and ESG Data Analytics</a:t>
            </a:r>
          </a:p>
          <a:p>
            <a:pPr marL="0" indent="0">
              <a:buNone/>
            </a:pPr>
            <a:r>
              <a:rPr lang="en-US" sz="2800" dirty="0"/>
              <a:t>2 2024/09/18 Environmental, Social, and Governance (ESG) in </a:t>
            </a:r>
            <a:br>
              <a:rPr lang="en-US" sz="2800" dirty="0"/>
            </a:br>
            <a:r>
              <a:rPr lang="en-US" sz="2800" dirty="0"/>
              <a:t>                          Net-Zero Digital Transformation</a:t>
            </a:r>
          </a:p>
          <a:p>
            <a:pPr marL="0" indent="0">
              <a:buNone/>
            </a:pPr>
            <a:r>
              <a:rPr lang="en-US" sz="2800" dirty="0"/>
              <a:t>3 2024/09/25 Data Science for Sustainability and ESG</a:t>
            </a:r>
          </a:p>
          <a:p>
            <a:pPr marL="0" indent="0">
              <a:buNone/>
            </a:pPr>
            <a:r>
              <a:rPr lang="en-US" sz="2800" dirty="0"/>
              <a:t>4 2024/10/02 (Class Canceled due to Typhoon)</a:t>
            </a:r>
          </a:p>
          <a:p>
            <a:pPr marL="0" indent="0">
              <a:buNone/>
            </a:pPr>
            <a:r>
              <a:rPr lang="en-US" sz="2800" dirty="0"/>
              <a:t>5 2024/10/09 (Self-Learning) Web 3.0 and Big Data Analysis in Fintech, Green and Sustainable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6 2024/10/16 Case Study on Sustainability and ESG Data Analytics I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8" y="56101"/>
            <a:ext cx="11629623" cy="897203"/>
          </a:xfrm>
        </p:spPr>
        <p:txBody>
          <a:bodyPr>
            <a:normAutofit/>
          </a:bodyPr>
          <a:lstStyle/>
          <a:p>
            <a:r>
              <a:rPr lang="en-US" sz="4600" dirty="0"/>
              <a:t>NVIDIA Deep Learning Institute (DLI)</a:t>
            </a:r>
            <a:endParaRPr lang="en-US" sz="4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1603171" y="6458324"/>
            <a:ext cx="8551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https://learn.nvidia.com/en-us/training/find-training?q=Generative+AI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3"/>
            <a:ext cx="1495596" cy="326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51D03-0557-6CF3-881D-E0DFAB14B1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579" y="953304"/>
            <a:ext cx="9555081" cy="5505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5BEBC9-3BB9-2983-49B6-8BE7B10CA70C}"/>
              </a:ext>
            </a:extLst>
          </p:cNvPr>
          <p:cNvSpPr txBox="1"/>
          <p:nvPr/>
        </p:nvSpPr>
        <p:spPr>
          <a:xfrm>
            <a:off x="5149516" y="3009490"/>
            <a:ext cx="518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Generative AI </a:t>
            </a:r>
          </a:p>
        </p:txBody>
      </p:sp>
    </p:spTree>
    <p:extLst>
      <p:ext uri="{BB962C8B-B14F-4D97-AF65-F5344CB8AC3E}">
        <p14:creationId xmlns:p14="http://schemas.microsoft.com/office/powerpoint/2010/main" val="469521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8" y="56101"/>
            <a:ext cx="11629623" cy="1062631"/>
          </a:xfrm>
        </p:spPr>
        <p:txBody>
          <a:bodyPr>
            <a:normAutofit/>
          </a:bodyPr>
          <a:lstStyle/>
          <a:p>
            <a:r>
              <a:rPr lang="en-US" dirty="0"/>
              <a:t>Generative AI Explained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3"/>
            <a:ext cx="1495596" cy="326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458325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https://learn.nvidia.com/courses/course-detail?course_id=course-v1:DLI+S-FX-15+V1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7DB98E-BBCC-B9F9-FCDF-49260C79E2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537" y="1017839"/>
            <a:ext cx="9556923" cy="544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37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8" y="56101"/>
            <a:ext cx="11629623" cy="1062631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Transformer-Based </a:t>
            </a:r>
            <a:br>
              <a:rPr lang="en-US" dirty="0"/>
            </a:br>
            <a:r>
              <a:rPr lang="en-US" dirty="0"/>
              <a:t>Natural Language Processing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3"/>
            <a:ext cx="1495596" cy="326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458325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https://learn.nvidia.com/courses/course-detail?course_id=course-v1:DLI+S-FX-08+V1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AA20C-01DB-4365-7DE5-596DD2E625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756" y="1258487"/>
            <a:ext cx="9196485" cy="52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33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8" y="56101"/>
            <a:ext cx="11629623" cy="1062631"/>
          </a:xfrm>
        </p:spPr>
        <p:txBody>
          <a:bodyPr>
            <a:normAutofit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3"/>
            <a:ext cx="1495596" cy="326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87C57-CCA3-2FFD-078A-16E84FAA73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872" y="985287"/>
            <a:ext cx="9612254" cy="5489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458325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https://learn.nvidia.com/courses/course-detail?course_id=course-v1:DLI+S-FX-15+V1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744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8" y="56101"/>
            <a:ext cx="11629623" cy="986636"/>
          </a:xfrm>
        </p:spPr>
        <p:txBody>
          <a:bodyPr>
            <a:normAutofit/>
          </a:bodyPr>
          <a:lstStyle/>
          <a:p>
            <a:r>
              <a:rPr lang="en-US" sz="4600" dirty="0"/>
              <a:t>Generative AI with Diffusion Models</a:t>
            </a:r>
            <a:endParaRPr lang="en-US" sz="4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850233" y="6458325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https://learn.nvidia.com/courses/course-detail?course_id=course-v1:DLI+S-FX-14+V1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3"/>
            <a:ext cx="1495596" cy="326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F88CA-593A-320F-28EA-C5544CE681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798" y="868527"/>
            <a:ext cx="9920999" cy="56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41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8" y="56101"/>
            <a:ext cx="11629623" cy="1062631"/>
          </a:xfrm>
        </p:spPr>
        <p:txBody>
          <a:bodyPr>
            <a:normAutofit fontScale="90000"/>
          </a:bodyPr>
          <a:lstStyle/>
          <a:p>
            <a:r>
              <a:rPr lang="en-US" dirty="0"/>
              <a:t>Join the NVIDIA Developer Program</a:t>
            </a:r>
            <a:br>
              <a:rPr lang="en-US" dirty="0"/>
            </a:br>
            <a:r>
              <a:rPr lang="en-US" sz="2700" b="0" dirty="0"/>
              <a:t>take one of the complimentary technical self-paced courses (worth up to $90)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458325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https://developer.nvidia.com/join-nvidia-developer-program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A281A-4801-C78F-C91C-3C1ACA7733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431" y="1144741"/>
            <a:ext cx="8837136" cy="5365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C68432-585E-0AA7-EA30-AF816F41A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3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85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57ABC60-BB5E-37D3-3846-B7E2DCC6FC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C2D19C-3671-749F-2BE6-BDC4CA85C2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70936"/>
            <a:ext cx="11109924" cy="2257927"/>
          </a:xfrm>
        </p:spPr>
        <p:txBody>
          <a:bodyPr>
            <a:normAutofit/>
          </a:bodyPr>
          <a:lstStyle/>
          <a:p>
            <a:r>
              <a:rPr lang="en-US" sz="4000" dirty="0"/>
              <a:t>The Development of LM-based Dialogue Systems</a:t>
            </a:r>
            <a:br>
              <a:rPr lang="en-US" sz="2400" dirty="0"/>
            </a:br>
            <a:r>
              <a:rPr lang="en-US" sz="2400" b="0" dirty="0"/>
              <a:t>1) Early Stage (1966 - 2015) </a:t>
            </a:r>
            <a:br>
              <a:rPr lang="en-US" sz="2400" b="0" dirty="0"/>
            </a:br>
            <a:r>
              <a:rPr lang="en-US" sz="2400" b="0" dirty="0"/>
              <a:t>2) The Independent Development of TOD and ODD (2015 - 2019)</a:t>
            </a:r>
            <a:br>
              <a:rPr lang="en-US" sz="2400" b="0" dirty="0"/>
            </a:br>
            <a:r>
              <a:rPr lang="en-US" sz="2400" b="0" dirty="0"/>
              <a:t>3) Fusions of Dialogue Systems (2019 - 2022)</a:t>
            </a:r>
            <a:br>
              <a:rPr lang="en-US" sz="2400" b="0" dirty="0"/>
            </a:br>
            <a:r>
              <a:rPr lang="en-US" sz="2400" b="0" dirty="0"/>
              <a:t>4) LLM-based DS (2022 - Now)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60145-65B1-5E6B-0056-BF8D25B80DF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Hongru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Lingzhi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Du, Liang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Jingyan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Kam-Fai Wong. "A Survey of the Evolution of Language Model-Based Dialogue Systems."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arXiv:2311.16789 (2023).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0D9FF-21B5-FCC5-6135-6726D7F3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8" y="2379723"/>
            <a:ext cx="11599744" cy="382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317DCB-0C08-89EA-D172-F18B9E2B32D0}"/>
              </a:ext>
            </a:extLst>
          </p:cNvPr>
          <p:cNvSpPr txBox="1"/>
          <p:nvPr/>
        </p:nvSpPr>
        <p:spPr>
          <a:xfrm>
            <a:off x="296128" y="6210123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Task-oriented DS (TOD), Open-domain DS (ODD)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B3660-5397-C6D2-A6FE-0CF842EF08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377818-504D-F0B0-20FC-3299743AAB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06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104348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Major </a:t>
            </a:r>
            <a:r>
              <a:rPr lang="en-US" sz="4000" dirty="0" err="1"/>
              <a:t>GenAI</a:t>
            </a:r>
            <a:r>
              <a:rPr lang="en-US" sz="4000" dirty="0"/>
              <a:t> LLMs Research Milestones </a:t>
            </a:r>
            <a:br>
              <a:rPr lang="en-US" sz="4000" dirty="0"/>
            </a:br>
            <a:r>
              <a:rPr lang="en-US" sz="4000" dirty="0"/>
              <a:t>(2017-2024)</a:t>
            </a:r>
            <a:endParaRPr lang="en-US" sz="2400" b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60145-65B1-5E6B-0056-BF8D25B80DF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/Hannibal046/Awesome-LLM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55754-70D2-E050-5C55-D1290769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5" y="1295346"/>
            <a:ext cx="12079071" cy="5188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27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810711"/>
          </a:xfrm>
        </p:spPr>
        <p:txBody>
          <a:bodyPr>
            <a:normAutofit/>
          </a:bodyPr>
          <a:lstStyle/>
          <a:p>
            <a:r>
              <a:rPr lang="en-US" sz="4000" dirty="0"/>
              <a:t>Multimodal Large Language Models (MLLM)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77E78-C62D-7CC3-4120-0786279527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015" y="976516"/>
            <a:ext cx="11145189" cy="54474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E256EC-F869-80A7-F829-C84F010DFE8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Shukang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Chaoyou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Sirui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Xing Sun, Tong Xu,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Chen. (2024) "A survey on multimodal large language models." National Science Review (2024): nwae403.</a:t>
            </a:r>
          </a:p>
        </p:txBody>
      </p:sp>
    </p:spTree>
    <p:extLst>
      <p:ext uri="{BB962C8B-B14F-4D97-AF65-F5344CB8AC3E}">
        <p14:creationId xmlns:p14="http://schemas.microsoft.com/office/powerpoint/2010/main" val="958450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2024/10/23 (Self-Learning) Task Force on Climate-Related Financial</a:t>
            </a:r>
            <a:br>
              <a:rPr lang="en-US" sz="2800" dirty="0"/>
            </a:br>
            <a:r>
              <a:rPr lang="en-US" sz="2800" dirty="0"/>
              <a:t>                           Disclosures (TCFD) and </a:t>
            </a:r>
            <a:r>
              <a:rPr lang="en-US" sz="2800" dirty="0" err="1"/>
              <a:t>En</a:t>
            </a:r>
            <a:r>
              <a:rPr lang="en-US" sz="2800" dirty="0"/>
              <a:t>-Roads Interactive; </a:t>
            </a:r>
            <a:br>
              <a:rPr lang="en-US" sz="2800" dirty="0"/>
            </a:br>
            <a:r>
              <a:rPr lang="en-US" sz="2800" dirty="0"/>
              <a:t>                           ESG Data Gathering, Analysis, and Visualization</a:t>
            </a:r>
          </a:p>
          <a:p>
            <a:pPr marL="0" indent="0">
              <a:buNone/>
            </a:pPr>
            <a:r>
              <a:rPr lang="en-US" sz="2800" dirty="0"/>
              <a:t>8 2024/10/30 (Self-Learning)</a:t>
            </a:r>
          </a:p>
          <a:p>
            <a:pPr marL="0" indent="0">
              <a:buNone/>
            </a:pPr>
            <a:r>
              <a:rPr lang="en-US" sz="2800" dirty="0"/>
              <a:t>9 2024/11/06 Self-Learning</a:t>
            </a:r>
          </a:p>
          <a:p>
            <a:pPr marL="0" indent="0">
              <a:buNone/>
            </a:pPr>
            <a:r>
              <a:rPr lang="en-US" sz="2800" dirty="0"/>
              <a:t>10 2024/11/13 Midterm Project Report</a:t>
            </a:r>
          </a:p>
          <a:p>
            <a:pPr marL="0" indent="0">
              <a:buNone/>
            </a:pPr>
            <a:r>
              <a:rPr lang="en-US" sz="2800" dirty="0"/>
              <a:t>11 2024/11/20 ESG Data Reporting; Corporate Sustainability Reports; </a:t>
            </a:r>
            <a:br>
              <a:rPr lang="en-US" sz="2800" dirty="0"/>
            </a:br>
            <a:r>
              <a:rPr lang="en-US" sz="2800" dirty="0"/>
              <a:t>                            ESG Data Verification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2024/11/27 Case Study on Sustainability and ESG Data Analytics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33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829971"/>
          </a:xfrm>
        </p:spPr>
        <p:txBody>
          <a:bodyPr>
            <a:normAutofit/>
          </a:bodyPr>
          <a:lstStyle/>
          <a:p>
            <a:r>
              <a:rPr lang="en-US" sz="4000" dirty="0"/>
              <a:t>Multimodal Large Language Models (MLLM)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34B141-86EA-5D40-F209-B2AC1AB36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86" y="803714"/>
            <a:ext cx="7087937" cy="58066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816C5D-B1DB-0504-E04B-1B2DC97D28D5}"/>
              </a:ext>
            </a:extLst>
          </p:cNvPr>
          <p:cNvSpPr txBox="1"/>
          <p:nvPr/>
        </p:nvSpPr>
        <p:spPr>
          <a:xfrm>
            <a:off x="185738" y="4114353"/>
            <a:ext cx="36809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Multimodall</a:t>
            </a:r>
            <a:r>
              <a:rPr lang="en-US" sz="2400" dirty="0">
                <a:solidFill>
                  <a:schemeClr val="accent1"/>
                </a:solidFill>
              </a:rPr>
              <a:t> LLM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Three types of connectors: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1. projection-based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2. query-based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3. fusion-based connectors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05E0-1FF2-B0BD-7E38-421A032E45B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Shukang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Chaoyou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Sirui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Xing Sun, Tong Xu,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Chen. (2024) "A survey on multimodal large language models." National Science Review (2024): nwae403.</a:t>
            </a:r>
          </a:p>
        </p:txBody>
      </p:sp>
    </p:spTree>
    <p:extLst>
      <p:ext uri="{BB962C8B-B14F-4D97-AF65-F5344CB8AC3E}">
        <p14:creationId xmlns:p14="http://schemas.microsoft.com/office/powerpoint/2010/main" val="1778136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1006028"/>
          </a:xfrm>
        </p:spPr>
        <p:txBody>
          <a:bodyPr>
            <a:noAutofit/>
          </a:bodyPr>
          <a:lstStyle/>
          <a:p>
            <a:r>
              <a:rPr lang="en-US" sz="3600" dirty="0"/>
              <a:t>Multimodal Large Language Model (MLLM) </a:t>
            </a:r>
            <a:br>
              <a:rPr lang="en-US" sz="3600" dirty="0"/>
            </a:br>
            <a:r>
              <a:rPr lang="en-US" sz="3600" dirty="0"/>
              <a:t>for Vision Question Answering</a:t>
            </a:r>
            <a:endParaRPr lang="en-US" sz="36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E256EC-F869-80A7-F829-C84F010DFE80}"/>
              </a:ext>
            </a:extLst>
          </p:cNvPr>
          <p:cNvSpPr/>
          <p:nvPr/>
        </p:nvSpPr>
        <p:spPr>
          <a:xfrm>
            <a:off x="185738" y="6595350"/>
            <a:ext cx="115997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Kuang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Jingyou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Haohao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Luo,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Ronghao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Xianfeng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Yinghui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Xika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Lin, and Ying Shen. (2024) "Natural Language Understanding and Inference with MLLM in Visual Question Answering: A Survey."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arXiv:2411.17558.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3BDFB-5A47-E7CF-86F4-0DD59284C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80" y="1076964"/>
            <a:ext cx="11061866" cy="5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62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Multi-task Language Understanding on MMLU</a:t>
            </a:r>
            <a:br>
              <a:rPr lang="en-US" sz="3200" dirty="0"/>
            </a:br>
            <a:r>
              <a:rPr lang="en-US" sz="3200" dirty="0"/>
              <a:t>GPT-4, Claude 3</a:t>
            </a:r>
            <a:r>
              <a:rPr lang="en-US" altLang="zh-TW" sz="3200" dirty="0"/>
              <a:t>.5</a:t>
            </a:r>
            <a:r>
              <a:rPr lang="zh-TW" altLang="en-US" sz="3200" dirty="0"/>
              <a:t> </a:t>
            </a:r>
            <a:r>
              <a:rPr lang="en-US" altLang="zh-TW" sz="3200" dirty="0"/>
              <a:t>Sonnet</a:t>
            </a:r>
            <a:endParaRPr sz="32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00;g2d1c7a87fdf_0_49">
            <a:extLst>
              <a:ext uri="{FF2B5EF4-FFF2-40B4-BE49-F238E27FC236}">
                <a16:creationId xmlns:a16="http://schemas.microsoft.com/office/drawing/2014/main" id="{99F0D9F2-E4DF-FA76-08CF-4AE6C6AA1CE2}"/>
              </a:ext>
            </a:extLst>
          </p:cNvPr>
          <p:cNvSpPr txBox="1"/>
          <p:nvPr/>
        </p:nvSpPr>
        <p:spPr>
          <a:xfrm>
            <a:off x="1828800" y="6625796"/>
            <a:ext cx="9299286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8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8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https://paperswithcode.com/sota/multi-task-language-understanding-on-mmlu</a:t>
            </a:r>
            <a:endParaRPr lang="en-US" sz="8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58037-819A-6F0E-1E9F-FE25612ABC18}"/>
              </a:ext>
            </a:extLst>
          </p:cNvPr>
          <p:cNvSpPr txBox="1"/>
          <p:nvPr/>
        </p:nvSpPr>
        <p:spPr>
          <a:xfrm>
            <a:off x="2101036" y="1185436"/>
            <a:ext cx="8189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Massive Multitask Language Understanding (MMLU)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FE19C-5BDB-7BFE-DCC1-5C736FFDF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647102"/>
            <a:ext cx="11325516" cy="49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79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LLM Capabilities</a:t>
            </a:r>
            <a:endParaRPr lang="en-US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322459" y="6642556"/>
            <a:ext cx="114341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Minaee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Shervin, Tomas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Narjes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Nikzad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Meysam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Chenaghlu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Richard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Socher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Xavier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Amatriain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Jianfeng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Gao. (2024) "Large language models: A survey."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arXiv:2402.06196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070CF-9F9E-5BB5-39FA-A6199F89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56" y="972767"/>
            <a:ext cx="11527045" cy="562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80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4"/>
            <a:ext cx="11222181" cy="1577841"/>
          </a:xfrm>
        </p:spPr>
        <p:txBody>
          <a:bodyPr>
            <a:normAutofit/>
          </a:bodyPr>
          <a:lstStyle/>
          <a:p>
            <a:r>
              <a:rPr lang="en-US" dirty="0"/>
              <a:t> LLM-powered Multimodal Agents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Large Multimodal Agents (LMAs)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F6158-454E-6100-4081-450DAA32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66" y="2186692"/>
            <a:ext cx="11104267" cy="3091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D7E86-DF69-CE18-539B-C064DD3A2BEA}"/>
              </a:ext>
            </a:extLst>
          </p:cNvPr>
          <p:cNvSpPr txBox="1"/>
          <p:nvPr/>
        </p:nvSpPr>
        <p:spPr>
          <a:xfrm>
            <a:off x="1069433" y="66078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Ruifei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Xiang Wan,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Guanbin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Li. "Large Multimodal Agents: A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arXiv:2402.15116 (2024).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FC12-1203-D769-5E98-B6E925319F36}"/>
              </a:ext>
            </a:extLst>
          </p:cNvPr>
          <p:cNvSpPr txBox="1"/>
          <p:nvPr/>
        </p:nvSpPr>
        <p:spPr>
          <a:xfrm>
            <a:off x="361029" y="5267500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2022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8254E-17B2-8B92-2B26-94147E6579D6}"/>
              </a:ext>
            </a:extLst>
          </p:cNvPr>
          <p:cNvSpPr txBox="1"/>
          <p:nvPr/>
        </p:nvSpPr>
        <p:spPr>
          <a:xfrm>
            <a:off x="5227418" y="5267500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2023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AA74F-CCD0-EFE1-18F9-1A732E221C19}"/>
              </a:ext>
            </a:extLst>
          </p:cNvPr>
          <p:cNvSpPr txBox="1"/>
          <p:nvPr/>
        </p:nvSpPr>
        <p:spPr>
          <a:xfrm>
            <a:off x="10093808" y="5267500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2024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77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9A3B-2127-D595-4C93-801D434BE6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20D1C7-B873-77DE-D352-D278BD740D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63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113440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Large Language Models (LLM)</a:t>
            </a:r>
            <a:br>
              <a:rPr lang="en-US" sz="4000" dirty="0"/>
            </a:br>
            <a:r>
              <a:rPr lang="en-US" sz="4000" dirty="0"/>
              <a:t>Three typical learning paradigms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D005E0-1FF2-B0BD-7E38-421A032E45B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Shukang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Chaoyou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Sirui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Xing Sun, Tong Xu,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Chen. (2024) "A survey on multimodal large language models." National Science Review (2024): nwae403.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83E79-2D01-55CF-1AC4-15063B395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98" y="1207338"/>
            <a:ext cx="11414472" cy="53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72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929736"/>
          </a:xfrm>
        </p:spPr>
        <p:txBody>
          <a:bodyPr>
            <a:norm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sz="4800" dirty="0"/>
              <a:t>Popular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985838"/>
            <a:ext cx="11222181" cy="557640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altLang="zh-TW" dirty="0" err="1"/>
              <a:t>OpenAI</a:t>
            </a:r>
            <a:r>
              <a:rPr lang="en-US" altLang="zh-TW" dirty="0"/>
              <a:t> </a:t>
            </a:r>
            <a:r>
              <a:rPr lang="en-US" altLang="zh-TW" dirty="0" err="1"/>
              <a:t>ChatGPT</a:t>
            </a:r>
            <a:r>
              <a:rPr lang="en-US" altLang="zh-TW" dirty="0"/>
              <a:t> (GPT-o1, GPT-4o, GPT-4)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dirty="0" err="1"/>
              <a:t>Claude.ai</a:t>
            </a:r>
            <a:r>
              <a:rPr lang="en-US" altLang="zh-TW" dirty="0"/>
              <a:t> (Claude 3.5)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dirty="0"/>
              <a:t>Google Gemini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dirty="0"/>
              <a:t>Meta Llama 3.3, Llama 3.2 Vision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dirty="0" err="1"/>
              <a:t>Mixtral</a:t>
            </a:r>
            <a:r>
              <a:rPr lang="en-US" altLang="zh-TW" dirty="0"/>
              <a:t> </a:t>
            </a:r>
            <a:r>
              <a:rPr lang="en-US" altLang="zh-TW" dirty="0" err="1"/>
              <a:t>Pixtral</a:t>
            </a:r>
            <a:r>
              <a:rPr lang="en-US" altLang="zh-TW" dirty="0"/>
              <a:t> (</a:t>
            </a:r>
            <a:r>
              <a:rPr lang="en-US" altLang="zh-TW" dirty="0" err="1"/>
              <a:t>mistral.ai</a:t>
            </a:r>
            <a:r>
              <a:rPr lang="en-US" altLang="zh-TW" dirty="0"/>
              <a:t>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dirty="0" err="1"/>
              <a:t>Chat.LMSys.org</a:t>
            </a:r>
            <a:r>
              <a:rPr lang="en-US" altLang="zh-TW" dirty="0"/>
              <a:t> (</a:t>
            </a:r>
            <a:r>
              <a:rPr lang="en-US" altLang="zh-TW" dirty="0" err="1"/>
              <a:t>lmarena.ai</a:t>
            </a:r>
            <a:r>
              <a:rPr lang="en-US" altLang="zh-TW" dirty="0"/>
              <a:t>)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dirty="0" err="1"/>
              <a:t>Perplexity.ai</a:t>
            </a:r>
            <a:endParaRPr lang="en-US" altLang="zh-TW" dirty="0"/>
          </a:p>
          <a:p>
            <a:pPr marL="320040" indent="-320040">
              <a:spcAft>
                <a:spcPts val="600"/>
              </a:spcAft>
            </a:pPr>
            <a:r>
              <a:rPr lang="en-US" altLang="zh-TW" dirty="0"/>
              <a:t>Stable Diffusion</a:t>
            </a:r>
          </a:p>
          <a:p>
            <a:pPr marL="320040" indent="-320040">
              <a:spcAft>
                <a:spcPts val="600"/>
              </a:spcAft>
            </a:pPr>
            <a:r>
              <a:rPr lang="en-US" altLang="zh-TW" dirty="0"/>
              <a:t>Video: D-ID, </a:t>
            </a:r>
            <a:r>
              <a:rPr lang="en-US" altLang="zh-TW" dirty="0" err="1"/>
              <a:t>Synthesia</a:t>
            </a:r>
            <a:endParaRPr lang="en-US" altLang="zh-TW" dirty="0"/>
          </a:p>
          <a:p>
            <a:pPr marL="320040" indent="-320040">
              <a:spcAft>
                <a:spcPts val="600"/>
              </a:spcAft>
            </a:pPr>
            <a:r>
              <a:rPr lang="en-US" altLang="zh-TW" dirty="0"/>
              <a:t>Audio: Speechify</a:t>
            </a:r>
          </a:p>
          <a:p>
            <a:pPr marL="320040" indent="-320040">
              <a:spcAft>
                <a:spcPts val="600"/>
              </a:spcAft>
            </a:pP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AC261-24D5-F061-B10C-0089F3C60F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763B17-8593-A91B-B476-2CC422B21B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20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DFF015B-9544-0A69-C857-C2FE2013DE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868" y="923924"/>
            <a:ext cx="9705612" cy="563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/>
              <a:t>LMSYS Chatbot Arena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2E271-3688-1FE1-B4FD-F85679C5C6A7}"/>
              </a:ext>
            </a:extLst>
          </p:cNvPr>
          <p:cNvSpPr txBox="1"/>
          <p:nvPr/>
        </p:nvSpPr>
        <p:spPr>
          <a:xfrm>
            <a:off x="3045724" y="6502115"/>
            <a:ext cx="61005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https://lmarena.ai/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AD436-1D63-0211-56CA-07CDD84CA924}"/>
              </a:ext>
            </a:extLst>
          </p:cNvPr>
          <p:cNvSpPr txBox="1"/>
          <p:nvPr/>
        </p:nvSpPr>
        <p:spPr>
          <a:xfrm>
            <a:off x="95034" y="4230829"/>
            <a:ext cx="2092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Claude 3.5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6BC27-B402-E564-C59D-262360765975}"/>
              </a:ext>
            </a:extLst>
          </p:cNvPr>
          <p:cNvSpPr txBox="1"/>
          <p:nvPr/>
        </p:nvSpPr>
        <p:spPr>
          <a:xfrm>
            <a:off x="122331" y="1648452"/>
            <a:ext cx="1871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GPT-4o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63176-1011-4D28-44BF-7D9EFBC95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CE8A3E-34E1-D759-914E-1B81548A03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5919DBA-4DEE-EDC7-0BDA-6054F8A88AB6}"/>
              </a:ext>
            </a:extLst>
          </p:cNvPr>
          <p:cNvSpPr/>
          <p:nvPr/>
        </p:nvSpPr>
        <p:spPr>
          <a:xfrm>
            <a:off x="2187868" y="4380818"/>
            <a:ext cx="9705612" cy="32861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39F2FB4-B6A3-DB9F-E7D3-48AEE439D336}"/>
              </a:ext>
            </a:extLst>
          </p:cNvPr>
          <p:cNvSpPr/>
          <p:nvPr/>
        </p:nvSpPr>
        <p:spPr>
          <a:xfrm>
            <a:off x="2162841" y="1764027"/>
            <a:ext cx="9705612" cy="32861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74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Claude 3.5 Sonnet </a:t>
            </a:r>
            <a:r>
              <a:rPr lang="en-US" sz="3600" dirty="0"/>
              <a:t>State-of-the-art vision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https://www.anthropic.com/news/3-5-models-and-computer-use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353CB-E9E1-CCF7-FC40-503A84F534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35216-565D-4CAE-5534-CC5AB5DA3B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7103D3-6741-DA7F-E35F-76B1964B6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149" y="789340"/>
            <a:ext cx="9754755" cy="57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8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2024/12/04 Artificial Intelligence of things (</a:t>
            </a:r>
            <a:r>
              <a:rPr lang="en-US" sz="2800" dirty="0" err="1"/>
              <a:t>AIoT</a:t>
            </a:r>
            <a:r>
              <a:rPr lang="en-US" sz="2800" dirty="0"/>
              <a:t>) in </a:t>
            </a:r>
            <a:br>
              <a:rPr lang="en-US" sz="2800" dirty="0"/>
            </a:br>
            <a:r>
              <a:rPr lang="en-US" sz="2800" dirty="0"/>
              <a:t>                            ESG and Sustainability Applications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14 2024/12/11 Generative AI for ESG Rating and Reporting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2024/12/18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2024/12/25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25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3665"/>
            <a:ext cx="11222181" cy="89520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Llama 3.2 90B  vision LLMs 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https://ai.meta.com/blog/llama-3-2-connect-2024-vision-edge-mobile-devices/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353CB-E9E1-CCF7-FC40-503A84F534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35216-565D-4CAE-5534-CC5AB5DA3B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8F43C6-2CC1-4FB5-91F1-2DE3EFD7D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76" y="944195"/>
            <a:ext cx="9873922" cy="553005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6085830-6B07-4638-5AD8-E91679F6A76F}"/>
              </a:ext>
            </a:extLst>
          </p:cNvPr>
          <p:cNvSpPr/>
          <p:nvPr/>
        </p:nvSpPr>
        <p:spPr>
          <a:xfrm>
            <a:off x="6096000" y="1044985"/>
            <a:ext cx="1347788" cy="5429260"/>
          </a:xfrm>
          <a:prstGeom prst="roundRect">
            <a:avLst>
              <a:gd name="adj" fmla="val 605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15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8" y="56100"/>
            <a:ext cx="11629623" cy="811193"/>
          </a:xfrm>
        </p:spPr>
        <p:txBody>
          <a:bodyPr>
            <a:noAutofit/>
          </a:bodyPr>
          <a:lstStyle/>
          <a:p>
            <a:r>
              <a:rPr lang="en-US" dirty="0"/>
              <a:t>Llama 3.3 70B instruction-tuned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592795"/>
            <a:ext cx="60981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https://www.llama.com/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5DB3D-B59D-2D99-48CF-10EB637DC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716" y="867294"/>
            <a:ext cx="9952568" cy="576886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44FA75-EA62-2809-180C-8883F12FDBC0}"/>
              </a:ext>
            </a:extLst>
          </p:cNvPr>
          <p:cNvSpPr/>
          <p:nvPr/>
        </p:nvSpPr>
        <p:spPr>
          <a:xfrm>
            <a:off x="4208929" y="867293"/>
            <a:ext cx="1217800" cy="5768869"/>
          </a:xfrm>
          <a:prstGeom prst="roundRect">
            <a:avLst>
              <a:gd name="adj" fmla="val 605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41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747AF7-A84B-9096-9A18-6913580A2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48" y="970109"/>
            <a:ext cx="10858499" cy="5626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-1"/>
            <a:ext cx="11222181" cy="970110"/>
          </a:xfrm>
        </p:spPr>
        <p:txBody>
          <a:bodyPr>
            <a:normAutofit fontScale="90000"/>
          </a:bodyPr>
          <a:lstStyle/>
          <a:p>
            <a:r>
              <a:rPr lang="en-US" dirty="0"/>
              <a:t>Mistral </a:t>
            </a:r>
            <a:r>
              <a:rPr lang="en-US" dirty="0" err="1"/>
              <a:t>Pixtral</a:t>
            </a:r>
            <a:r>
              <a:rPr lang="en-US" dirty="0"/>
              <a:t> Large (124B)</a:t>
            </a:r>
            <a:br>
              <a:rPr lang="en-US" dirty="0"/>
            </a:br>
            <a:r>
              <a:rPr lang="en-US" sz="3100" b="0" dirty="0"/>
              <a:t>Frontier-class multimodal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63176-1011-4D28-44BF-7D9EFBC954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CE8A3E-34E1-D759-914E-1B81548A03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5617D1-9C74-EEDE-5659-85EA00E430DA}"/>
              </a:ext>
            </a:extLst>
          </p:cNvPr>
          <p:cNvSpPr txBox="1"/>
          <p:nvPr/>
        </p:nvSpPr>
        <p:spPr>
          <a:xfrm>
            <a:off x="2862892" y="6514491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dirty="0">
                <a:hlinkClick r:id="rId5"/>
              </a:rPr>
              <a:t>https://mistral.ai/news/pixtral-large/</a:t>
            </a: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1C92F0D-E55C-932F-F321-5530C11214CA}"/>
              </a:ext>
            </a:extLst>
          </p:cNvPr>
          <p:cNvSpPr/>
          <p:nvPr/>
        </p:nvSpPr>
        <p:spPr>
          <a:xfrm>
            <a:off x="666748" y="1676035"/>
            <a:ext cx="10858499" cy="1295766"/>
          </a:xfrm>
          <a:prstGeom prst="roundRect">
            <a:avLst>
              <a:gd name="adj" fmla="val 7374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94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4713-1468-6CA6-0810-617BBD31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0"/>
            <a:ext cx="11222181" cy="779296"/>
          </a:xfrm>
        </p:spPr>
        <p:txBody>
          <a:bodyPr>
            <a:normAutofit fontScale="90000"/>
          </a:bodyPr>
          <a:lstStyle/>
          <a:p>
            <a:r>
              <a:rPr lang="en-US" dirty="0"/>
              <a:t>Mistral </a:t>
            </a:r>
            <a:r>
              <a:rPr lang="en-US" dirty="0" err="1"/>
              <a:t>Pixtral</a:t>
            </a:r>
            <a:r>
              <a:rPr lang="en-US" dirty="0"/>
              <a:t> 12B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82DD-AC8F-739C-9817-C56954D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63176-1011-4D28-44BF-7D9EFBC954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CE8A3E-34E1-D759-914E-1B81548A03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C6A12C-08FC-3731-2436-5B253D19C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01" y="1346393"/>
            <a:ext cx="11652864" cy="5108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1018F8-92A0-0EE5-5B48-797DA3AA401D}"/>
              </a:ext>
            </a:extLst>
          </p:cNvPr>
          <p:cNvSpPr txBox="1"/>
          <p:nvPr/>
        </p:nvSpPr>
        <p:spPr>
          <a:xfrm>
            <a:off x="552308" y="6562244"/>
            <a:ext cx="109498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Agrawal,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Pravesh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Szymon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Antoniak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Emma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Hanna, Baptiste Bout, Devendra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Chaplot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Jessica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Chudnovsky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Diogo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Costa et al. (2024)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Pixtral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12B."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arXiv:2410.07073.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06980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Large Language Models (LLMs)</a:t>
            </a:r>
            <a:br>
              <a:rPr lang="en-US" sz="4000" dirty="0"/>
            </a:br>
            <a:r>
              <a:rPr lang="en-US" sz="4000" dirty="0"/>
              <a:t>Artificial Analysis Quality Index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00;g2d1c7a87fdf_0_49">
            <a:extLst>
              <a:ext uri="{FF2B5EF4-FFF2-40B4-BE49-F238E27FC236}">
                <a16:creationId xmlns:a16="http://schemas.microsoft.com/office/drawing/2014/main" id="{99F0D9F2-E4DF-FA76-08CF-4AE6C6AA1CE2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7F2EC-99A9-A3D7-4312-16378DF8C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205" y="1247198"/>
            <a:ext cx="8837540" cy="537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65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Large Language Models (LLMs)</a:t>
            </a:r>
            <a:br>
              <a:rPr lang="en-US" sz="4000" dirty="0"/>
            </a:br>
            <a:r>
              <a:rPr lang="en-US" sz="4000" dirty="0"/>
              <a:t>Quality vs. Price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31FD1-1BC8-187D-142D-BF7835061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29" y="1282840"/>
            <a:ext cx="11093341" cy="5357442"/>
          </a:xfrm>
          <a:prstGeom prst="rect">
            <a:avLst/>
          </a:prstGeom>
        </p:spPr>
      </p:pic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https://artificialanalysis.ai/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296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248721-7266-C41F-3A97-CD9653E07A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818" y="944193"/>
            <a:ext cx="8515350" cy="5583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84" y="52432"/>
            <a:ext cx="3034460" cy="6509812"/>
          </a:xfrm>
        </p:spPr>
        <p:txBody>
          <a:bodyPr>
            <a:noAutofit/>
          </a:bodyPr>
          <a:lstStyle/>
          <a:p>
            <a:r>
              <a:rPr lang="en-US" dirty="0"/>
              <a:t>Chat </a:t>
            </a:r>
            <a:br>
              <a:rPr lang="en-US" dirty="0"/>
            </a:br>
            <a:r>
              <a:rPr lang="en-US" dirty="0"/>
              <a:t>with </a:t>
            </a:r>
            <a:br>
              <a:rPr lang="en-US" dirty="0"/>
            </a:br>
            <a:r>
              <a:rPr lang="en-US" dirty="0"/>
              <a:t>Open </a:t>
            </a:r>
            <a:br>
              <a:rPr lang="en-US" dirty="0"/>
            </a:br>
            <a:r>
              <a:rPr lang="en-US" dirty="0"/>
              <a:t>Large Language Models: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Chatbot Arena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https://lmarena.ai/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90AB9-5C35-3202-C57E-2A04D933626C}"/>
              </a:ext>
            </a:extLst>
          </p:cNvPr>
          <p:cNvSpPr txBox="1"/>
          <p:nvPr/>
        </p:nvSpPr>
        <p:spPr>
          <a:xfrm>
            <a:off x="3937393" y="563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Large Language Models for Data Science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87F7E-240F-7556-210F-99082F6D33A9}"/>
              </a:ext>
            </a:extLst>
          </p:cNvPr>
          <p:cNvSpPr txBox="1"/>
          <p:nvPr/>
        </p:nvSpPr>
        <p:spPr>
          <a:xfrm>
            <a:off x="3816884" y="1401328"/>
            <a:ext cx="3206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llama 3.2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18F00-826A-2E8F-C12A-FAEE3644B4CD}"/>
              </a:ext>
            </a:extLst>
          </p:cNvPr>
          <p:cNvSpPr txBox="1"/>
          <p:nvPr/>
        </p:nvSpPr>
        <p:spPr>
          <a:xfrm>
            <a:off x="8100173" y="1401329"/>
            <a:ext cx="3401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claude</a:t>
            </a:r>
            <a:r>
              <a:rPr lang="en-US" sz="2400" b="1" dirty="0">
                <a:solidFill>
                  <a:srgbClr val="C00000"/>
                </a:solidFill>
              </a:rPr>
              <a:t> 3.5 sonnet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6074D-54A7-2E06-BB74-89A41AEDEC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3354F-78FE-8747-4339-BFF2FA445D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936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785768"/>
          </a:xfrm>
        </p:spPr>
        <p:txBody>
          <a:bodyPr>
            <a:noAutofit/>
          </a:bodyPr>
          <a:lstStyle/>
          <a:p>
            <a:r>
              <a:rPr lang="en-US" dirty="0" err="1"/>
              <a:t>Perplexity.ai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https://www.perplexity.ai/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D18C1-08C5-37EF-90C0-5E9AD418BA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215" y="779566"/>
            <a:ext cx="10087311" cy="5724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F8618-CBC1-3CC0-8637-60EEF47C19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5C41A-0DB4-ECB2-AE91-F89BC04457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09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</p:spTree>
    <p:extLst>
      <p:ext uri="{BB962C8B-B14F-4D97-AF65-F5344CB8AC3E}">
        <p14:creationId xmlns:p14="http://schemas.microsoft.com/office/powerpoint/2010/main" val="29233448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3651848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6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for ESG Rating </a:t>
            </a:r>
            <a:br>
              <a:rPr lang="en-US" altLang="zh-TW" sz="6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6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Reporting Generation</a:t>
            </a:r>
            <a:endParaRPr lang="en-US" sz="6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508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72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764857"/>
          </a:xfrm>
        </p:spPr>
        <p:txBody>
          <a:bodyPr>
            <a:normAutofit/>
          </a:bodyPr>
          <a:lstStyle/>
          <a:p>
            <a:r>
              <a:rPr lang="en-US" dirty="0"/>
              <a:t>Generative AI </a:t>
            </a:r>
            <a:br>
              <a:rPr lang="en-US" dirty="0"/>
            </a:br>
            <a:r>
              <a:rPr lang="en-US" dirty="0"/>
              <a:t>Foundation Models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FE21F-BCF9-326B-9959-AF9A11BA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4" y="1920348"/>
            <a:ext cx="11966009" cy="44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764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985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585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38372"/>
          </a:xfrm>
        </p:spPr>
        <p:txBody>
          <a:bodyPr>
            <a:normAutofit fontScale="90000"/>
          </a:bodyPr>
          <a:lstStyle/>
          <a:p>
            <a:r>
              <a:rPr lang="en-US" dirty="0"/>
              <a:t>Framework for Implementing Generative AI Services using RAG Model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4A684-060A-55BF-F7BD-C397EEF9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79" y="1310053"/>
            <a:ext cx="11460641" cy="5245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1BEA75-19FE-2484-1D00-83543B6460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B6157-F414-5848-3A75-450229FAB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454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637156"/>
          </a:xfrm>
        </p:spPr>
        <p:txBody>
          <a:bodyPr>
            <a:noAutofit/>
          </a:bodyPr>
          <a:lstStyle/>
          <a:p>
            <a:r>
              <a:rPr lang="en-US" dirty="0"/>
              <a:t>Native RAG, Advanced RAG, Agentic RAG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322459" y="6599785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Jun Xu (2024).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and LLM for Financial Institutions: A Corporate Strategic Survey." Available at SSRN 4988118.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837B6-C569-EED9-3C30-3FEB47AA0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12" y="693257"/>
            <a:ext cx="11222180" cy="580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40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637156"/>
          </a:xfrm>
        </p:spPr>
        <p:txBody>
          <a:bodyPr>
            <a:noAutofit/>
          </a:bodyPr>
          <a:lstStyle/>
          <a:p>
            <a:r>
              <a:rPr lang="en-US" dirty="0"/>
              <a:t>Modular + Agentic RAG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322459" y="6599785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Jun Xu (2024).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and LLM for Financial Institutions: A Corporate Strategic Survey." Available at SSRN 4988118.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15CA9F-802E-3753-4C17-18ED80FAF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46" y="693258"/>
            <a:ext cx="9874336" cy="597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337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5349"/>
            <a:ext cx="11222181" cy="804712"/>
          </a:xfrm>
        </p:spPr>
        <p:txBody>
          <a:bodyPr>
            <a:noAutofit/>
          </a:bodyPr>
          <a:lstStyle/>
          <a:p>
            <a:r>
              <a:rPr lang="en-US" dirty="0"/>
              <a:t>LLM Prompt, RAG, Agent, Fine tuning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322459" y="6599785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Jun Xu (2024).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and LLM for Financial Institutions: A Corporate Strategic Survey." Available at SSRN 4988118.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EA868-C1EA-9AE8-41E7-6BE9951A8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50854"/>
            <a:ext cx="11092485" cy="563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730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26287"/>
          </a:xfrm>
        </p:spPr>
        <p:txBody>
          <a:bodyPr>
            <a:noAutofit/>
          </a:bodyPr>
          <a:lstStyle/>
          <a:p>
            <a:r>
              <a:rPr lang="en-US" dirty="0"/>
              <a:t>LLM Decision Path for Suitable Techniques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322459" y="6599785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Jun Xu (2024).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and LLM for Financial Institutions: A Corporate Strategic Survey." Available at SSRN 4988118.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E3B14-03CF-852B-C382-5E8BB9F22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26" y="941955"/>
            <a:ext cx="8716176" cy="563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987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79296"/>
          </a:xfrm>
        </p:spPr>
        <p:txBody>
          <a:bodyPr>
            <a:noAutofit/>
          </a:bodyPr>
          <a:lstStyle/>
          <a:p>
            <a:r>
              <a:rPr lang="en-US" dirty="0"/>
              <a:t>LLM Stack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322459" y="6599785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Jun Xu (2024).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and LLM for Financial Institutions: A Corporate Strategic Survey." Available at SSRN 4988118.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75AD8-BBC3-3F7C-C3A2-221C9FB56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62" y="793881"/>
            <a:ext cx="10722475" cy="579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97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400" dirty="0"/>
              <a:t>Generative AI</a:t>
            </a:r>
          </a:p>
          <a:p>
            <a:pPr marL="320040" indent="-320040"/>
            <a:r>
              <a:rPr lang="en-US" sz="4400" dirty="0"/>
              <a:t>ESG Rating </a:t>
            </a:r>
          </a:p>
          <a:p>
            <a:pPr marL="320040" indent="-320040"/>
            <a:r>
              <a:rPr lang="en-US" sz="4400" dirty="0"/>
              <a:t>ESG</a:t>
            </a:r>
            <a:r>
              <a:rPr lang="zh-TW" altLang="en-US" sz="4400" dirty="0"/>
              <a:t> </a:t>
            </a:r>
            <a:r>
              <a:rPr lang="en-US" sz="4400" dirty="0"/>
              <a:t>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6507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8254"/>
            <a:ext cx="11222181" cy="858299"/>
          </a:xfrm>
        </p:spPr>
        <p:txBody>
          <a:bodyPr>
            <a:noAutofit/>
          </a:bodyPr>
          <a:lstStyle/>
          <a:p>
            <a:r>
              <a:rPr lang="en-US" dirty="0"/>
              <a:t>LLM Functionalities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322459" y="6599785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Jun Xu (2024).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and LLM for Financial Institutions: A Corporate Strategic Survey." Available at SSRN 4988118.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6DD04-B422-ACF4-E635-270653560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31" y="914400"/>
            <a:ext cx="11364734" cy="551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329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14267"/>
          </a:xfrm>
        </p:spPr>
        <p:txBody>
          <a:bodyPr>
            <a:normAutofit/>
          </a:bodyPr>
          <a:lstStyle/>
          <a:p>
            <a:r>
              <a:rPr lang="en-US" dirty="0"/>
              <a:t>Factuality Enhancement of </a:t>
            </a:r>
            <a:br>
              <a:rPr lang="en-US" dirty="0"/>
            </a:br>
            <a:r>
              <a:rPr lang="en-US" dirty="0"/>
              <a:t>Large Language Models (LLMs)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414898"/>
            <a:ext cx="11434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Cunxiang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Xiaoze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Yuanhao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Yue,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Xiangru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Tianhang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Cheng Jiayang,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Yunzhi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Yao et al. "Survey on factuality in large language models: Knowledge, retrieval and domain-specificity."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arXiv:2310.07521 (2023).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9C5BCE-70DD-6C35-0C17-4B8466433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5" y="1836150"/>
            <a:ext cx="11756570" cy="4565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965FF3-64F4-40C5-01FA-C8A4BBC344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EBCA8A-7BF0-D2A3-6193-F3A028C49D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164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3596"/>
          </a:xfrm>
        </p:spPr>
        <p:txBody>
          <a:bodyPr>
            <a:normAutofit/>
          </a:bodyPr>
          <a:lstStyle/>
          <a:p>
            <a:r>
              <a:rPr lang="en-US" sz="4400" dirty="0"/>
              <a:t>Large Language Model (LLM) based Agents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957264" y="6584254"/>
            <a:ext cx="102025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Source: 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Xi, Z., Chen, W., Guo, X., He, W., Ding, Y., Hong, B., ... &amp;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Gui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T. (2023). The rise and potential of large language model based agents: A survey.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arXiv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preprint arXiv:2309.07864.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0E3DEFC-CB99-83EB-5B53-2271173E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4" y="1017981"/>
            <a:ext cx="10202533" cy="5454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BE0245-ABB8-AAE1-9304-F4EF3A7215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E9ED5-3ECF-8CB8-8917-DEFBD21C0E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133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LLM-based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6641A-F638-95CC-29A4-21947C42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0" y="957349"/>
            <a:ext cx="10895610" cy="5604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4EE0AA-E7E6-F750-92AF-603FF0DA76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098842-C52C-6AF7-8FE5-FF9834B8FB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920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3" name="Picture 2" descr="參見標題">
            <a:extLst>
              <a:ext uri="{FF2B5EF4-FFF2-40B4-BE49-F238E27FC236}">
                <a16:creationId xmlns:a16="http://schemas.microsoft.com/office/drawing/2014/main" id="{ED7BA131-A712-29F6-7386-C0A1415C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386" y="1108268"/>
            <a:ext cx="8912268" cy="54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F8EC87-5615-0DA3-B836-E4A8A7C49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8CC162-80F4-4D1F-366E-62FFB9A643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517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3942A8-5E00-2527-EED8-77A578FB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1" y="1715387"/>
            <a:ext cx="11543038" cy="42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FB44C7-5F4E-1C51-6EE9-B5EEB481DC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9174C-7B9A-F0D7-49E8-2AD80ACFC6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870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79296"/>
          </a:xfrm>
        </p:spPr>
        <p:txBody>
          <a:bodyPr>
            <a:noAutofit/>
          </a:bodyPr>
          <a:lstStyle/>
          <a:p>
            <a:r>
              <a:rPr lang="en-US" sz="4000" dirty="0"/>
              <a:t>Large Language Models for Financial 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322459" y="6482016"/>
            <a:ext cx="11434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Yaxuan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Kong,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Dong, John M. Mulvey, H. Vincent Poor,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Qingsong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Wen, and Stefan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Zohren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of Large Language Models for Financial Applications: Progress, Prospects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arXiv:2406.11903.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609E9-5EB9-1B6A-500D-588B916C0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3" y="994629"/>
            <a:ext cx="11170753" cy="548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011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1937"/>
            <a:ext cx="11222181" cy="779296"/>
          </a:xfrm>
        </p:spPr>
        <p:txBody>
          <a:bodyPr>
            <a:noAutofit/>
          </a:bodyPr>
          <a:lstStyle/>
          <a:p>
            <a:r>
              <a:rPr lang="en-US" sz="4000" dirty="0"/>
              <a:t>Financial Large Language Models (Fin LLMs)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322459" y="6482016"/>
            <a:ext cx="11434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Yaxuan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Kong,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Dong, John M. Mulvey, H. Vincent Poor,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Qingsong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Wen, and Stefan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Zohren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of Large Language Models for Financial Applications: Progress, Prospects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arXiv:2406.11903.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2F725-3ACC-8050-9A1C-B49F5BF7D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59" y="805555"/>
            <a:ext cx="9941681" cy="573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098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79296"/>
          </a:xfrm>
        </p:spPr>
        <p:txBody>
          <a:bodyPr>
            <a:noAutofit/>
          </a:bodyPr>
          <a:lstStyle/>
          <a:p>
            <a:r>
              <a:rPr lang="en-US" sz="4000" dirty="0"/>
              <a:t>Financial Reasoning Tasks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322459" y="6482016"/>
            <a:ext cx="11434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Yaxuan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Kong,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Dong, John M. Mulvey, H. Vincent Poor,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Qingsong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Wen, and Stefan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Zohren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of Large Language Models for Financial Applications: Progress, Prospects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arXiv:2406.11903.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19268-EF91-157E-5545-3329677B7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93" y="1054401"/>
            <a:ext cx="11775413" cy="53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167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79296"/>
          </a:xfrm>
        </p:spPr>
        <p:txBody>
          <a:bodyPr>
            <a:noAutofit/>
          </a:bodyPr>
          <a:lstStyle/>
          <a:p>
            <a:r>
              <a:rPr lang="en-US" sz="4000" dirty="0"/>
              <a:t>Financial LLM Agent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322459" y="6482016"/>
            <a:ext cx="11434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Yaxuan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Kong,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Dong, John M. Mulvey, H. Vincent Poor,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Qingsong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Wen, and Stefan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Zohren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(2024).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of Large Language Models for Financial Applications: Progress, Prospects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arXiv:2406.11903.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C96A-17DE-17EB-D1ED-4C66C0AFC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86" y="994629"/>
            <a:ext cx="11407227" cy="54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1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Sherry Madera (2024),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Navigating Sustainability Data: How Organizations can use ESG Data to Secure Their Future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Kogan Page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https://www.amazon.com/Navigating-Sustainability-Data-Organizations-Secure/dp/1398612243/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CC281-EC45-1A42-7CF0-198460B3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25" y="1759043"/>
            <a:ext cx="31813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812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  <a:cs typeface="Arial" panose="020B0604020202020204" pitchFamily="34" charset="0"/>
              </a:rPr>
              <a:t>Digital Sustainability Transformation</a:t>
            </a:r>
            <a:b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  <a:cs typeface="Arial" panose="020B0604020202020204" pitchFamily="34" charset="0"/>
              </a:rPr>
              <a:t>ESG Data Analytics</a:t>
            </a:r>
            <a:endParaRPr lang="en-US" sz="8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885E9-6E64-A67B-C610-ADF6CA2556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CBAF4C-FB49-F593-8E5A-6E1FA984E3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418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C2459-D4D4-565D-B031-56C5A17D57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A2906-C1D3-6A24-0D4D-5BEA4583E7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278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8926B-A579-6357-6921-5A00CEDA43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23D25-39E3-355B-282F-805BB43CEE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473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8C1F8-DBCB-AED2-62A6-2B2C1E25F0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91A3F5-D54B-1257-4140-92C4FB9ABA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639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43B61-0762-7A6D-B402-CFC21482D18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5FF8E-7DDB-6611-CDFB-D48CD07DD39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151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615"/>
            <a:ext cx="11222181" cy="1003661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</a:t>
            </a:r>
            <a:br>
              <a:rPr lang="en-US" dirty="0"/>
            </a:br>
            <a:r>
              <a:rPr lang="en-US" dirty="0"/>
              <a:t>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155794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299894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489861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679828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869795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1059762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B0965-DFBB-3AA1-A5FC-B6949D2A10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973F3-BDDB-0CDA-DA67-89692A5144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868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455CC-18E4-5542-1343-AAF9930A8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532F3-B614-84B9-7C4F-20147425FA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43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97EBC-D34E-27BA-75D7-AF263FACF5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F920DA-20C2-D449-ABC6-007EA75EA4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501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36E9-7FFE-B3BA-19DD-AEEB1FAA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8"/>
            <a:ext cx="5345711" cy="52136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Ambition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Aligned to achieving global net zero by no later than 2050 &amp; to limit warming to 1.5°C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Governance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Accountability driven from the top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Strategy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Embedded and aligned net zero into company strategy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Enterprise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Key operating model changes in support of transformation</a:t>
            </a:r>
          </a:p>
          <a:p>
            <a:pPr>
              <a:spcAft>
                <a:spcPts val="0"/>
              </a:spcAft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https://www.pwc.com/us/en/services/esg/library/building-blocks-for-net-zero-transformation.html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E0A63E-96AB-1DDD-AC17-C8B35D24F7D6}"/>
              </a:ext>
            </a:extLst>
          </p:cNvPr>
          <p:cNvSpPr txBox="1">
            <a:spLocks/>
          </p:cNvSpPr>
          <p:nvPr/>
        </p:nvSpPr>
        <p:spPr>
          <a:xfrm>
            <a:off x="6311902" y="1110974"/>
            <a:ext cx="5561611" cy="5397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Supply chains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Transformed net zero supply chains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Innovation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Developed innovation and technologies to deliver net zero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Finance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Financing the net zero transformation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Transparency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Communicating action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Engagement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Enhancing the pace and scale of net zero 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8A300-52D0-4864-92D7-E321F9FDE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EC9BB5-A8D0-4DAA-44C3-051871F3CD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643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https://www.weforum.org/agenda/2022/07/net-zero-tracker/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 Enablers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233AC-8395-FE05-4FEF-41A17C1BAA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43" y="952500"/>
            <a:ext cx="11718514" cy="5609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C89ED8-2D36-E977-FAB3-5C5BB4031F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5118B7-F3D5-5056-6926-B2F34A065D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07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Generative AI-Driven ESG Report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Generation Technology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Industrial Technology Research Institute (ITRI),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Fintech and Green Finance Center (FGFC, NTPU),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NTPU-113A513E01, 2024/03/01~2024/12/31</a:t>
            </a:r>
            <a:endParaRPr lang="zh-TW" altLang="en-US" sz="3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ECD2C-AA18-8A02-205F-DF1149987E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9DAE3-3428-95BC-5940-8583D01DD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https://intelligence.weforum.org/topics/a1G680000004C93EAE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3455263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 Zero Transition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3B250-9192-86FF-4F98-026247467C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266" y="198735"/>
            <a:ext cx="8420100" cy="62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258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https://intelligence.weforum.org/topics/a1G0X000006DIDZUA4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4221097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Digital Transformation of Business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DD8AB-CACC-C62A-8B93-5F3DD3976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995" y="520700"/>
            <a:ext cx="7667821" cy="57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17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434337" y="6581001"/>
            <a:ext cx="8921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Reis, João, and Nuno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Melão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 "Digital transformation: A meta-review and guidelines for future research."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Heliyon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AB16D7-6604-ECE3-B221-695C88CE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01" y="825501"/>
            <a:ext cx="10016797" cy="5712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09CD62-3C7B-69B3-BC84-2D971ACC9E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78531-15D3-3865-173C-82BF87BC0F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2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DE63-E283-DB85-EC01-9430E78BC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195651" cy="896028"/>
          </a:xfrm>
        </p:spPr>
        <p:txBody>
          <a:bodyPr>
            <a:noAutofit/>
          </a:bodyPr>
          <a:lstStyle/>
          <a:p>
            <a:r>
              <a:rPr lang="en-US" sz="4400" dirty="0"/>
              <a:t>Green FinTech Ecosystem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7EFD6-D984-E79A-28EF-4A676CF0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23DE4-8CCB-7F00-48BF-0A1E2AFE1C9D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Haein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Jang Hyun Kim,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Jung. "Deep-learning-based stock market prediction incorporating ESG sentiment and technical indicators." Scientific Reports 14, no. 1 (2024): 10262.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8BC135-A763-C495-530F-075C460D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29" y="1323145"/>
            <a:ext cx="11570946" cy="497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69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DE63-E283-DB85-EC01-9430E78BC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195651" cy="896028"/>
          </a:xfrm>
        </p:spPr>
        <p:txBody>
          <a:bodyPr>
            <a:noAutofit/>
          </a:bodyPr>
          <a:lstStyle/>
          <a:p>
            <a:r>
              <a:rPr lang="en-US" sz="4400" dirty="0"/>
              <a:t>The EU AI Act Regulatory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7EFD6-D984-E79A-28EF-4A676CF0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23DE4-8CCB-7F00-48BF-0A1E2AFE1C9D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Haein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Jang Hyun Kim,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Jung. "Deep-learning-based stock market prediction incorporating ESG sentiment and technical indicators." Scientific Reports 14, no. 1 (2024): 10262.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97316-0783-1FCD-3B93-767D6899B2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700" y="1066666"/>
            <a:ext cx="7772400" cy="545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044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 System and ESG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Xu, Jun. (2024) "AI in ESG for Financial Institutions: An Industrial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arXiv:2403.05541 (2024).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C20405-6C54-D1AF-9F9A-D2E61CCD3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72767"/>
            <a:ext cx="11128072" cy="562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609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 Solution for Net Zero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Xu, Jun. (2024) "AI in ESG for Financial Institutions: An Industrial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arXiv:2403.05541 (2024).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3DA821-5F56-A35D-8ADB-5637A6F47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32" y="901066"/>
            <a:ext cx="9844693" cy="566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874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Data Analytics for ESG Ranking &amp; Scoring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Xu, Jun. (2024) "AI in ESG for Financial Institutions: An Industrial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arXiv:2403.05541 (2024).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8E3EC-5517-30EF-D530-F91521A11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09" y="972767"/>
            <a:ext cx="10449539" cy="562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068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Traditional and AI-Power ESG Rating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Xu, Jun. (2024) "AI in ESG for Financial Institutions: An Industrial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arXiv:2403.05541 (2024).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07F87-161A-7CA4-6191-24D3DB815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658" y="972767"/>
            <a:ext cx="9670683" cy="558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082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ESG Data Providers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Xu, Jun. (2024) "AI in ESG for Financial Institutions: An Industrial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arXiv:2403.05541 (2024).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C0094-B8BC-F052-48EC-EAA4A374D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31" y="988672"/>
            <a:ext cx="9946105" cy="55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9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  <a:t>Generative AI</a:t>
            </a:r>
            <a:b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Powering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Digital Sustainability Transformation</a:t>
            </a:r>
            <a:endParaRPr lang="zh-TW" altLang="en-U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852C3-11BE-BF0F-4E29-FE4CA023A3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2444F-8524-6A3D-C062-5E34B3D12F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ESG Data Providers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Xu, Jun. (2024) "AI in ESG for Financial Institutions: An Industrial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arXiv:2403.05541 (2024).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1C3DC2-6E50-FF3D-FDCE-A399B321F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51" y="1663207"/>
            <a:ext cx="10659497" cy="4448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BD3D51-FD8B-93DF-DB39-5E36EA57F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51" y="1188848"/>
            <a:ext cx="10566548" cy="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721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7904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ESGReveal</a:t>
            </a:r>
            <a:r>
              <a:rPr lang="en-US" dirty="0"/>
              <a:t>:</a:t>
            </a:r>
            <a:br>
              <a:rPr lang="en-US" dirty="0"/>
            </a:br>
            <a:r>
              <a:rPr lang="en-US" sz="4000" b="0" dirty="0"/>
              <a:t>LLM for Data Analytics from ESG Reports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411168"/>
            <a:ext cx="11434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Zou,Mengying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Shi,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Zhongjie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Zhu Deng,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ZongXiong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Tong, Lei Xiao,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Wenwen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Zhou. (2023)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ESGReveal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An LLM-based approach for extracting structured data from ESG reports."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arXiv:2312.17264.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0DD73-2F83-ABC3-A2A5-83CCA35C6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59" y="1314154"/>
            <a:ext cx="11434111" cy="505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544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30125"/>
          </a:xfrm>
        </p:spPr>
        <p:txBody>
          <a:bodyPr>
            <a:noAutofit/>
          </a:bodyPr>
          <a:lstStyle/>
          <a:p>
            <a:r>
              <a:rPr lang="en-US" dirty="0"/>
              <a:t>Structure of ESG Metadata Module: </a:t>
            </a:r>
            <a:br>
              <a:rPr lang="en-US" dirty="0"/>
            </a:br>
            <a:r>
              <a:rPr lang="en-US" dirty="0"/>
              <a:t>Entities, Extensions, and Expressions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411168"/>
            <a:ext cx="11434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Zou,Mengying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Shi,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Zhongjie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Zhu Deng,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ZongXiong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Zeng,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HongXiang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Tong, Lei Xiao,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Wenwen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Zhou. (2023)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ESGReveal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An LLM-based approach for extracting structured data from ESG reports."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arXiv:2312.17264.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9B6693-3E5F-4B70-FE5C-3B1317A60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13" y="1465229"/>
            <a:ext cx="11786974" cy="493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725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1852"/>
            <a:ext cx="11222181" cy="1177965"/>
          </a:xfrm>
        </p:spPr>
        <p:txBody>
          <a:bodyPr>
            <a:noAutofit/>
          </a:bodyPr>
          <a:lstStyle/>
          <a:p>
            <a:r>
              <a:rPr lang="en-US" dirty="0"/>
              <a:t>Information Extraction: </a:t>
            </a:r>
            <a:br>
              <a:rPr lang="en-US" dirty="0"/>
            </a:br>
            <a:r>
              <a:rPr lang="en-US" sz="4000" b="0" dirty="0"/>
              <a:t>Unstructured to Structured for ESG Reports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BE46EE-83BD-9931-D575-5FF0764521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447" y="1414007"/>
            <a:ext cx="9334500" cy="5047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EEB3C0-7357-65D7-3114-4FAAB1122F64}"/>
              </a:ext>
            </a:extLst>
          </p:cNvPr>
          <p:cNvSpPr txBox="1"/>
          <p:nvPr/>
        </p:nvSpPr>
        <p:spPr>
          <a:xfrm>
            <a:off x="295929" y="6411168"/>
            <a:ext cx="11434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Zounachuan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Ranjan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Satapathy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Daixue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Bo Li, Xinyuan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Yangchen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Cheng-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Tan, Ricardo Shirota Filho, and Rick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GOH. (2024) ”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Information Extraction: Unstructured to Structured for ESG Reports." 2024 IEEE International Conference on Data Mining Workshops (ICDMW)</a:t>
            </a:r>
          </a:p>
        </p:txBody>
      </p:sp>
    </p:spTree>
    <p:extLst>
      <p:ext uri="{BB962C8B-B14F-4D97-AF65-F5344CB8AC3E}">
        <p14:creationId xmlns:p14="http://schemas.microsoft.com/office/powerpoint/2010/main" val="39040507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9264"/>
            <a:ext cx="11222181" cy="824759"/>
          </a:xfrm>
        </p:spPr>
        <p:txBody>
          <a:bodyPr>
            <a:noAutofit/>
          </a:bodyPr>
          <a:lstStyle/>
          <a:p>
            <a:r>
              <a:rPr lang="en-US" dirty="0"/>
              <a:t>SGX Suggested ESG Metrics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F5D3C-4770-1C98-26C1-CA75B200B4C6}"/>
              </a:ext>
            </a:extLst>
          </p:cNvPr>
          <p:cNvSpPr txBox="1"/>
          <p:nvPr/>
        </p:nvSpPr>
        <p:spPr>
          <a:xfrm>
            <a:off x="295929" y="6411168"/>
            <a:ext cx="114341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Zounachuan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Ranjan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Satapathy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Daixue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Bo Li, Xinyuan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Yangchen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Cheng-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Tan, Ricardo Shirota Filho, and Rick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GOH. (2024) ”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Information Extraction: Unstructured to Structured for ESG Reports." 2024 IEEE International Conference on Data Mining Workshops (ICDMW)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6D0177-F38F-3DE7-4FB7-22B9A08FB3BF}"/>
              </a:ext>
            </a:extLst>
          </p:cNvPr>
          <p:cNvSpPr/>
          <p:nvPr/>
        </p:nvSpPr>
        <p:spPr>
          <a:xfrm>
            <a:off x="295929" y="1036452"/>
            <a:ext cx="3696632" cy="723900"/>
          </a:xfrm>
          <a:prstGeom prst="roundRect">
            <a:avLst>
              <a:gd name="adj" fmla="val 92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Environmental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1EE9B3D-A443-2457-14A2-B9BC89147622}"/>
              </a:ext>
            </a:extLst>
          </p:cNvPr>
          <p:cNvSpPr/>
          <p:nvPr/>
        </p:nvSpPr>
        <p:spPr>
          <a:xfrm>
            <a:off x="4191172" y="1036452"/>
            <a:ext cx="3696632" cy="723900"/>
          </a:xfrm>
          <a:prstGeom prst="roundRect">
            <a:avLst>
              <a:gd name="adj" fmla="val 920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Social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F9B298A-F1FB-0E5C-705A-06EB5DC123A2}"/>
              </a:ext>
            </a:extLst>
          </p:cNvPr>
          <p:cNvSpPr/>
          <p:nvPr/>
        </p:nvSpPr>
        <p:spPr>
          <a:xfrm>
            <a:off x="8059938" y="1036452"/>
            <a:ext cx="3696632" cy="723900"/>
          </a:xfrm>
          <a:prstGeom prst="roundRect">
            <a:avLst>
              <a:gd name="adj" fmla="val 920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Governance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F3E6945-9D15-5A3F-FECB-0E59A0084FFD}"/>
              </a:ext>
            </a:extLst>
          </p:cNvPr>
          <p:cNvSpPr/>
          <p:nvPr/>
        </p:nvSpPr>
        <p:spPr>
          <a:xfrm>
            <a:off x="295929" y="1883466"/>
            <a:ext cx="3696632" cy="4527702"/>
          </a:xfrm>
          <a:prstGeom prst="roundRect">
            <a:avLst>
              <a:gd name="adj" fmla="val 164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t"/>
          <a:lstStyle/>
          <a:p>
            <a:r>
              <a:rPr lang="en-US" sz="2100" dirty="0">
                <a:solidFill>
                  <a:schemeClr val="tx1"/>
                </a:solidFill>
              </a:rPr>
              <a:t>Total GHG absolute emissions</a:t>
            </a:r>
          </a:p>
          <a:p>
            <a:r>
              <a:rPr lang="en-US" sz="2100" dirty="0">
                <a:solidFill>
                  <a:schemeClr val="tx1"/>
                </a:solidFill>
              </a:rPr>
              <a:t>GHG Emission intensities</a:t>
            </a:r>
          </a:p>
          <a:p>
            <a:r>
              <a:rPr lang="en-US" sz="2100" dirty="0">
                <a:solidFill>
                  <a:schemeClr val="tx1"/>
                </a:solidFill>
              </a:rPr>
              <a:t>Total energy consumption</a:t>
            </a:r>
          </a:p>
          <a:p>
            <a:r>
              <a:rPr lang="en-US" sz="2100" dirty="0">
                <a:solidFill>
                  <a:schemeClr val="tx1"/>
                </a:solidFill>
              </a:rPr>
              <a:t>Energy intensity consumption</a:t>
            </a:r>
          </a:p>
          <a:p>
            <a:r>
              <a:rPr lang="en-US" sz="2100" dirty="0">
                <a:solidFill>
                  <a:schemeClr val="tx1"/>
                </a:solidFill>
              </a:rPr>
              <a:t>Total water consumption</a:t>
            </a:r>
          </a:p>
          <a:p>
            <a:r>
              <a:rPr lang="en-US" sz="2100" dirty="0">
                <a:solidFill>
                  <a:schemeClr val="tx1"/>
                </a:solidFill>
              </a:rPr>
              <a:t>Water consumption intensity</a:t>
            </a:r>
          </a:p>
          <a:p>
            <a:r>
              <a:rPr lang="en-US" sz="2100" dirty="0">
                <a:solidFill>
                  <a:schemeClr val="tx1"/>
                </a:solidFill>
              </a:rPr>
              <a:t>Total waste generated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C305DD6-85E1-387A-2EF1-02A48F4852D5}"/>
              </a:ext>
            </a:extLst>
          </p:cNvPr>
          <p:cNvSpPr/>
          <p:nvPr/>
        </p:nvSpPr>
        <p:spPr>
          <a:xfrm>
            <a:off x="4191172" y="1883466"/>
            <a:ext cx="3696632" cy="4527702"/>
          </a:xfrm>
          <a:prstGeom prst="roundRect">
            <a:avLst>
              <a:gd name="adj" fmla="val 164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t"/>
          <a:lstStyle/>
          <a:p>
            <a:r>
              <a:rPr lang="en-US" dirty="0">
                <a:solidFill>
                  <a:schemeClr val="tx1"/>
                </a:solidFill>
              </a:rPr>
              <a:t>Current employees by gender</a:t>
            </a:r>
          </a:p>
          <a:p>
            <a:r>
              <a:rPr lang="en-US" dirty="0">
                <a:solidFill>
                  <a:schemeClr val="tx1"/>
                </a:solidFill>
              </a:rPr>
              <a:t>New hires by gender</a:t>
            </a:r>
          </a:p>
          <a:p>
            <a:r>
              <a:rPr lang="en-US" dirty="0">
                <a:solidFill>
                  <a:schemeClr val="tx1"/>
                </a:solidFill>
              </a:rPr>
              <a:t>Turnover by gender</a:t>
            </a:r>
          </a:p>
          <a:p>
            <a:r>
              <a:rPr lang="en-US" dirty="0">
                <a:solidFill>
                  <a:schemeClr val="tx1"/>
                </a:solidFill>
              </a:rPr>
              <a:t>Current employees by age groups</a:t>
            </a:r>
          </a:p>
          <a:p>
            <a:r>
              <a:rPr lang="en-US" dirty="0">
                <a:solidFill>
                  <a:schemeClr val="tx1"/>
                </a:solidFill>
              </a:rPr>
              <a:t>New hires by age groups</a:t>
            </a:r>
          </a:p>
          <a:p>
            <a:r>
              <a:rPr lang="en-US" dirty="0">
                <a:solidFill>
                  <a:schemeClr val="tx1"/>
                </a:solidFill>
              </a:rPr>
              <a:t>Turnover by age groups</a:t>
            </a:r>
          </a:p>
          <a:p>
            <a:r>
              <a:rPr lang="en-US" dirty="0">
                <a:solidFill>
                  <a:schemeClr val="tx1"/>
                </a:solidFill>
              </a:rPr>
              <a:t>Total turnover</a:t>
            </a:r>
          </a:p>
          <a:p>
            <a:r>
              <a:rPr lang="en-US" dirty="0">
                <a:solidFill>
                  <a:schemeClr val="tx1"/>
                </a:solidFill>
              </a:rPr>
              <a:t>Total number of employees</a:t>
            </a:r>
          </a:p>
          <a:p>
            <a:r>
              <a:rPr lang="en-US" dirty="0">
                <a:solidFill>
                  <a:schemeClr val="tx1"/>
                </a:solidFill>
              </a:rPr>
              <a:t>Average training hours per employee</a:t>
            </a:r>
          </a:p>
          <a:p>
            <a:r>
              <a:rPr lang="en-US" dirty="0">
                <a:solidFill>
                  <a:schemeClr val="tx1"/>
                </a:solidFill>
              </a:rPr>
              <a:t>Average training hours per employee by gender</a:t>
            </a:r>
          </a:p>
          <a:p>
            <a:r>
              <a:rPr lang="en-US" dirty="0">
                <a:solidFill>
                  <a:schemeClr val="tx1"/>
                </a:solidFill>
              </a:rPr>
              <a:t>Fatalities</a:t>
            </a:r>
          </a:p>
          <a:p>
            <a:r>
              <a:rPr lang="en-US" dirty="0">
                <a:solidFill>
                  <a:schemeClr val="tx1"/>
                </a:solidFill>
              </a:rPr>
              <a:t>High-consequence injuries</a:t>
            </a:r>
          </a:p>
          <a:p>
            <a:r>
              <a:rPr lang="en-US" dirty="0">
                <a:solidFill>
                  <a:schemeClr val="tx1"/>
                </a:solidFill>
              </a:rPr>
              <a:t>Recordable injuries</a:t>
            </a:r>
          </a:p>
          <a:p>
            <a:r>
              <a:rPr lang="en-US" dirty="0">
                <a:solidFill>
                  <a:schemeClr val="tx1"/>
                </a:solidFill>
              </a:rPr>
              <a:t>Recordable work-related ill health cases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B308B65-586B-F10C-EEAD-8CFD2AEC148B}"/>
              </a:ext>
            </a:extLst>
          </p:cNvPr>
          <p:cNvSpPr/>
          <p:nvPr/>
        </p:nvSpPr>
        <p:spPr>
          <a:xfrm>
            <a:off x="8059938" y="1883466"/>
            <a:ext cx="3696632" cy="4527702"/>
          </a:xfrm>
          <a:prstGeom prst="roundRect">
            <a:avLst>
              <a:gd name="adj" fmla="val 164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Board independence</a:t>
            </a:r>
          </a:p>
          <a:p>
            <a:r>
              <a:rPr lang="en-US" sz="2000" dirty="0">
                <a:solidFill>
                  <a:schemeClr val="tx1"/>
                </a:solidFill>
              </a:rPr>
              <a:t>Women on the board</a:t>
            </a:r>
          </a:p>
          <a:p>
            <a:r>
              <a:rPr lang="en-US" sz="2000" dirty="0">
                <a:solidFill>
                  <a:schemeClr val="tx1"/>
                </a:solidFill>
              </a:rPr>
              <a:t>Women in the management team</a:t>
            </a:r>
          </a:p>
          <a:p>
            <a:r>
              <a:rPr lang="en-US" sz="2000" dirty="0">
                <a:solidFill>
                  <a:schemeClr val="tx1"/>
                </a:solidFill>
              </a:rPr>
              <a:t>Anti-corruption disclosures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Anti-corruption training for employees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List of relevant certifications</a:t>
            </a:r>
          </a:p>
          <a:p>
            <a:r>
              <a:rPr lang="en-US" sz="2000" dirty="0">
                <a:solidFill>
                  <a:schemeClr val="tx1"/>
                </a:solidFill>
              </a:rPr>
              <a:t>Alignment with frameworks and disclosure practices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Assurance of sustainability report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39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ESG Challenges and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Challenges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Fragmented and unstructured ESG data.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Lack of standardization and transparency.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Timeliness of data availability.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Opportunities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Rising demand for actionable ESG insights.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Innovation in sustainable solutions and policies.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Generative AI as a tool for transformation.</a:t>
            </a:r>
          </a:p>
          <a:p>
            <a:pPr>
              <a:spcAft>
                <a:spcPts val="600"/>
              </a:spcAft>
            </a:pPr>
            <a:endParaRPr lang="en-US" sz="3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186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57587D-C3A1-9AC4-15AB-08C68ECC71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659356-AF63-8E90-15DD-9A16950298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816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Generative AI for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Data Integration and Enrichment: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Synthesizing structured and unstructured ESG data.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Automated Reporting and Insight Generation: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Tailored ESG reports and insights for stakeholders.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Scenario Modeling and Forecasting: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Simulating potential risks and opportunities.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Addressing Bias and Ensuring Accountability: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Transparent, fair, and ethical AI deployment.</a:t>
            </a:r>
          </a:p>
        </p:txBody>
      </p:sp>
    </p:spTree>
    <p:extLst>
      <p:ext uri="{BB962C8B-B14F-4D97-AF65-F5344CB8AC3E}">
        <p14:creationId xmlns:p14="http://schemas.microsoft.com/office/powerpoint/2010/main" val="26160886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0710E7-35CF-35F7-603A-A5C1A76FB6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F7859-343D-0EA2-9D4D-A17E83C5A5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110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1210966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Sustainability Innovation </a:t>
            </a:r>
            <a:br>
              <a:rPr lang="en-US" sz="5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with 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480457"/>
            <a:ext cx="11310608" cy="508178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Sustainable Product Design: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Eco-friendly designs minimizing waste and energy.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Policy Formulation and Implementation: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AI-driven simulations for effective policies.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Stakeholder Engagement and Awareness: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Communicating ESG strategies with compelling AI-driven visuals.</a:t>
            </a:r>
          </a:p>
          <a:p>
            <a:pPr>
              <a:spcAft>
                <a:spcPts val="600"/>
              </a:spcAft>
            </a:pPr>
            <a:endParaRPr lang="en-US" sz="3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17100</TotalTime>
  <Words>6085</Words>
  <Application>Microsoft Macintosh PowerPoint</Application>
  <PresentationFormat>Widescreen</PresentationFormat>
  <Paragraphs>665</Paragraphs>
  <Slides>125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1" baseType="lpstr">
      <vt:lpstr>Akkurat</vt:lpstr>
      <vt:lpstr>Arial</vt:lpstr>
      <vt:lpstr>Barlow</vt:lpstr>
      <vt:lpstr>Calibri</vt:lpstr>
      <vt:lpstr>Source Sans Pro</vt:lpstr>
      <vt:lpstr>Office Theme</vt:lpstr>
      <vt:lpstr>Generative AI for ESG Rating  and Reporting Generation</vt:lpstr>
      <vt:lpstr>Syllabus</vt:lpstr>
      <vt:lpstr>Syllabus</vt:lpstr>
      <vt:lpstr>Syllabus</vt:lpstr>
      <vt:lpstr>Generative AI for ESG Rating  and Reporting Generation</vt:lpstr>
      <vt:lpstr>Outline</vt:lpstr>
      <vt:lpstr>Sherry Madera (2024),  Navigating Sustainability Data: How Organizations can use ESG Data to Secure Their Future, Kogan Page</vt:lpstr>
      <vt:lpstr>Generative AI-Driven ESG Report  Generation Technology Industrial Technology Research Institute (ITRI),  Fintech and Green Finance Center (FGFC, NTPU),  NTPU-113A513E01, 2024/03/01~2024/12/31</vt:lpstr>
      <vt:lpstr>Generative AI Powering  Digital Sustainability Transformation</vt:lpstr>
      <vt:lpstr>Generative AI (Gen AI) AI Generated Content (AIGC)</vt:lpstr>
      <vt:lpstr>Generative AI (Gen AI) AI Generated Content (AIGC)</vt:lpstr>
      <vt:lpstr>AI, ML, DL, Generative AI</vt:lpstr>
      <vt:lpstr>Comparison of Generative AI  and Traditional AI</vt:lpstr>
      <vt:lpstr>Generative AI</vt:lpstr>
      <vt:lpstr>Generative AI and  Large Language Models (LLMs):      Popular Generative AI Applications</vt:lpstr>
      <vt:lpstr>Generative AI Large Language Models (LLMs) Foundation Models </vt:lpstr>
      <vt:lpstr>NVIDIA Developer Program  NVIDIA  Deep Learning Institute (DLI)</vt:lpstr>
      <vt:lpstr>Join the NVIDIA Developer Program  take one of the complimentary technical self-paced courses (worth up to $90)</vt:lpstr>
      <vt:lpstr>NVIDIA Deep Learning Institute (DLI)</vt:lpstr>
      <vt:lpstr>NVIDIA Deep Learning Institute (DLI)</vt:lpstr>
      <vt:lpstr>Generative AI Explained</vt:lpstr>
      <vt:lpstr>Introduction to Transformer-Based  Natural Language Processing</vt:lpstr>
      <vt:lpstr>Building RAG Agents with LLMs</vt:lpstr>
      <vt:lpstr>Generative AI with Diffusion Models</vt:lpstr>
      <vt:lpstr>Join the NVIDIA Developer Program take one of the complimentary technical self-paced courses (worth up to $90)</vt:lpstr>
      <vt:lpstr>Transformer Models</vt:lpstr>
      <vt:lpstr>The Development of LM-based Dialogue Systems 1) Early Stage (1966 - 2015)  2) The Independent Development of TOD and ODD (2015 - 2019) 3) Fusions of Dialogue Systems (2019 - 2022) 4) LLM-based DS (2022 - Now)</vt:lpstr>
      <vt:lpstr>Major GenAI LLMs Research Milestones  (2017-2024)</vt:lpstr>
      <vt:lpstr>Multimodal Large Language Models (MLLM)</vt:lpstr>
      <vt:lpstr>Multimodal Large Language Models (MLLM)</vt:lpstr>
      <vt:lpstr>Multimodal Large Language Model (MLLM)  for Vision Question Answering</vt:lpstr>
      <vt:lpstr>Multi-task Language Understanding on MMLU GPT-4, Claude 3.5 Sonnet</vt:lpstr>
      <vt:lpstr>LLM Capabilities</vt:lpstr>
      <vt:lpstr> LLM-powered Multimodal Agents Large Multimodal Agents (LMAs)</vt:lpstr>
      <vt:lpstr>Four Paradigms in NLP (LM)</vt:lpstr>
      <vt:lpstr>Large Language Models (LLM) Three typical learning paradigms</vt:lpstr>
      <vt:lpstr>Popular Generative AI</vt:lpstr>
      <vt:lpstr>LMSYS Chatbot Arena Leaderboard</vt:lpstr>
      <vt:lpstr>Claude 3.5 Sonnet State-of-the-art vision </vt:lpstr>
      <vt:lpstr>Llama 3.2 90B  vision LLMs </vt:lpstr>
      <vt:lpstr>Llama 3.3 70B instruction-tuned</vt:lpstr>
      <vt:lpstr>Mistral Pixtral Large (124B) Frontier-class multimodal performance</vt:lpstr>
      <vt:lpstr>Mistral Pixtral 12B</vt:lpstr>
      <vt:lpstr>Large Language Models (LLMs) Artificial Analysis Quality Index</vt:lpstr>
      <vt:lpstr>Large Language Models (LLMs) Quality vs. Price</vt:lpstr>
      <vt:lpstr>Chat  with  Open  Large Language Models: Chatbot Arena</vt:lpstr>
      <vt:lpstr>Perplexity.ai</vt:lpstr>
      <vt:lpstr>PowerPoint Presentation</vt:lpstr>
      <vt:lpstr>Generative AI (Gen AI) AI Generated Content (AIGC)</vt:lpstr>
      <vt:lpstr>The history of Generative AI  in CV, NLP and VL</vt:lpstr>
      <vt:lpstr>Generative AI  Foundation Models </vt:lpstr>
      <vt:lpstr>Categories of Vision Generative Models</vt:lpstr>
      <vt:lpstr>The General Structure of  Generative Vision Language</vt:lpstr>
      <vt:lpstr>Framework for Implementing Generative AI Services using RAG Model</vt:lpstr>
      <vt:lpstr>Native RAG, Advanced RAG, Agentic RAG</vt:lpstr>
      <vt:lpstr>Modular + Agentic RAG</vt:lpstr>
      <vt:lpstr>LLM Prompt, RAG, Agent, Fine tuning</vt:lpstr>
      <vt:lpstr>LLM Decision Path for Suitable Techniques </vt:lpstr>
      <vt:lpstr>LLM Stack</vt:lpstr>
      <vt:lpstr>LLM Functionalities</vt:lpstr>
      <vt:lpstr>Factuality Enhancement of  Large Language Models (LLMs)</vt:lpstr>
      <vt:lpstr>Large Language Model (LLM) based Agents</vt:lpstr>
      <vt:lpstr>LLM-based Agents</vt:lpstr>
      <vt:lpstr>Large Multimodal Agents (LMA) </vt:lpstr>
      <vt:lpstr>Large Multimodal Agents (LMA) </vt:lpstr>
      <vt:lpstr>Large Language Models for Financial Applications</vt:lpstr>
      <vt:lpstr>Financial Large Language Models (Fin LLMs)</vt:lpstr>
      <vt:lpstr>Financial Reasoning Tasks</vt:lpstr>
      <vt:lpstr>Financial LLM Agent</vt:lpstr>
      <vt:lpstr>Digital Sustainability Transformation ESG Data Analytics</vt:lpstr>
      <vt:lpstr>ESG: Environmental Social Governance</vt:lpstr>
      <vt:lpstr>CSR: Corporate Social Responsibility</vt:lpstr>
      <vt:lpstr>Evolution of Sustainable Finance Research</vt:lpstr>
      <vt:lpstr>Sustainable Development Goals (SDGs)</vt:lpstr>
      <vt:lpstr>Sustainable Development Goals (SDGs)  and 5P</vt:lpstr>
      <vt:lpstr>ESG to 17 SDGs</vt:lpstr>
      <vt:lpstr>ESG to 17 SDGs</vt:lpstr>
      <vt:lpstr>Net-Zero Transformation</vt:lpstr>
      <vt:lpstr>Net-Zero Transformation Enablers</vt:lpstr>
      <vt:lpstr>The  Net Zero Transition</vt:lpstr>
      <vt:lpstr>The  Digital Transformation of Business</vt:lpstr>
      <vt:lpstr>Digital Transformation</vt:lpstr>
      <vt:lpstr>Green FinTech Ecosystem</vt:lpstr>
      <vt:lpstr>The EU AI Act Regulatory Framework</vt:lpstr>
      <vt:lpstr>AI System and ESG World</vt:lpstr>
      <vt:lpstr>AI Solution for Net Zero Model</vt:lpstr>
      <vt:lpstr>Data Analytics for ESG Ranking &amp; Scoring</vt:lpstr>
      <vt:lpstr>Traditional and AI-Power ESG Rating</vt:lpstr>
      <vt:lpstr>ESG Data Providers</vt:lpstr>
      <vt:lpstr>ESG Data Providers</vt:lpstr>
      <vt:lpstr>ESGReveal: LLM for Data Analytics from ESG Reports</vt:lpstr>
      <vt:lpstr>Structure of ESG Metadata Module:  Entities, Extensions, and Expressions</vt:lpstr>
      <vt:lpstr>Information Extraction:  Unstructured to Structured for ESG Reports</vt:lpstr>
      <vt:lpstr>SGX Suggested ESG Metrics</vt:lpstr>
      <vt:lpstr>ESG Challenges and Opportunities</vt:lpstr>
      <vt:lpstr>Sustainability and ESG Data Analytics</vt:lpstr>
      <vt:lpstr>Generative AI for ESG Data Analytics</vt:lpstr>
      <vt:lpstr>Generative AI and LLMs for Sustainability and  ESG Data Analytics</vt:lpstr>
      <vt:lpstr>Sustainability Innovation  with Generative AI</vt:lpstr>
      <vt:lpstr>Generative AI for ESG Rating and Reporting Generation</vt:lpstr>
      <vt:lpstr>Mapping the ESG Standards Landscape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Future Directions</vt:lpstr>
      <vt:lpstr>Conclusion</vt:lpstr>
      <vt:lpstr>Summary 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永續數據分析 (Sustainability and ESG Data Analytics)</dc:title>
  <dc:subject/>
  <dc:creator>Min-Yuh Day</dc:creator>
  <cp:keywords>永續, 數據分析, Sustainability, ESG, Data Analytics</cp:keywords>
  <dc:description>永續數據分析 (Sustainability and ESG Data Analytics)</dc:description>
  <cp:lastModifiedBy>MY DAY</cp:lastModifiedBy>
  <cp:revision>945</cp:revision>
  <cp:lastPrinted>2020-12-23T14:44:17Z</cp:lastPrinted>
  <dcterms:created xsi:type="dcterms:W3CDTF">2019-09-12T03:09:52Z</dcterms:created>
  <dcterms:modified xsi:type="dcterms:W3CDTF">2024-12-11T00:16:55Z</dcterms:modified>
  <cp:category/>
</cp:coreProperties>
</file>