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sldIdLst>
    <p:sldId id="3462" r:id="rId2"/>
    <p:sldId id="3780" r:id="rId3"/>
    <p:sldId id="3784" r:id="rId4"/>
    <p:sldId id="4113" r:id="rId5"/>
    <p:sldId id="5132" r:id="rId6"/>
    <p:sldId id="4740" r:id="rId7"/>
    <p:sldId id="4741" r:id="rId8"/>
    <p:sldId id="4744" r:id="rId9"/>
    <p:sldId id="4274" r:id="rId10"/>
    <p:sldId id="4275" r:id="rId11"/>
    <p:sldId id="5861" r:id="rId12"/>
    <p:sldId id="5862" r:id="rId13"/>
    <p:sldId id="5863" r:id="rId14"/>
    <p:sldId id="5892" r:id="rId15"/>
    <p:sldId id="5893" r:id="rId16"/>
    <p:sldId id="5894" r:id="rId17"/>
    <p:sldId id="5891" r:id="rId18"/>
    <p:sldId id="5895" r:id="rId19"/>
    <p:sldId id="5115" r:id="rId20"/>
    <p:sldId id="5896" r:id="rId21"/>
    <p:sldId id="5175" r:id="rId22"/>
    <p:sldId id="5204" r:id="rId23"/>
    <p:sldId id="5466" r:id="rId24"/>
    <p:sldId id="308" r:id="rId25"/>
    <p:sldId id="5738" r:id="rId26"/>
    <p:sldId id="5750" r:id="rId27"/>
    <p:sldId id="5520" r:id="rId28"/>
    <p:sldId id="5897" r:id="rId29"/>
    <p:sldId id="5898" r:id="rId30"/>
    <p:sldId id="5519" r:id="rId31"/>
    <p:sldId id="5307" r:id="rId32"/>
    <p:sldId id="5592" r:id="rId33"/>
    <p:sldId id="5590" r:id="rId34"/>
    <p:sldId id="5591" r:id="rId35"/>
    <p:sldId id="310" r:id="rId36"/>
    <p:sldId id="5889" r:id="rId37"/>
    <p:sldId id="5899" r:id="rId38"/>
    <p:sldId id="5900" r:id="rId39"/>
    <p:sldId id="4863" r:id="rId40"/>
    <p:sldId id="4862" r:id="rId41"/>
    <p:sldId id="4864" r:id="rId42"/>
    <p:sldId id="4865" r:id="rId43"/>
    <p:sldId id="4866" r:id="rId44"/>
    <p:sldId id="4867" r:id="rId45"/>
    <p:sldId id="4868" r:id="rId46"/>
    <p:sldId id="4869" r:id="rId47"/>
    <p:sldId id="4969" r:id="rId48"/>
    <p:sldId id="4970" r:id="rId49"/>
    <p:sldId id="4245" r:id="rId50"/>
    <p:sldId id="4792" r:id="rId51"/>
    <p:sldId id="4793" r:id="rId52"/>
    <p:sldId id="4794" r:id="rId53"/>
    <p:sldId id="4304" r:id="rId54"/>
    <p:sldId id="4306" r:id="rId55"/>
    <p:sldId id="4309" r:id="rId56"/>
    <p:sldId id="4308" r:id="rId57"/>
    <p:sldId id="5865" r:id="rId58"/>
    <p:sldId id="5866" r:id="rId59"/>
    <p:sldId id="5868" r:id="rId60"/>
    <p:sldId id="5228" r:id="rId61"/>
    <p:sldId id="5227" r:id="rId62"/>
    <p:sldId id="5229" r:id="rId63"/>
    <p:sldId id="5751" r:id="rId64"/>
    <p:sldId id="5223" r:id="rId65"/>
    <p:sldId id="5221" r:id="rId66"/>
    <p:sldId id="5222" r:id="rId67"/>
    <p:sldId id="5224" r:id="rId68"/>
    <p:sldId id="5225" r:id="rId69"/>
    <p:sldId id="5747" r:id="rId70"/>
    <p:sldId id="5742" r:id="rId71"/>
    <p:sldId id="5737" r:id="rId72"/>
    <p:sldId id="5739" r:id="rId73"/>
    <p:sldId id="5743" r:id="rId74"/>
    <p:sldId id="5744" r:id="rId75"/>
    <p:sldId id="5745" r:id="rId76"/>
    <p:sldId id="5732" r:id="rId77"/>
    <p:sldId id="5869" r:id="rId78"/>
    <p:sldId id="5870" r:id="rId79"/>
    <p:sldId id="5871" r:id="rId80"/>
    <p:sldId id="5901" r:id="rId81"/>
    <p:sldId id="5122" r:id="rId82"/>
    <p:sldId id="5902" r:id="rId83"/>
    <p:sldId id="5903" r:id="rId84"/>
    <p:sldId id="5872" r:id="rId85"/>
    <p:sldId id="5873" r:id="rId86"/>
    <p:sldId id="5874" r:id="rId87"/>
    <p:sldId id="5875" r:id="rId88"/>
    <p:sldId id="5876" r:id="rId89"/>
    <p:sldId id="5904" r:id="rId90"/>
    <p:sldId id="5905" r:id="rId91"/>
    <p:sldId id="5877" r:id="rId92"/>
    <p:sldId id="5878" r:id="rId93"/>
    <p:sldId id="4326" r:id="rId94"/>
    <p:sldId id="5914" r:id="rId95"/>
    <p:sldId id="5915" r:id="rId96"/>
    <p:sldId id="5916" r:id="rId97"/>
    <p:sldId id="5917" r:id="rId98"/>
    <p:sldId id="5919" r:id="rId99"/>
    <p:sldId id="5920" r:id="rId100"/>
    <p:sldId id="5921" r:id="rId101"/>
    <p:sldId id="5922" r:id="rId102"/>
    <p:sldId id="5923" r:id="rId103"/>
    <p:sldId id="3815" r:id="rId104"/>
    <p:sldId id="3806" r:id="rId105"/>
    <p:sldId id="5864" r:id="rId106"/>
    <p:sldId id="5879" r:id="rId107"/>
    <p:sldId id="5880" r:id="rId108"/>
    <p:sldId id="5881" r:id="rId109"/>
    <p:sldId id="5882" r:id="rId110"/>
    <p:sldId id="5883" r:id="rId111"/>
    <p:sldId id="5884" r:id="rId112"/>
    <p:sldId id="5939" r:id="rId113"/>
    <p:sldId id="5885" r:id="rId114"/>
    <p:sldId id="5886" r:id="rId115"/>
    <p:sldId id="5887" r:id="rId116"/>
    <p:sldId id="5888" r:id="rId117"/>
    <p:sldId id="5940" r:id="rId118"/>
    <p:sldId id="5941" r:id="rId119"/>
    <p:sldId id="5942" r:id="rId120"/>
    <p:sldId id="5943" r:id="rId121"/>
    <p:sldId id="5944" r:id="rId122"/>
    <p:sldId id="5945" r:id="rId123"/>
    <p:sldId id="5859" r:id="rId124"/>
    <p:sldId id="5638" r:id="rId125"/>
    <p:sldId id="5220" r:id="rId126"/>
    <p:sldId id="4393"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0"/>
    <p:restoredTop sz="90655"/>
  </p:normalViewPr>
  <p:slideViewPr>
    <p:cSldViewPr snapToGrid="0" snapToObjects="1">
      <p:cViewPr varScale="1">
        <p:scale>
          <a:sx n="97" d="100"/>
          <a:sy n="97" d="100"/>
        </p:scale>
        <p:origin x="4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105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400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324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12/4/24</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12/4/24</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12/4/24</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12/4/24</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12/4/24</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12/4/24</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12/4/24</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12/4/24</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12/4/24</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12/4/24</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12/4/24</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12/4/24</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amazon.com/Generative-AI-LangChain-language-ChatGPT/dp/1835083463"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tinyurl.com/aintpupython101" TargetMode="External"/><Relationship Id="rId2" Type="http://schemas.openxmlformats.org/officeDocument/2006/relationships/hyperlink" Target="https://colab.research.google.com/drive/1FEG6DnGvwfUbeo4zJ1zTunjMqf2RkCrT"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aircAruvnKk"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hyperlink" Target="https://github.com/nlp-with-transformers/notebooks"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IHZwWFHWa-w"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hyperlink" Target="https://huggingface.co/HuggingFaceH4/zephyr-7b-beta"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hyperlink" Target="https://github.com/ageron/handson-ml3/blob/9bd4f4c23a55a50f3f4b511158ac257e477343fd/07_ensemble_learning_and_random_forests.ipynb" TargetMode="External"/><Relationship Id="rId13" Type="http://schemas.openxmlformats.org/officeDocument/2006/relationships/hyperlink" Target="https://github.com/ageron/handson-ml3/blob/9bd4f4c23a55a50f3f4b511158ac257e477343fd/12_custom_models_and_training_with_tensorflow.ipynb" TargetMode="External"/><Relationship Id="rId18" Type="http://schemas.openxmlformats.org/officeDocument/2006/relationships/hyperlink" Target="https://github.com/ageron/handson-ml3/blob/9bd4f4c23a55a50f3f4b511158ac257e477343fd/17_autoencoders_gans_and_diffusion_models.ipynb" TargetMode="External"/><Relationship Id="rId3" Type="http://schemas.openxmlformats.org/officeDocument/2006/relationships/hyperlink" Target="https://github.com/ageron/handson-ml3/blob/9bd4f4c23a55a50f3f4b511158ac257e477343fd/02_end_to_end_machine_learning_project.ipynb" TargetMode="External"/><Relationship Id="rId21" Type="http://schemas.openxmlformats.org/officeDocument/2006/relationships/hyperlink" Target="https://github.com/ageron/handson-ml3" TargetMode="External"/><Relationship Id="rId7" Type="http://schemas.openxmlformats.org/officeDocument/2006/relationships/hyperlink" Target="https://github.com/ageron/handson-ml3/blob/9bd4f4c23a55a50f3f4b511158ac257e477343fd/06_decision_trees.ipynb" TargetMode="External"/><Relationship Id="rId12" Type="http://schemas.openxmlformats.org/officeDocument/2006/relationships/hyperlink" Target="https://github.com/ageron/handson-ml3/blob/9bd4f4c23a55a50f3f4b511158ac257e477343fd/11_training_deep_neural_networks.ipynb" TargetMode="External"/><Relationship Id="rId17" Type="http://schemas.openxmlformats.org/officeDocument/2006/relationships/hyperlink" Target="https://github.com/ageron/handson-ml3/blob/9bd4f4c23a55a50f3f4b511158ac257e477343fd/16_nlp_with_rnns_and_attention.ipynb" TargetMode="External"/><Relationship Id="rId2" Type="http://schemas.openxmlformats.org/officeDocument/2006/relationships/hyperlink" Target="https://github.com/ageron/handson-ml3/blob/9bd4f4c23a55a50f3f4b511158ac257e477343fd/01_the_machine_learning_landscape.ipynb" TargetMode="External"/><Relationship Id="rId16" Type="http://schemas.openxmlformats.org/officeDocument/2006/relationships/hyperlink" Target="https://github.com/ageron/handson-ml3/blob/9bd4f4c23a55a50f3f4b511158ac257e477343fd/15_processing_sequences_using_rnns_and_cnns.ipynb" TargetMode="External"/><Relationship Id="rId20" Type="http://schemas.openxmlformats.org/officeDocument/2006/relationships/hyperlink" Target="https://github.com/ageron/handson-ml3/blob/9bd4f4c23a55a50f3f4b511158ac257e477343fd/19_training_and_deploying_at_scale.ipynb" TargetMode="External"/><Relationship Id="rId1" Type="http://schemas.openxmlformats.org/officeDocument/2006/relationships/slideLayout" Target="../slideLayouts/slideLayout2.xml"/><Relationship Id="rId6" Type="http://schemas.openxmlformats.org/officeDocument/2006/relationships/hyperlink" Target="https://github.com/ageron/handson-ml3/blob/9bd4f4c23a55a50f3f4b511158ac257e477343fd/05_support_vector_machines.ipynb" TargetMode="External"/><Relationship Id="rId11" Type="http://schemas.openxmlformats.org/officeDocument/2006/relationships/hyperlink" Target="https://github.com/ageron/handson-ml3/blob/9bd4f4c23a55a50f3f4b511158ac257e477343fd/10_neural_nets_with_keras.ipynb" TargetMode="External"/><Relationship Id="rId5" Type="http://schemas.openxmlformats.org/officeDocument/2006/relationships/hyperlink" Target="https://github.com/ageron/handson-ml3/blob/9bd4f4c23a55a50f3f4b511158ac257e477343fd/04_training_linear_models.ipynb" TargetMode="External"/><Relationship Id="rId15" Type="http://schemas.openxmlformats.org/officeDocument/2006/relationships/hyperlink" Target="https://github.com/ageron/handson-ml3/blob/9bd4f4c23a55a50f3f4b511158ac257e477343fd/14_deep_computer_vision_with_cnns.ipynb" TargetMode="External"/><Relationship Id="rId10" Type="http://schemas.openxmlformats.org/officeDocument/2006/relationships/hyperlink" Target="https://github.com/ageron/handson-ml3/blob/9bd4f4c23a55a50f3f4b511158ac257e477343fd/09_unsupervised_learning.ipynb" TargetMode="External"/><Relationship Id="rId19" Type="http://schemas.openxmlformats.org/officeDocument/2006/relationships/hyperlink" Target="https://github.com/ageron/handson-ml3/blob/9bd4f4c23a55a50f3f4b511158ac257e477343fd/18_reinforcement_learning.ipynb" TargetMode="External"/><Relationship Id="rId4" Type="http://schemas.openxmlformats.org/officeDocument/2006/relationships/hyperlink" Target="https://github.com/ageron/handson-ml3/blob/9bd4f4c23a55a50f3f4b511158ac257e477343fd/03_classification.ipynb" TargetMode="External"/><Relationship Id="rId9" Type="http://schemas.openxmlformats.org/officeDocument/2006/relationships/hyperlink" Target="https://github.com/ageron/handson-ml3/blob/9bd4f4c23a55a50f3f4b511158ac257e477343fd/08_dimensionality_reduction.ipynb" TargetMode="External"/><Relationship Id="rId14" Type="http://schemas.openxmlformats.org/officeDocument/2006/relationships/hyperlink" Target="https://github.com/ageron/handson-ml3/blob/9bd4f4c23a55a50f3f4b511158ac257e477343fd/13_loading_and_preprocessing_data.ipynb" TargetMode="External"/><Relationship Id="rId22" Type="http://schemas.openxmlformats.org/officeDocument/2006/relationships/image" Target="../media/image104.jpg"/></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Ilg3gGewQ5U"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wjZofJX0v4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eMlx5fFNoY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9-Jl0dxWQs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LPZh9BOjkQ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hyperlink" Target="https://paperswithcode.com/sota/multi-task-language-understanding-on-mml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anthropic.com/news/3-5-models-and-computer-use"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ai.meta.com/blog/llama-3-2-connect-2024-vision-edge-mobile-devices/"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mistral.ai/news/pixtral-large/" TargetMode="Externa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hyperlink" Target="https://artificialanalysis.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rtificialanalysis.ai/"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marena.ai/" TargetMode="External"/><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perplexity.ai/"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mazon.com/Practical-Natural-Language-Processing-Pragmatic/dp/1492054054" TargetMode="Externa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nlp-with-transformers/notebook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youtube.com/watch?v=ahnGLM-RC1Y"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entrypointai.com/blog/approaches-to-ai-prompt-engineering-embeddings-or-fine-tunin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amazon.com/Transformers-Natural-Language-Processing-Computer/dp/1805128728"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huggingface.co/"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327358"/>
            <a:ext cx="11819066" cy="1727710"/>
          </a:xfrm>
        </p:spPr>
        <p:txBody>
          <a:bodyPr>
            <a:noAutofit/>
          </a:bodyPr>
          <a:lstStyle/>
          <a:p>
            <a:pPr>
              <a:lnSpc>
                <a:spcPct val="100000"/>
              </a:lnSpc>
            </a:pPr>
            <a:r>
              <a:rPr lang="en-US" dirty="0">
                <a:solidFill>
                  <a:srgbClr val="C00000"/>
                </a:solidFill>
              </a:rPr>
              <a:t>Text Analytics with </a:t>
            </a:r>
            <a:br>
              <a:rPr lang="en-US" dirty="0">
                <a:solidFill>
                  <a:srgbClr val="C00000"/>
                </a:solidFill>
              </a:rPr>
            </a:br>
            <a:r>
              <a:rPr lang="en-US" dirty="0">
                <a:solidFill>
                  <a:srgbClr val="C00000"/>
                </a:solidFill>
              </a:rPr>
              <a:t>Generative AI and Python</a:t>
            </a:r>
            <a:endParaRPr lang="en-US" dirty="0"/>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524000" y="38002"/>
            <a:ext cx="9144000" cy="827605"/>
          </a:xfrm>
        </p:spPr>
        <p:txBody>
          <a:bodyPr>
            <a:normAutofit/>
          </a:bodyPr>
          <a:lstStyle/>
          <a:p>
            <a:pPr>
              <a:lnSpc>
                <a:spcPct val="100000"/>
              </a:lnSpc>
              <a:spcBef>
                <a:spcPts val="0"/>
              </a:spcBef>
            </a:pPr>
            <a:r>
              <a:rPr lang="en-US" altLang="zh-TW" sz="40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Python for Accounting Applications</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1131PAA09</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ACC2, NTPU (U2004) (Fall 2024)</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Wed 6, 7, 8, (14:10-17:00) (9:10-12:00) (B3F10)</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2024-12-04</a:t>
            </a: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4"/>
            <a:ext cx="11222181" cy="1663050"/>
          </a:xfrm>
        </p:spPr>
        <p:txBody>
          <a:bodyPr>
            <a:noAutofit/>
          </a:bodyPr>
          <a:lstStyle/>
          <a:p>
            <a:r>
              <a:rPr lang="en-US" sz="2400" dirty="0"/>
              <a:t>Ben </a:t>
            </a:r>
            <a:r>
              <a:rPr lang="en-US" sz="2400" dirty="0" err="1"/>
              <a:t>Auffarth</a:t>
            </a:r>
            <a:r>
              <a:rPr lang="en-US" sz="2400" dirty="0"/>
              <a:t> (2023), </a:t>
            </a:r>
            <a:br>
              <a:rPr lang="en-US" sz="2400" dirty="0"/>
            </a:br>
            <a:r>
              <a:rPr lang="en-US" sz="3600" dirty="0">
                <a:solidFill>
                  <a:srgbClr val="C00000"/>
                </a:solidFill>
              </a:rPr>
              <a:t>Generative AI with </a:t>
            </a:r>
            <a:r>
              <a:rPr lang="en-US" sz="3600" dirty="0" err="1">
                <a:solidFill>
                  <a:srgbClr val="C00000"/>
                </a:solidFill>
              </a:rPr>
              <a:t>LangChain</a:t>
            </a:r>
            <a:r>
              <a:rPr lang="en-US" sz="3600" dirty="0">
                <a:solidFill>
                  <a:srgbClr val="C00000"/>
                </a:solidFill>
              </a:rPr>
              <a:t>: </a:t>
            </a:r>
            <a:br>
              <a:rPr lang="en-US" sz="2400" dirty="0">
                <a:solidFill>
                  <a:srgbClr val="C00000"/>
                </a:solidFill>
              </a:rPr>
            </a:br>
            <a:r>
              <a:rPr lang="en-US" sz="2400" dirty="0">
                <a:solidFill>
                  <a:srgbClr val="C00000"/>
                </a:solidFill>
              </a:rPr>
              <a:t>Build large language model (LLM) apps with Python, </a:t>
            </a:r>
            <a:r>
              <a:rPr lang="en-US" sz="2400" dirty="0" err="1">
                <a:solidFill>
                  <a:srgbClr val="C00000"/>
                </a:solidFill>
              </a:rPr>
              <a:t>ChatGPT</a:t>
            </a:r>
            <a:r>
              <a:rPr lang="en-US" sz="2400" dirty="0">
                <a:solidFill>
                  <a:srgbClr val="C00000"/>
                </a:solidFill>
              </a:rPr>
              <a:t> and other LLMs</a:t>
            </a:r>
            <a:r>
              <a:rPr lang="en-US" sz="2400" dirty="0"/>
              <a:t>, </a:t>
            </a:r>
            <a:br>
              <a:rPr lang="en-US" sz="2400" dirty="0"/>
            </a:br>
            <a:r>
              <a:rPr lang="en-US" sz="2400" dirty="0" err="1"/>
              <a:t>Packt</a:t>
            </a:r>
            <a:r>
              <a:rPr lang="en-US" sz="24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https://www.amazon.com/Generative-AI-LangChain-language-ChatGPT/dp/1835083463</a:t>
            </a:r>
            <a:endParaRPr lang="en-US" altLang="zh-TW" sz="1000" dirty="0">
              <a:solidFill>
                <a:srgbClr val="BFBFBF"/>
              </a:solidFill>
            </a:endParaRPr>
          </a:p>
        </p:txBody>
      </p:sp>
      <p:pic>
        <p:nvPicPr>
          <p:cNvPr id="5" name="Picture 4">
            <a:extLst>
              <a:ext uri="{FF2B5EF4-FFF2-40B4-BE49-F238E27FC236}">
                <a16:creationId xmlns:a16="http://schemas.microsoft.com/office/drawing/2014/main" id="{EAEDED75-2458-AF11-08EF-C249882D60F5}"/>
              </a:ext>
            </a:extLst>
          </p:cNvPr>
          <p:cNvPicPr>
            <a:picLocks noChangeAspect="1"/>
          </p:cNvPicPr>
          <p:nvPr/>
        </p:nvPicPr>
        <p:blipFill>
          <a:blip r:embed="rId3"/>
          <a:stretch>
            <a:fillRect/>
          </a:stretch>
        </p:blipFill>
        <p:spPr>
          <a:xfrm>
            <a:off x="4238098" y="1843510"/>
            <a:ext cx="3814762" cy="4718734"/>
          </a:xfrm>
          <a:prstGeom prst="rect">
            <a:avLst/>
          </a:prstGeom>
        </p:spPr>
      </p:pic>
    </p:spTree>
    <p:extLst>
      <p:ext uri="{BB962C8B-B14F-4D97-AF65-F5344CB8AC3E}">
        <p14:creationId xmlns:p14="http://schemas.microsoft.com/office/powerpoint/2010/main" val="42869094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2017261"/>
          </a:xfrm>
        </p:spPr>
        <p:txBody>
          <a:bodyPr>
            <a:normAutofit fontScale="90000"/>
          </a:bodyPr>
          <a:lstStyle/>
          <a:p>
            <a:r>
              <a:rPr lang="en-US" dirty="0"/>
              <a:t>Generative AI</a:t>
            </a:r>
            <a:br>
              <a:rPr lang="en-US" dirty="0"/>
            </a:br>
            <a:r>
              <a:rPr lang="en-US" dirty="0"/>
              <a:t>1. Pre-training Foundation (Pre-trained) Model</a:t>
            </a:r>
            <a:br>
              <a:rPr lang="en-US" dirty="0"/>
            </a:br>
            <a:r>
              <a:rPr lang="en-US" dirty="0"/>
              <a:t>2. Fine-turning Custom (Fine-tuned) Model</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EA50651A-9FFA-4442-B8DF-7AB4860854BC}"/>
              </a:ext>
            </a:extLst>
          </p:cNvPr>
          <p:cNvPicPr>
            <a:picLocks noChangeAspect="1"/>
          </p:cNvPicPr>
          <p:nvPr/>
        </p:nvPicPr>
        <p:blipFill>
          <a:blip r:embed="rId2"/>
          <a:stretch>
            <a:fillRect/>
          </a:stretch>
        </p:blipFill>
        <p:spPr>
          <a:xfrm>
            <a:off x="147512" y="2151278"/>
            <a:ext cx="11903287" cy="4266919"/>
          </a:xfrm>
          <a:prstGeom prst="rect">
            <a:avLst/>
          </a:prstGeom>
        </p:spPr>
      </p:pic>
    </p:spTree>
    <p:extLst>
      <p:ext uri="{BB962C8B-B14F-4D97-AF65-F5344CB8AC3E}">
        <p14:creationId xmlns:p14="http://schemas.microsoft.com/office/powerpoint/2010/main" val="42331497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5" name="Picture 4">
            <a:extLst>
              <a:ext uri="{FF2B5EF4-FFF2-40B4-BE49-F238E27FC236}">
                <a16:creationId xmlns:a16="http://schemas.microsoft.com/office/drawing/2014/main" id="{04630F5C-CBD0-6DA1-AB63-C68EB34531D1}"/>
              </a:ext>
            </a:extLst>
          </p:cNvPr>
          <p:cNvPicPr>
            <a:picLocks noChangeAspect="1"/>
          </p:cNvPicPr>
          <p:nvPr/>
        </p:nvPicPr>
        <p:blipFill>
          <a:blip r:embed="rId2"/>
          <a:stretch>
            <a:fillRect/>
          </a:stretch>
        </p:blipFill>
        <p:spPr>
          <a:xfrm>
            <a:off x="349593" y="1075842"/>
            <a:ext cx="11460283" cy="5530756"/>
          </a:xfrm>
          <a:prstGeom prst="rect">
            <a:avLst/>
          </a:prstGeom>
        </p:spPr>
      </p:pic>
    </p:spTree>
    <p:extLst>
      <p:ext uri="{BB962C8B-B14F-4D97-AF65-F5344CB8AC3E}">
        <p14:creationId xmlns:p14="http://schemas.microsoft.com/office/powerpoint/2010/main" val="14806444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47767"/>
            <a:ext cx="11896975" cy="1014007"/>
          </a:xfrm>
        </p:spPr>
        <p:txBody>
          <a:bodyPr>
            <a:normAutofit fontScale="90000"/>
          </a:bodyPr>
          <a:lstStyle/>
          <a:p>
            <a:r>
              <a:rPr lang="en-US" sz="4000" dirty="0"/>
              <a:t>Generative AI </a:t>
            </a:r>
            <a:br>
              <a:rPr lang="en-US" sz="4000" dirty="0"/>
            </a:br>
            <a:r>
              <a:rPr lang="en-US" sz="4000" dirty="0"/>
              <a:t>Fine-tune Custom Models using Proprietary Data</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10806F66-48B7-1ABA-38E0-1A7364F2E51D}"/>
              </a:ext>
            </a:extLst>
          </p:cNvPr>
          <p:cNvPicPr>
            <a:picLocks noChangeAspect="1"/>
          </p:cNvPicPr>
          <p:nvPr/>
        </p:nvPicPr>
        <p:blipFill>
          <a:blip r:embed="rId2"/>
          <a:stretch>
            <a:fillRect/>
          </a:stretch>
        </p:blipFill>
        <p:spPr>
          <a:xfrm>
            <a:off x="1048731" y="1169332"/>
            <a:ext cx="10094536" cy="5393796"/>
          </a:xfrm>
          <a:prstGeom prst="rect">
            <a:avLst/>
          </a:prstGeom>
        </p:spPr>
      </p:pic>
    </p:spTree>
    <p:extLst>
      <p:ext uri="{BB962C8B-B14F-4D97-AF65-F5344CB8AC3E}">
        <p14:creationId xmlns:p14="http://schemas.microsoft.com/office/powerpoint/2010/main" val="400872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4907823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3206754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C918E-213F-C04F-B507-9C1A5CAFA54D}"/>
              </a:ext>
            </a:extLst>
          </p:cNvPr>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
        <p:nvSpPr>
          <p:cNvPr id="9" name="Title 1">
            <a:extLst>
              <a:ext uri="{FF2B5EF4-FFF2-40B4-BE49-F238E27FC236}">
                <a16:creationId xmlns:a16="http://schemas.microsoft.com/office/drawing/2014/main" id="{05A7E26A-9D08-9B44-885A-EBEB17B6D29E}"/>
              </a:ext>
            </a:extLst>
          </p:cNvPr>
          <p:cNvSpPr>
            <a:spLocks noGrp="1"/>
          </p:cNvSpPr>
          <p:nvPr>
            <p:ph type="title"/>
          </p:nvPr>
        </p:nvSpPr>
        <p:spPr>
          <a:xfrm>
            <a:off x="1510747" y="1"/>
            <a:ext cx="9245443" cy="662843"/>
          </a:xfrm>
        </p:spPr>
        <p:txBody>
          <a:bodyPr>
            <a:normAutofit fontScale="90000"/>
          </a:bodyPr>
          <a:lstStyle/>
          <a:p>
            <a:r>
              <a:rPr lang="en-US" b="1" dirty="0">
                <a:solidFill>
                  <a:schemeClr val="accent1"/>
                </a:solidFill>
              </a:rPr>
              <a:t>Python in Google </a:t>
            </a:r>
            <a:r>
              <a:rPr lang="en-US" b="1" dirty="0" err="1">
                <a:solidFill>
                  <a:schemeClr val="accent1"/>
                </a:solidFill>
              </a:rPr>
              <a:t>Colab</a:t>
            </a:r>
            <a:r>
              <a:rPr lang="en-US" b="1" dirty="0">
                <a:solidFill>
                  <a:schemeClr val="accent1"/>
                </a:solidFill>
              </a:rPr>
              <a:t> (Python101)</a:t>
            </a:r>
          </a:p>
        </p:txBody>
      </p:sp>
      <p:sp>
        <p:nvSpPr>
          <p:cNvPr id="10" name="Rectangle 9">
            <a:extLst>
              <a:ext uri="{FF2B5EF4-FFF2-40B4-BE49-F238E27FC236}">
                <a16:creationId xmlns:a16="http://schemas.microsoft.com/office/drawing/2014/main" id="{16273DF9-BB84-414A-8E5C-84B5B27598B9}"/>
              </a:ext>
            </a:extLst>
          </p:cNvPr>
          <p:cNvSpPr/>
          <p:nvPr/>
        </p:nvSpPr>
        <p:spPr>
          <a:xfrm>
            <a:off x="1631504" y="662843"/>
            <a:ext cx="8928992" cy="369332"/>
          </a:xfrm>
          <a:prstGeom prst="rect">
            <a:avLst/>
          </a:prstGeom>
        </p:spPr>
        <p:txBody>
          <a:bodyPr wrap="square">
            <a:spAutoFit/>
          </a:bodyPr>
          <a:lstStyle/>
          <a:p>
            <a:pPr algn="ctr"/>
            <a:r>
              <a:rPr lang="en-US" dirty="0">
                <a:hlinkClick r:id="rId2"/>
              </a:rPr>
              <a:t>https://colab.research.google.com/drive/1FEG6DnGvwfUbeo4zJ1zTunjMqf2RkCrT</a:t>
            </a:r>
            <a:endParaRPr lang="en-US" dirty="0"/>
          </a:p>
        </p:txBody>
      </p:sp>
      <p:sp>
        <p:nvSpPr>
          <p:cNvPr id="7" name="Rectangle 6">
            <a:extLst>
              <a:ext uri="{FF2B5EF4-FFF2-40B4-BE49-F238E27FC236}">
                <a16:creationId xmlns:a16="http://schemas.microsoft.com/office/drawing/2014/main" id="{FC4467A0-4827-A846-8266-C0616F9F0C5C}"/>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3"/>
              </a:rPr>
              <a:t>https://tinyurl.com/aintpupython101</a:t>
            </a:r>
            <a:endParaRPr lang="en-US" sz="2000" dirty="0"/>
          </a:p>
        </p:txBody>
      </p:sp>
      <p:pic>
        <p:nvPicPr>
          <p:cNvPr id="8" name="Picture 7">
            <a:extLst>
              <a:ext uri="{FF2B5EF4-FFF2-40B4-BE49-F238E27FC236}">
                <a16:creationId xmlns:a16="http://schemas.microsoft.com/office/drawing/2014/main" id="{5FAD8758-D903-0E46-9CAC-FB39DED6C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951" y="1082613"/>
            <a:ext cx="10029091" cy="5441225"/>
          </a:xfrm>
          <a:prstGeom prst="rect">
            <a:avLst/>
          </a:prstGeom>
        </p:spPr>
      </p:pic>
      <p:sp>
        <p:nvSpPr>
          <p:cNvPr id="11" name="TextBox 10">
            <a:extLst>
              <a:ext uri="{FF2B5EF4-FFF2-40B4-BE49-F238E27FC236}">
                <a16:creationId xmlns:a16="http://schemas.microsoft.com/office/drawing/2014/main" id="{A3481CA2-46BA-7C50-6577-D46A999FFE53}"/>
              </a:ext>
            </a:extLst>
          </p:cNvPr>
          <p:cNvSpPr txBox="1"/>
          <p:nvPr/>
        </p:nvSpPr>
        <p:spPr>
          <a:xfrm>
            <a:off x="3471332" y="1018486"/>
            <a:ext cx="6096000" cy="584775"/>
          </a:xfrm>
          <a:prstGeom prst="rect">
            <a:avLst/>
          </a:prstGeom>
          <a:noFill/>
        </p:spPr>
        <p:txBody>
          <a:bodyPr wrap="square">
            <a:spAutoFit/>
          </a:bodyPr>
          <a:lstStyle/>
          <a:p>
            <a:pPr algn="ctr"/>
            <a:r>
              <a:rPr lang="en-US" sz="3200" b="1" dirty="0">
                <a:solidFill>
                  <a:srgbClr val="C00000"/>
                </a:solidFill>
              </a:rPr>
              <a:t>NLP with Transformers</a:t>
            </a:r>
          </a:p>
        </p:txBody>
      </p:sp>
    </p:spTree>
    <p:extLst>
      <p:ext uri="{BB962C8B-B14F-4D97-AF65-F5344CB8AC3E}">
        <p14:creationId xmlns:p14="http://schemas.microsoft.com/office/powerpoint/2010/main" val="22998738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NLP with Transformers</a:t>
            </a:r>
            <a:endParaRPr lang="en-US" sz="2700" dirty="0"/>
          </a:p>
        </p:txBody>
      </p:sp>
      <p:sp>
        <p:nvSpPr>
          <p:cNvPr id="13" name="TextBox 12">
            <a:extLst>
              <a:ext uri="{FF2B5EF4-FFF2-40B4-BE49-F238E27FC236}">
                <a16:creationId xmlns:a16="http://schemas.microsoft.com/office/drawing/2014/main" id="{0F3F39E3-01A1-ED48-86A7-58BD809A44F4}"/>
              </a:ext>
            </a:extLst>
          </p:cNvPr>
          <p:cNvSpPr txBox="1"/>
          <p:nvPr/>
        </p:nvSpPr>
        <p:spPr>
          <a:xfrm>
            <a:off x="462949" y="1621892"/>
            <a:ext cx="11452824" cy="1446550"/>
          </a:xfrm>
          <a:prstGeom prst="rect">
            <a:avLst/>
          </a:prstGeom>
          <a:solidFill>
            <a:schemeClr val="accent4">
              <a:lumMod val="20000"/>
              <a:lumOff val="80000"/>
            </a:schemeClr>
          </a:solidFill>
        </p:spPr>
        <p:txBody>
          <a:bodyPr wrap="square">
            <a:spAutoFit/>
          </a:bodyPr>
          <a:lstStyle/>
          <a:p>
            <a:r>
              <a:rPr lang="en-US" sz="2200" b="1" dirty="0">
                <a:solidFill>
                  <a:srgbClr val="0000FF"/>
                </a:solidFill>
                <a:effectLst/>
                <a:latin typeface="Courier New" panose="02070309020205020404" pitchFamily="49" charset="0"/>
              </a:rPr>
              <a:t>!</a:t>
            </a:r>
            <a:r>
              <a:rPr lang="en-US" sz="2200" b="1" dirty="0">
                <a:solidFill>
                  <a:srgbClr val="000000"/>
                </a:solidFill>
                <a:effectLst/>
                <a:latin typeface="Courier New" panose="02070309020205020404" pitchFamily="49" charset="0"/>
              </a:rPr>
              <a:t>git clone https://</a:t>
            </a:r>
            <a:r>
              <a:rPr lang="en-US" sz="2200" b="1" dirty="0" err="1">
                <a:solidFill>
                  <a:srgbClr val="000000"/>
                </a:solidFill>
                <a:effectLst/>
                <a:latin typeface="Courier New" panose="02070309020205020404" pitchFamily="49" charset="0"/>
              </a:rPr>
              <a:t>github.com</a:t>
            </a:r>
            <a:r>
              <a:rPr lang="en-US" sz="2200" b="1" dirty="0">
                <a:solidFill>
                  <a:srgbClr val="000000"/>
                </a:solidFill>
                <a:effectLst/>
                <a:latin typeface="Courier New" panose="02070309020205020404" pitchFamily="49" charset="0"/>
              </a:rPr>
              <a:t>/</a:t>
            </a:r>
            <a:r>
              <a:rPr lang="en-US" sz="2200" b="1" dirty="0" err="1">
                <a:solidFill>
                  <a:srgbClr val="000000"/>
                </a:solidFill>
                <a:effectLst/>
                <a:latin typeface="Courier New" panose="02070309020205020404" pitchFamily="49" charset="0"/>
              </a:rPr>
              <a:t>nlp</a:t>
            </a:r>
            <a:r>
              <a:rPr lang="en-US" sz="2200" b="1" dirty="0">
                <a:solidFill>
                  <a:srgbClr val="000000"/>
                </a:solidFill>
                <a:effectLst/>
                <a:latin typeface="Courier New" panose="02070309020205020404" pitchFamily="49" charset="0"/>
              </a:rPr>
              <a:t>-with-transformers/</a:t>
            </a:r>
            <a:r>
              <a:rPr lang="en-US" sz="2200" b="1" dirty="0" err="1">
                <a:solidFill>
                  <a:srgbClr val="000000"/>
                </a:solidFill>
                <a:effectLst/>
                <a:latin typeface="Courier New" panose="02070309020205020404" pitchFamily="49" charset="0"/>
              </a:rPr>
              <a:t>notebooks.git</a:t>
            </a:r>
            <a:endParaRPr lang="en-US" sz="2200" b="1" dirty="0">
              <a:solidFill>
                <a:srgbClr val="000000"/>
              </a:solidFill>
              <a:effectLst/>
              <a:latin typeface="Courier New" panose="02070309020205020404" pitchFamily="49" charset="0"/>
            </a:endParaRPr>
          </a:p>
          <a:p>
            <a:r>
              <a:rPr lang="en-US" sz="2200" b="1" dirty="0">
                <a:solidFill>
                  <a:srgbClr val="0000FF"/>
                </a:solidFill>
                <a:effectLst/>
                <a:latin typeface="Courier New" panose="02070309020205020404" pitchFamily="49" charset="0"/>
              </a:rPr>
              <a:t>%cd </a:t>
            </a:r>
            <a:r>
              <a:rPr lang="en-US" sz="2200" b="1" dirty="0">
                <a:solidFill>
                  <a:srgbClr val="000000"/>
                </a:solidFill>
                <a:effectLst/>
                <a:latin typeface="Courier New" panose="02070309020205020404" pitchFamily="49" charset="0"/>
              </a:rPr>
              <a:t>notebooks</a:t>
            </a:r>
          </a:p>
          <a:p>
            <a:r>
              <a:rPr lang="en-US" sz="2200" b="1" dirty="0">
                <a:solidFill>
                  <a:srgbClr val="AF00DB"/>
                </a:solidFill>
                <a:effectLst/>
                <a:latin typeface="Courier New" panose="02070309020205020404" pitchFamily="49" charset="0"/>
              </a:rPr>
              <a:t>from</a:t>
            </a:r>
            <a:r>
              <a:rPr lang="en-US" sz="2200" b="1" dirty="0">
                <a:solidFill>
                  <a:srgbClr val="000000"/>
                </a:solidFill>
                <a:effectLst/>
                <a:latin typeface="Courier New" panose="02070309020205020404" pitchFamily="49" charset="0"/>
              </a:rPr>
              <a:t> install </a:t>
            </a:r>
            <a:r>
              <a:rPr lang="en-US" sz="2200" b="1" dirty="0">
                <a:solidFill>
                  <a:srgbClr val="AF00DB"/>
                </a:solidFill>
                <a:effectLst/>
                <a:latin typeface="Courier New" panose="02070309020205020404" pitchFamily="49" charset="0"/>
              </a:rPr>
              <a:t>import</a:t>
            </a:r>
            <a:r>
              <a:rPr lang="en-US" sz="2200" b="1" dirty="0">
                <a:solidFill>
                  <a:srgbClr val="000000"/>
                </a:solidFill>
                <a:effectLst/>
                <a:latin typeface="Courier New" panose="02070309020205020404" pitchFamily="49" charset="0"/>
              </a:rPr>
              <a:t> *</a:t>
            </a:r>
          </a:p>
          <a:p>
            <a:r>
              <a:rPr lang="en-US" sz="2200" b="1" dirty="0" err="1">
                <a:solidFill>
                  <a:srgbClr val="000000"/>
                </a:solidFill>
                <a:effectLst/>
                <a:latin typeface="Courier New" panose="02070309020205020404" pitchFamily="49" charset="0"/>
              </a:rPr>
              <a:t>install_requirements</a:t>
            </a:r>
            <a:r>
              <a:rPr lang="en-US" sz="2200" b="1" dirty="0">
                <a:solidFill>
                  <a:srgbClr val="000000"/>
                </a:solidFill>
                <a:effectLst/>
                <a:latin typeface="Courier New" panose="02070309020205020404" pitchFamily="49" charset="0"/>
              </a:rPr>
              <a:t>()</a:t>
            </a:r>
          </a:p>
        </p:txBody>
      </p:sp>
      <p:sp>
        <p:nvSpPr>
          <p:cNvPr id="14" name="TextBox 13">
            <a:extLst>
              <a:ext uri="{FF2B5EF4-FFF2-40B4-BE49-F238E27FC236}">
                <a16:creationId xmlns:a16="http://schemas.microsoft.com/office/drawing/2014/main" id="{2570D92B-DA7D-8B4B-B596-CECD12B32E57}"/>
              </a:ext>
            </a:extLst>
          </p:cNvPr>
          <p:cNvSpPr txBox="1"/>
          <p:nvPr/>
        </p:nvSpPr>
        <p:spPr>
          <a:xfrm>
            <a:off x="534389" y="3984345"/>
            <a:ext cx="6098344" cy="830997"/>
          </a:xfrm>
          <a:prstGeom prst="rect">
            <a:avLst/>
          </a:prstGeom>
          <a:noFill/>
        </p:spPr>
        <p:txBody>
          <a:bodyPr wrap="square">
            <a:spAutoFit/>
          </a:bodyPr>
          <a:lstStyle/>
          <a:p>
            <a:r>
              <a:rPr lang="en-US" sz="2400" b="0" dirty="0">
                <a:solidFill>
                  <a:srgbClr val="AF00DB"/>
                </a:solidFill>
                <a:effectLst/>
                <a:latin typeface="Courier New" panose="02070309020205020404" pitchFamily="49" charset="0"/>
              </a:rPr>
              <a:t>from</a:t>
            </a:r>
            <a:r>
              <a:rPr lang="en-US" sz="2400" b="0" dirty="0">
                <a:solidFill>
                  <a:srgbClr val="000000"/>
                </a:solidFill>
                <a:effectLst/>
                <a:latin typeface="Courier New" panose="02070309020205020404" pitchFamily="49" charset="0"/>
              </a:rPr>
              <a:t> utils </a:t>
            </a:r>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p>
          <a:p>
            <a:r>
              <a:rPr lang="en-US" sz="2400" b="0" dirty="0" err="1">
                <a:solidFill>
                  <a:srgbClr val="000000"/>
                </a:solidFill>
                <a:effectLst/>
                <a:latin typeface="Courier New" panose="02070309020205020404" pitchFamily="49" charset="0"/>
              </a:rPr>
              <a:t>setup_chapter</a:t>
            </a:r>
            <a:r>
              <a:rPr lang="en-US" sz="24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23840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CC0AD3EB-12AE-AC4B-A072-34CC02EE15B5}"/>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Tree>
    <p:extLst>
      <p:ext uri="{BB962C8B-B14F-4D97-AF65-F5344CB8AC3E}">
        <p14:creationId xmlns:p14="http://schemas.microsoft.com/office/powerpoint/2010/main" val="12969144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7" name="TextBox 6">
            <a:extLst>
              <a:ext uri="{FF2B5EF4-FFF2-40B4-BE49-F238E27FC236}">
                <a16:creationId xmlns:a16="http://schemas.microsoft.com/office/drawing/2014/main" id="{7613899A-3D6A-5A4B-925E-02810BF1C98B}"/>
              </a:ext>
            </a:extLst>
          </p:cNvPr>
          <p:cNvSpPr txBox="1"/>
          <p:nvPr/>
        </p:nvSpPr>
        <p:spPr>
          <a:xfrm>
            <a:off x="512043" y="1062883"/>
            <a:ext cx="11244528"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TextBox 8">
            <a:extLst>
              <a:ext uri="{FF2B5EF4-FFF2-40B4-BE49-F238E27FC236}">
                <a16:creationId xmlns:a16="http://schemas.microsoft.com/office/drawing/2014/main" id="{33FC96AB-9D2E-624F-9DB0-6EBBCD27D339}"/>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3" name="Table 2">
            <a:extLst>
              <a:ext uri="{FF2B5EF4-FFF2-40B4-BE49-F238E27FC236}">
                <a16:creationId xmlns:a16="http://schemas.microsoft.com/office/drawing/2014/main" id="{AFCE732F-B5E5-8345-B590-5F9A37E00509}"/>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0" name="TextBox 9">
            <a:extLst>
              <a:ext uri="{FF2B5EF4-FFF2-40B4-BE49-F238E27FC236}">
                <a16:creationId xmlns:a16="http://schemas.microsoft.com/office/drawing/2014/main" id="{EB926DF6-6FDA-9B4D-8587-FC1E319387C4}"/>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2659060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109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Classification</a:t>
            </a:r>
            <a:endParaRPr lang="en-US" sz="2700" dirty="0"/>
          </a:p>
        </p:txBody>
      </p:sp>
      <p:sp>
        <p:nvSpPr>
          <p:cNvPr id="13" name="TextBox 12">
            <a:extLst>
              <a:ext uri="{FF2B5EF4-FFF2-40B4-BE49-F238E27FC236}">
                <a16:creationId xmlns:a16="http://schemas.microsoft.com/office/drawing/2014/main" id="{180A5A42-6BD1-9143-B6A2-27EFD06DB094}"/>
              </a:ext>
            </a:extLst>
          </p:cNvPr>
          <p:cNvSpPr txBox="1"/>
          <p:nvPr/>
        </p:nvSpPr>
        <p:spPr>
          <a:xfrm>
            <a:off x="512042" y="3189807"/>
            <a:ext cx="11244528" cy="954107"/>
          </a:xfrm>
          <a:prstGeom prst="rect">
            <a:avLst/>
          </a:prstGeom>
          <a:solidFill>
            <a:schemeClr val="accent4">
              <a:lumMod val="20000"/>
              <a:lumOff val="80000"/>
            </a:schemeClr>
          </a:solidFill>
        </p:spPr>
        <p:txBody>
          <a:bodyPr wrap="square">
            <a:spAutoFit/>
          </a:bodyPr>
          <a:lstStyle/>
          <a:p>
            <a:r>
              <a:rPr lang="en-US" sz="2800" b="1" dirty="0">
                <a:solidFill>
                  <a:srgbClr val="AF00DB"/>
                </a:solidFill>
                <a:effectLst/>
                <a:latin typeface="Courier New" panose="02070309020205020404" pitchFamily="49" charset="0"/>
              </a:rPr>
              <a:t>from</a:t>
            </a:r>
            <a:r>
              <a:rPr lang="en-US" sz="2800" b="1" dirty="0">
                <a:solidFill>
                  <a:srgbClr val="000000"/>
                </a:solidFill>
                <a:effectLst/>
                <a:latin typeface="Courier New" panose="02070309020205020404" pitchFamily="49" charset="0"/>
              </a:rPr>
              <a:t> transformers </a:t>
            </a:r>
            <a:r>
              <a:rPr lang="en-US" sz="2800" b="1" dirty="0">
                <a:solidFill>
                  <a:srgbClr val="AF00DB"/>
                </a:solidFill>
                <a:effectLst/>
                <a:latin typeface="Courier New" panose="02070309020205020404" pitchFamily="49" charset="0"/>
              </a:rPr>
              <a:t>import</a:t>
            </a:r>
            <a:r>
              <a:rPr lang="en-US" sz="2800" b="1" dirty="0">
                <a:solidFill>
                  <a:srgbClr val="000000"/>
                </a:solidFill>
                <a:effectLst/>
                <a:latin typeface="Courier New" panose="02070309020205020404" pitchFamily="49" charset="0"/>
              </a:rPr>
              <a:t> pipeline</a:t>
            </a:r>
            <a:br>
              <a:rPr lang="en-US" sz="2800" b="1" dirty="0">
                <a:solidFill>
                  <a:srgbClr val="000000"/>
                </a:solidFill>
                <a:effectLst/>
                <a:latin typeface="Courier New" panose="02070309020205020404" pitchFamily="49" charset="0"/>
              </a:rPr>
            </a:br>
            <a:r>
              <a:rPr lang="en-US" sz="2800" b="1" dirty="0">
                <a:solidFill>
                  <a:srgbClr val="000000"/>
                </a:solidFill>
                <a:effectLst/>
                <a:latin typeface="Courier New" panose="02070309020205020404" pitchFamily="49" charset="0"/>
              </a:rPr>
              <a:t>classifier = pipeline(</a:t>
            </a:r>
            <a:r>
              <a:rPr lang="en-US" sz="2800" b="1" dirty="0">
                <a:solidFill>
                  <a:srgbClr val="A31515"/>
                </a:solidFill>
                <a:effectLst/>
                <a:latin typeface="Courier New" panose="02070309020205020404" pitchFamily="49" charset="0"/>
              </a:rPr>
              <a:t>"text-classification"</a:t>
            </a:r>
            <a:r>
              <a:rPr lang="en-US" sz="2800" b="1" dirty="0">
                <a:solidFill>
                  <a:srgbClr val="000000"/>
                </a:solidFill>
                <a:effectLst/>
                <a:latin typeface="Courier New" panose="02070309020205020404" pitchFamily="49" charset="0"/>
              </a:rPr>
              <a:t>)</a:t>
            </a:r>
          </a:p>
        </p:txBody>
      </p:sp>
      <p:graphicFrame>
        <p:nvGraphicFramePr>
          <p:cNvPr id="14" name="Table 13">
            <a:extLst>
              <a:ext uri="{FF2B5EF4-FFF2-40B4-BE49-F238E27FC236}">
                <a16:creationId xmlns:a16="http://schemas.microsoft.com/office/drawing/2014/main" id="{32E041EB-6EB8-C444-BAC1-91056CED236E}"/>
              </a:ext>
            </a:extLst>
          </p:cNvPr>
          <p:cNvGraphicFramePr>
            <a:graphicFrameLocks noGrp="1"/>
          </p:cNvGraphicFramePr>
          <p:nvPr/>
        </p:nvGraphicFramePr>
        <p:xfrm>
          <a:off x="556691" y="5530637"/>
          <a:ext cx="6788730" cy="914400"/>
        </p:xfrm>
        <a:graphic>
          <a:graphicData uri="http://schemas.openxmlformats.org/drawingml/2006/table">
            <a:tbl>
              <a:tblPr/>
              <a:tblGrid>
                <a:gridCol w="2262910">
                  <a:extLst>
                    <a:ext uri="{9D8B030D-6E8A-4147-A177-3AD203B41FA5}">
                      <a16:colId xmlns:a16="http://schemas.microsoft.com/office/drawing/2014/main" val="4029862344"/>
                    </a:ext>
                  </a:extLst>
                </a:gridCol>
                <a:gridCol w="2262910">
                  <a:extLst>
                    <a:ext uri="{9D8B030D-6E8A-4147-A177-3AD203B41FA5}">
                      <a16:colId xmlns:a16="http://schemas.microsoft.com/office/drawing/2014/main" val="1174281445"/>
                    </a:ext>
                  </a:extLst>
                </a:gridCol>
                <a:gridCol w="2262910">
                  <a:extLst>
                    <a:ext uri="{9D8B030D-6E8A-4147-A177-3AD203B41FA5}">
                      <a16:colId xmlns:a16="http://schemas.microsoft.com/office/drawing/2014/main" val="3393827648"/>
                    </a:ext>
                  </a:extLst>
                </a:gridCol>
              </a:tblGrid>
              <a:tr h="0">
                <a:tc>
                  <a:txBody>
                    <a:bodyPr/>
                    <a:lstStyle/>
                    <a:p>
                      <a:pPr algn="r"/>
                      <a:endParaRPr lang="en-US" sz="2400" b="1" dirty="0">
                        <a:effectLst/>
                      </a:endParaRPr>
                    </a:p>
                  </a:txBody>
                  <a:tcPr anchor="ctr">
                    <a:lnL>
                      <a:noFill/>
                    </a:lnL>
                    <a:lnR>
                      <a:noFill/>
                    </a:lnR>
                    <a:lnT>
                      <a:noFill/>
                    </a:lnT>
                    <a:lnB>
                      <a:noFill/>
                    </a:lnB>
                    <a:solidFill>
                      <a:srgbClr val="FFFFFF"/>
                    </a:solidFill>
                  </a:tcPr>
                </a:tc>
                <a:tc>
                  <a:txBody>
                    <a:bodyPr/>
                    <a:lstStyle/>
                    <a:p>
                      <a:pPr algn="r"/>
                      <a:r>
                        <a:rPr lang="en-US" sz="2400" b="1" dirty="0">
                          <a:effectLst/>
                        </a:rPr>
                        <a:t>label</a:t>
                      </a:r>
                    </a:p>
                  </a:txBody>
                  <a:tcPr anchor="ctr">
                    <a:lnL>
                      <a:noFill/>
                    </a:lnL>
                    <a:lnR>
                      <a:noFill/>
                    </a:lnR>
                    <a:lnT>
                      <a:noFill/>
                    </a:lnT>
                    <a:lnB>
                      <a:noFill/>
                    </a:lnB>
                    <a:solidFill>
                      <a:srgbClr val="FFFFFF"/>
                    </a:solidFill>
                  </a:tcPr>
                </a:tc>
                <a:tc>
                  <a:txBody>
                    <a:bodyPr/>
                    <a:lstStyle/>
                    <a:p>
                      <a:pPr algn="r"/>
                      <a:r>
                        <a:rPr lang="en-US" sz="2400" b="1" dirty="0">
                          <a:effectLst/>
                        </a:rPr>
                        <a:t>score</a:t>
                      </a:r>
                    </a:p>
                  </a:txBody>
                  <a:tcPr anchor="ctr">
                    <a:lnL>
                      <a:noFill/>
                    </a:lnL>
                    <a:lnR>
                      <a:noFill/>
                    </a:lnR>
                    <a:lnT>
                      <a:noFill/>
                    </a:lnT>
                    <a:lnB>
                      <a:noFill/>
                    </a:lnB>
                    <a:solidFill>
                      <a:srgbClr val="FFFFFF"/>
                    </a:solidFill>
                  </a:tcPr>
                </a:tc>
                <a:extLst>
                  <a:ext uri="{0D108BD9-81ED-4DB2-BD59-A6C34878D82A}">
                    <a16:rowId xmlns:a16="http://schemas.microsoft.com/office/drawing/2014/main" val="141161314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a:effectLst/>
                        </a:rPr>
                        <a:t>NEGATIVE</a:t>
                      </a:r>
                    </a:p>
                  </a:txBody>
                  <a:tcPr anchor="ctr">
                    <a:lnL>
                      <a:noFill/>
                    </a:lnL>
                    <a:lnR>
                      <a:noFill/>
                    </a:lnR>
                    <a:lnT>
                      <a:noFill/>
                    </a:lnT>
                    <a:lnB>
                      <a:noFill/>
                    </a:lnB>
                    <a:solidFill>
                      <a:srgbClr val="FFFFFF"/>
                    </a:solidFill>
                  </a:tcPr>
                </a:tc>
                <a:tc>
                  <a:txBody>
                    <a:bodyPr/>
                    <a:lstStyle/>
                    <a:p>
                      <a:pPr algn="r"/>
                      <a:r>
                        <a:rPr lang="en-US" sz="2400" dirty="0">
                          <a:effectLst/>
                        </a:rPr>
                        <a:t>0.901546</a:t>
                      </a:r>
                    </a:p>
                  </a:txBody>
                  <a:tcPr anchor="ctr">
                    <a:lnL>
                      <a:noFill/>
                    </a:lnL>
                    <a:lnR>
                      <a:noFill/>
                    </a:lnR>
                    <a:lnT>
                      <a:noFill/>
                    </a:lnT>
                    <a:lnB>
                      <a:noFill/>
                    </a:lnB>
                    <a:solidFill>
                      <a:srgbClr val="FFFFFF"/>
                    </a:solidFill>
                  </a:tcPr>
                </a:tc>
                <a:extLst>
                  <a:ext uri="{0D108BD9-81ED-4DB2-BD59-A6C34878D82A}">
                    <a16:rowId xmlns:a16="http://schemas.microsoft.com/office/drawing/2014/main" val="2580560906"/>
                  </a:ext>
                </a:extLst>
              </a:tr>
            </a:tbl>
          </a:graphicData>
        </a:graphic>
      </p:graphicFrame>
      <p:sp>
        <p:nvSpPr>
          <p:cNvPr id="15" name="TextBox 14">
            <a:extLst>
              <a:ext uri="{FF2B5EF4-FFF2-40B4-BE49-F238E27FC236}">
                <a16:creationId xmlns:a16="http://schemas.microsoft.com/office/drawing/2014/main" id="{1ED96F5A-0F7F-DA4D-BEDE-47A3683068A8}"/>
              </a:ext>
            </a:extLst>
          </p:cNvPr>
          <p:cNvSpPr txBox="1"/>
          <p:nvPr/>
        </p:nvSpPr>
        <p:spPr>
          <a:xfrm>
            <a:off x="512042" y="4191166"/>
            <a:ext cx="11244528" cy="1200329"/>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pandas </a:t>
            </a:r>
            <a:r>
              <a:rPr lang="en-US" sz="2400" b="1" dirty="0">
                <a:solidFill>
                  <a:srgbClr val="AF00DB"/>
                </a:solidFill>
                <a:effectLst/>
                <a:latin typeface="Courier New" panose="02070309020205020404" pitchFamily="49" charset="0"/>
              </a:rPr>
              <a:t>as</a:t>
            </a:r>
            <a:r>
              <a:rPr lang="en-US" sz="2400" b="1" dirty="0">
                <a:solidFill>
                  <a:srgbClr val="000000"/>
                </a:solidFill>
                <a:effectLst/>
                <a:latin typeface="Courier New" panose="02070309020205020404" pitchFamily="49" charset="0"/>
              </a:rPr>
              <a:t> pd</a:t>
            </a:r>
            <a:br>
              <a:rPr lang="en-US" sz="2400" b="1" dirty="0">
                <a:solidFill>
                  <a:srgbClr val="000000"/>
                </a:solidFill>
                <a:effectLst/>
                <a:latin typeface="Courier New" panose="02070309020205020404" pitchFamily="49" charset="0"/>
              </a:rPr>
            </a:br>
            <a:r>
              <a:rPr lang="en-US" sz="2400" b="1" dirty="0">
                <a:solidFill>
                  <a:srgbClr val="000000"/>
                </a:solidFill>
                <a:effectLst/>
                <a:latin typeface="Courier New" panose="02070309020205020404" pitchFamily="49" charset="0"/>
              </a:rPr>
              <a:t>outputs = classifier(text)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spTree>
    <p:extLst>
      <p:ext uri="{BB962C8B-B14F-4D97-AF65-F5344CB8AC3E}">
        <p14:creationId xmlns:p14="http://schemas.microsoft.com/office/powerpoint/2010/main" val="992415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003" y="150750"/>
            <a:ext cx="8712968" cy="1143000"/>
          </a:xfrm>
        </p:spPr>
        <p:txBody>
          <a:bodyPr>
            <a:normAutofit fontScale="90000"/>
          </a:bodyPr>
          <a:lstStyle/>
          <a:p>
            <a:r>
              <a:rPr lang="en-US" dirty="0">
                <a:solidFill>
                  <a:schemeClr val="accent1"/>
                </a:solidFill>
              </a:rPr>
              <a:t>Neural Network and Deep Learning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174" y="1556792"/>
            <a:ext cx="8382626" cy="4680520"/>
          </a:xfrm>
          <a:prstGeom prst="rect">
            <a:avLst/>
          </a:prstGeom>
        </p:spPr>
      </p:pic>
      <p:sp>
        <p:nvSpPr>
          <p:cNvPr id="7" name="Rectangle 6"/>
          <p:cNvSpPr/>
          <p:nvPr/>
        </p:nvSpPr>
        <p:spPr>
          <a:xfrm>
            <a:off x="2779127" y="6381329"/>
            <a:ext cx="6480720" cy="461665"/>
          </a:xfrm>
          <a:prstGeom prst="rect">
            <a:avLst/>
          </a:prstGeom>
        </p:spPr>
        <p:txBody>
          <a:bodyPr wrap="square">
            <a:spAutoFit/>
          </a:bodyPr>
          <a:lstStyle/>
          <a:p>
            <a:pPr algn="ctr"/>
            <a:r>
              <a:rPr lang="en-US" sz="1200">
                <a:solidFill>
                  <a:schemeClr val="bg1">
                    <a:lumMod val="75000"/>
                  </a:schemeClr>
                </a:solidFill>
              </a:rPr>
              <a:t>Source: 3Blue1Brown </a:t>
            </a:r>
            <a:r>
              <a:rPr lang="en-US" sz="1200" dirty="0">
                <a:solidFill>
                  <a:schemeClr val="bg1">
                    <a:lumMod val="75000"/>
                  </a:schemeClr>
                </a:solidFill>
              </a:rPr>
              <a:t>(2017), But what *is* a Neural Network? | Chapter 1, deep learning, </a:t>
            </a:r>
            <a:r>
              <a:rPr lang="en-US" sz="1200" dirty="0">
                <a:solidFill>
                  <a:schemeClr val="bg1">
                    <a:lumMod val="75000"/>
                  </a:schemeClr>
                </a:solidFill>
                <a:hlinkClick r:id="rId3"/>
              </a:rPr>
              <a:t>https://www.youtube.com/watch?v=aircAruvnKk</a:t>
            </a:r>
            <a:endParaRPr lang="en-US" sz="1200" dirty="0">
              <a:solidFill>
                <a:schemeClr val="bg1">
                  <a:lumMod val="75000"/>
                </a:schemeClr>
              </a:solidFill>
            </a:endParaRPr>
          </a:p>
        </p:txBody>
      </p:sp>
    </p:spTree>
    <p:extLst>
      <p:ext uri="{BB962C8B-B14F-4D97-AF65-F5344CB8AC3E}">
        <p14:creationId xmlns:p14="http://schemas.microsoft.com/office/powerpoint/2010/main" val="6857003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Named Entity Recognition</a:t>
            </a:r>
            <a:endParaRPr lang="en-US" sz="2700" dirty="0"/>
          </a:p>
        </p:txBody>
      </p:sp>
      <p:sp>
        <p:nvSpPr>
          <p:cNvPr id="8" name="TextBox 7">
            <a:extLst>
              <a:ext uri="{FF2B5EF4-FFF2-40B4-BE49-F238E27FC236}">
                <a16:creationId xmlns:a16="http://schemas.microsoft.com/office/drawing/2014/main" id="{EA9D2BCF-661F-C446-AD31-7166E4C5D736}"/>
              </a:ext>
            </a:extLst>
          </p:cNvPr>
          <p:cNvSpPr txBox="1"/>
          <p:nvPr/>
        </p:nvSpPr>
        <p:spPr>
          <a:xfrm>
            <a:off x="534389" y="1085663"/>
            <a:ext cx="11222181" cy="1200329"/>
          </a:xfrm>
          <a:prstGeom prst="rect">
            <a:avLst/>
          </a:prstGeom>
          <a:solidFill>
            <a:schemeClr val="accent4">
              <a:lumMod val="20000"/>
              <a:lumOff val="80000"/>
            </a:schemeClr>
          </a:solidFill>
        </p:spPr>
        <p:txBody>
          <a:bodyPr wrap="square">
            <a:spAutoFit/>
          </a:bodyPr>
          <a:lstStyle/>
          <a:p>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ner</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aggregation_strategy</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"simple"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a:t>
            </a:r>
            <a:r>
              <a:rPr lang="en-US" sz="2400" b="1" dirty="0" err="1">
                <a:solidFill>
                  <a:srgbClr val="000000"/>
                </a:solidFill>
                <a:effectLst/>
                <a:latin typeface="Courier New" panose="02070309020205020404" pitchFamily="49" charset="0"/>
              </a:rPr>
              <a:t>ner_tagger</a:t>
            </a:r>
            <a:r>
              <a:rPr lang="en-US" sz="2400" b="1" dirty="0">
                <a:solidFill>
                  <a:srgbClr val="000000"/>
                </a:solidFill>
                <a:effectLst/>
                <a:latin typeface="Courier New" panose="02070309020205020404" pitchFamily="49" charset="0"/>
              </a:rPr>
              <a: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a:t>
            </a:r>
          </a:p>
        </p:txBody>
      </p:sp>
      <p:pic>
        <p:nvPicPr>
          <p:cNvPr id="14" name="Picture 13">
            <a:extLst>
              <a:ext uri="{FF2B5EF4-FFF2-40B4-BE49-F238E27FC236}">
                <a16:creationId xmlns:a16="http://schemas.microsoft.com/office/drawing/2014/main" id="{FAFD7746-A223-F340-B6AD-F857A2F65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656" y="2565474"/>
            <a:ext cx="4724246" cy="3836315"/>
          </a:xfrm>
          <a:prstGeom prst="rect">
            <a:avLst/>
          </a:prstGeom>
        </p:spPr>
      </p:pic>
    </p:spTree>
    <p:extLst>
      <p:ext uri="{BB962C8B-B14F-4D97-AF65-F5344CB8AC3E}">
        <p14:creationId xmlns:p14="http://schemas.microsoft.com/office/powerpoint/2010/main" val="27013065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6" name="TextBox 5">
            <a:extLst>
              <a:ext uri="{FF2B5EF4-FFF2-40B4-BE49-F238E27FC236}">
                <a16:creationId xmlns:a16="http://schemas.microsoft.com/office/drawing/2014/main" id="{32CE59DA-1507-F441-A4FA-9FD228FE72C3}"/>
              </a:ext>
            </a:extLst>
          </p:cNvPr>
          <p:cNvSpPr txBox="1"/>
          <p:nvPr/>
        </p:nvSpPr>
        <p:spPr>
          <a:xfrm>
            <a:off x="534389" y="1413015"/>
            <a:ext cx="10992255"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reader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"What does the customer want?"</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outputs = reader(question=question, context=text)</a:t>
            </a:r>
          </a:p>
          <a:p>
            <a:r>
              <a:rPr lang="en-US" sz="2400" b="1" dirty="0" err="1">
                <a:solidFill>
                  <a:srgbClr val="000000"/>
                </a:solidFill>
                <a:effectLst/>
                <a:latin typeface="Courier New" panose="02070309020205020404" pitchFamily="49" charset="0"/>
              </a:rPr>
              <a:t>pd.DataFrame</a:t>
            </a:r>
            <a:r>
              <a:rPr lang="en-US" sz="2400" b="1" dirty="0">
                <a:solidFill>
                  <a:srgbClr val="000000"/>
                </a:solidFill>
                <a:effectLst/>
                <a:latin typeface="Courier New" panose="02070309020205020404" pitchFamily="49" charset="0"/>
              </a:rPr>
              <a:t>([outputs]) </a:t>
            </a:r>
          </a:p>
        </p:txBody>
      </p:sp>
      <p:graphicFrame>
        <p:nvGraphicFramePr>
          <p:cNvPr id="7" name="Table 6">
            <a:extLst>
              <a:ext uri="{FF2B5EF4-FFF2-40B4-BE49-F238E27FC236}">
                <a16:creationId xmlns:a16="http://schemas.microsoft.com/office/drawing/2014/main" id="{F7C08E76-FCBC-DB40-AC77-6AAA161BDCC5}"/>
              </a:ext>
            </a:extLst>
          </p:cNvPr>
          <p:cNvGraphicFramePr>
            <a:graphicFrameLocks noGrp="1"/>
          </p:cNvGraphicFramePr>
          <p:nvPr/>
        </p:nvGraphicFramePr>
        <p:xfrm>
          <a:off x="665356" y="4406699"/>
          <a:ext cx="9876264" cy="914400"/>
        </p:xfrm>
        <a:graphic>
          <a:graphicData uri="http://schemas.openxmlformats.org/drawingml/2006/table">
            <a:tbl>
              <a:tblPr/>
              <a:tblGrid>
                <a:gridCol w="825191">
                  <a:extLst>
                    <a:ext uri="{9D8B030D-6E8A-4147-A177-3AD203B41FA5}">
                      <a16:colId xmlns:a16="http://schemas.microsoft.com/office/drawing/2014/main" val="3686352181"/>
                    </a:ext>
                  </a:extLst>
                </a:gridCol>
                <a:gridCol w="2007219">
                  <a:extLst>
                    <a:ext uri="{9D8B030D-6E8A-4147-A177-3AD203B41FA5}">
                      <a16:colId xmlns:a16="http://schemas.microsoft.com/office/drawing/2014/main" val="1525879086"/>
                    </a:ext>
                  </a:extLst>
                </a:gridCol>
                <a:gridCol w="1761893">
                  <a:extLst>
                    <a:ext uri="{9D8B030D-6E8A-4147-A177-3AD203B41FA5}">
                      <a16:colId xmlns:a16="http://schemas.microsoft.com/office/drawing/2014/main" val="1694606614"/>
                    </a:ext>
                  </a:extLst>
                </a:gridCol>
                <a:gridCol w="1471961">
                  <a:extLst>
                    <a:ext uri="{9D8B030D-6E8A-4147-A177-3AD203B41FA5}">
                      <a16:colId xmlns:a16="http://schemas.microsoft.com/office/drawing/2014/main" val="3116488733"/>
                    </a:ext>
                  </a:extLst>
                </a:gridCol>
                <a:gridCol w="3810000">
                  <a:extLst>
                    <a:ext uri="{9D8B030D-6E8A-4147-A177-3AD203B41FA5}">
                      <a16:colId xmlns:a16="http://schemas.microsoft.com/office/drawing/2014/main" val="3486452488"/>
                    </a:ext>
                  </a:extLst>
                </a:gridCol>
              </a:tblGrid>
              <a:tr h="0">
                <a:tc>
                  <a:txBody>
                    <a:bodyPr/>
                    <a:lstStyle/>
                    <a:p>
                      <a:pPr algn="r"/>
                      <a:endParaRPr lang="en-US" sz="2400" b="1">
                        <a:effectLst/>
                      </a:endParaRPr>
                    </a:p>
                  </a:txBody>
                  <a:tcPr anchor="ctr">
                    <a:lnL>
                      <a:noFill/>
                    </a:lnL>
                    <a:lnR>
                      <a:noFill/>
                    </a:lnR>
                    <a:lnT>
                      <a:noFill/>
                    </a:lnT>
                    <a:lnB>
                      <a:noFill/>
                    </a:lnB>
                    <a:solidFill>
                      <a:srgbClr val="FFFFFF"/>
                    </a:solidFill>
                  </a:tcPr>
                </a:tc>
                <a:tc>
                  <a:txBody>
                    <a:bodyPr/>
                    <a:lstStyle/>
                    <a:p>
                      <a:pPr algn="r"/>
                      <a:r>
                        <a:rPr lang="en-US" sz="2400" b="1">
                          <a:effectLst/>
                        </a:rPr>
                        <a:t>score</a:t>
                      </a:r>
                    </a:p>
                  </a:txBody>
                  <a:tcPr anchor="ctr">
                    <a:lnL>
                      <a:noFill/>
                    </a:lnL>
                    <a:lnR>
                      <a:noFill/>
                    </a:lnR>
                    <a:lnT>
                      <a:noFill/>
                    </a:lnT>
                    <a:lnB>
                      <a:noFill/>
                    </a:lnB>
                    <a:solidFill>
                      <a:srgbClr val="FFFFFF"/>
                    </a:solidFill>
                  </a:tcPr>
                </a:tc>
                <a:tc>
                  <a:txBody>
                    <a:bodyPr/>
                    <a:lstStyle/>
                    <a:p>
                      <a:pPr algn="r"/>
                      <a:r>
                        <a:rPr lang="en-US" sz="2400" b="1">
                          <a:effectLst/>
                        </a:rPr>
                        <a:t>start</a:t>
                      </a:r>
                    </a:p>
                  </a:txBody>
                  <a:tcPr anchor="ctr">
                    <a:lnL>
                      <a:noFill/>
                    </a:lnL>
                    <a:lnR>
                      <a:noFill/>
                    </a:lnR>
                    <a:lnT>
                      <a:noFill/>
                    </a:lnT>
                    <a:lnB>
                      <a:noFill/>
                    </a:lnB>
                    <a:solidFill>
                      <a:srgbClr val="FFFFFF"/>
                    </a:solidFill>
                  </a:tcPr>
                </a:tc>
                <a:tc>
                  <a:txBody>
                    <a:bodyPr/>
                    <a:lstStyle/>
                    <a:p>
                      <a:pPr algn="r"/>
                      <a:r>
                        <a:rPr lang="en-US" sz="2400" b="1" dirty="0">
                          <a:effectLst/>
                        </a:rPr>
                        <a:t>end</a:t>
                      </a:r>
                    </a:p>
                  </a:txBody>
                  <a:tcPr anchor="ctr">
                    <a:lnL>
                      <a:noFill/>
                    </a:lnL>
                    <a:lnR>
                      <a:noFill/>
                    </a:lnR>
                    <a:lnT>
                      <a:noFill/>
                    </a:lnT>
                    <a:lnB>
                      <a:noFill/>
                    </a:lnB>
                    <a:solidFill>
                      <a:srgbClr val="FFFFFF"/>
                    </a:solidFill>
                  </a:tcPr>
                </a:tc>
                <a:tc>
                  <a:txBody>
                    <a:bodyPr/>
                    <a:lstStyle/>
                    <a:p>
                      <a:pPr algn="r"/>
                      <a:r>
                        <a:rPr lang="en-US" sz="2400" b="1">
                          <a:effectLst/>
                        </a:rPr>
                        <a:t>answer</a:t>
                      </a:r>
                    </a:p>
                  </a:txBody>
                  <a:tcPr anchor="ctr">
                    <a:lnL>
                      <a:noFill/>
                    </a:lnL>
                    <a:lnR>
                      <a:noFill/>
                    </a:lnR>
                    <a:lnT>
                      <a:noFill/>
                    </a:lnT>
                    <a:lnB>
                      <a:noFill/>
                    </a:lnB>
                    <a:solidFill>
                      <a:srgbClr val="FFFFFF"/>
                    </a:solidFill>
                  </a:tcPr>
                </a:tc>
                <a:extLst>
                  <a:ext uri="{0D108BD9-81ED-4DB2-BD59-A6C34878D82A}">
                    <a16:rowId xmlns:a16="http://schemas.microsoft.com/office/drawing/2014/main" val="1321475255"/>
                  </a:ext>
                </a:extLst>
              </a:tr>
              <a:tr h="0">
                <a:tc>
                  <a:txBody>
                    <a:bodyPr/>
                    <a:lstStyle/>
                    <a:p>
                      <a:pPr fontAlgn="ctr"/>
                      <a:r>
                        <a:rPr lang="en-US" sz="2400" b="1">
                          <a:effectLst/>
                        </a:rPr>
                        <a:t>0</a:t>
                      </a:r>
                    </a:p>
                  </a:txBody>
                  <a:tcPr anchor="ctr">
                    <a:lnL>
                      <a:noFill/>
                    </a:lnL>
                    <a:lnR>
                      <a:noFill/>
                    </a:lnR>
                    <a:lnT>
                      <a:noFill/>
                    </a:lnT>
                    <a:lnB>
                      <a:noFill/>
                    </a:lnB>
                    <a:solidFill>
                      <a:srgbClr val="FFFFFF"/>
                    </a:solidFill>
                  </a:tcPr>
                </a:tc>
                <a:tc>
                  <a:txBody>
                    <a:bodyPr/>
                    <a:lstStyle/>
                    <a:p>
                      <a:pPr algn="r"/>
                      <a:r>
                        <a:rPr lang="en-US" sz="2400" dirty="0">
                          <a:effectLst/>
                        </a:rPr>
                        <a:t>0.631292</a:t>
                      </a:r>
                    </a:p>
                  </a:txBody>
                  <a:tcPr anchor="ctr">
                    <a:lnL>
                      <a:noFill/>
                    </a:lnL>
                    <a:lnR>
                      <a:noFill/>
                    </a:lnR>
                    <a:lnT>
                      <a:noFill/>
                    </a:lnT>
                    <a:lnB>
                      <a:noFill/>
                    </a:lnB>
                    <a:solidFill>
                      <a:srgbClr val="FFFFFF"/>
                    </a:solidFill>
                  </a:tcPr>
                </a:tc>
                <a:tc>
                  <a:txBody>
                    <a:bodyPr/>
                    <a:lstStyle/>
                    <a:p>
                      <a:pPr algn="r"/>
                      <a:r>
                        <a:rPr lang="en-US" sz="2400">
                          <a:effectLst/>
                        </a:rPr>
                        <a:t>335</a:t>
                      </a:r>
                    </a:p>
                  </a:txBody>
                  <a:tcPr anchor="ctr">
                    <a:lnL>
                      <a:noFill/>
                    </a:lnL>
                    <a:lnR>
                      <a:noFill/>
                    </a:lnR>
                    <a:lnT>
                      <a:noFill/>
                    </a:lnT>
                    <a:lnB>
                      <a:noFill/>
                    </a:lnB>
                    <a:solidFill>
                      <a:srgbClr val="FFFFFF"/>
                    </a:solidFill>
                  </a:tcPr>
                </a:tc>
                <a:tc>
                  <a:txBody>
                    <a:bodyPr/>
                    <a:lstStyle/>
                    <a:p>
                      <a:pPr algn="r"/>
                      <a:r>
                        <a:rPr lang="en-US" sz="2400" dirty="0">
                          <a:effectLst/>
                        </a:rPr>
                        <a:t>358</a:t>
                      </a:r>
                    </a:p>
                  </a:txBody>
                  <a:tcPr anchor="ctr">
                    <a:lnL>
                      <a:noFill/>
                    </a:lnL>
                    <a:lnR>
                      <a:noFill/>
                    </a:lnR>
                    <a:lnT>
                      <a:noFill/>
                    </a:lnT>
                    <a:lnB>
                      <a:noFill/>
                    </a:lnB>
                    <a:solidFill>
                      <a:srgbClr val="FFFFFF"/>
                    </a:solidFill>
                  </a:tcPr>
                </a:tc>
                <a:tc>
                  <a:txBody>
                    <a:bodyPr/>
                    <a:lstStyle/>
                    <a:p>
                      <a:pPr algn="r"/>
                      <a:r>
                        <a:rPr lang="en-US" sz="2400" dirty="0">
                          <a:solidFill>
                            <a:srgbClr val="7030A0"/>
                          </a:solidFill>
                          <a:effectLst/>
                        </a:rPr>
                        <a:t>an exchange of Megatron</a:t>
                      </a:r>
                    </a:p>
                  </a:txBody>
                  <a:tcPr anchor="ctr">
                    <a:lnL>
                      <a:noFill/>
                    </a:lnL>
                    <a:lnR>
                      <a:noFill/>
                    </a:lnR>
                    <a:lnT>
                      <a:noFill/>
                    </a:lnT>
                    <a:lnB>
                      <a:noFill/>
                    </a:lnB>
                    <a:solidFill>
                      <a:srgbClr val="FFFFFF"/>
                    </a:solidFill>
                  </a:tcPr>
                </a:tc>
                <a:extLst>
                  <a:ext uri="{0D108BD9-81ED-4DB2-BD59-A6C34878D82A}">
                    <a16:rowId xmlns:a16="http://schemas.microsoft.com/office/drawing/2014/main" val="2544520232"/>
                  </a:ext>
                </a:extLst>
              </a:tr>
            </a:tbl>
          </a:graphicData>
        </a:graphic>
      </p:graphicFrame>
    </p:spTree>
    <p:extLst>
      <p:ext uri="{BB962C8B-B14F-4D97-AF65-F5344CB8AC3E}">
        <p14:creationId xmlns:p14="http://schemas.microsoft.com/office/powerpoint/2010/main" val="17512685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1427416"/>
            <a:ext cx="11586107" cy="120032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3783881"/>
            <a:ext cx="11404146" cy="2246769"/>
          </a:xfrm>
          <a:prstGeom prst="rect">
            <a:avLst/>
          </a:prstGeom>
          <a:noFill/>
        </p:spPr>
        <p:txBody>
          <a:bodyPr wrap="square">
            <a:spAutoFit/>
          </a:bodyPr>
          <a:lstStyle/>
          <a:p>
            <a:r>
              <a:rPr lang="en-US" sz="28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800" b="1" dirty="0">
              <a:solidFill>
                <a:srgbClr val="7030A0"/>
              </a:solidFill>
            </a:endParaRPr>
          </a:p>
        </p:txBody>
      </p:sp>
    </p:spTree>
    <p:extLst>
      <p:ext uri="{BB962C8B-B14F-4D97-AF65-F5344CB8AC3E}">
        <p14:creationId xmlns:p14="http://schemas.microsoft.com/office/powerpoint/2010/main" val="17402640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Summarization</a:t>
            </a:r>
            <a:endParaRPr lang="en-US" sz="2700" dirty="0"/>
          </a:p>
        </p:txBody>
      </p:sp>
      <p:sp>
        <p:nvSpPr>
          <p:cNvPr id="6" name="TextBox 5">
            <a:extLst>
              <a:ext uri="{FF2B5EF4-FFF2-40B4-BE49-F238E27FC236}">
                <a16:creationId xmlns:a16="http://schemas.microsoft.com/office/drawing/2014/main" id="{049CA37C-FCF5-FF49-8EC8-386872BC9415}"/>
              </a:ext>
            </a:extLst>
          </p:cNvPr>
          <p:cNvSpPr txBox="1"/>
          <p:nvPr/>
        </p:nvSpPr>
        <p:spPr>
          <a:xfrm>
            <a:off x="352424" y="3106660"/>
            <a:ext cx="11586107" cy="1569660"/>
          </a:xfrm>
          <a:prstGeom prst="rect">
            <a:avLst/>
          </a:prstGeom>
          <a:solidFill>
            <a:schemeClr val="accent4">
              <a:lumMod val="20000"/>
              <a:lumOff val="80000"/>
            </a:schemeClr>
          </a:solidFill>
        </p:spPr>
        <p:txBody>
          <a:bodyPr wrap="square">
            <a:spAutoFit/>
          </a:bodyPr>
          <a:lstStyle/>
          <a:p>
            <a:r>
              <a:rPr lang="en-US" sz="2400" b="1" dirty="0">
                <a:solidFill>
                  <a:srgbClr val="AF00DB"/>
                </a:solidFill>
                <a:latin typeface="Courier New" panose="02070309020205020404" pitchFamily="49" charset="0"/>
              </a:rPr>
              <a:t>from</a:t>
            </a:r>
            <a:r>
              <a:rPr lang="en-US" sz="2400" b="1" dirty="0">
                <a:solidFill>
                  <a:srgbClr val="000000"/>
                </a:solidFill>
                <a:latin typeface="Courier New" panose="02070309020205020404" pitchFamily="49" charset="0"/>
              </a:rPr>
              <a:t> transformers </a:t>
            </a:r>
            <a:r>
              <a:rPr lang="en-US" sz="2400" b="1" dirty="0">
                <a:solidFill>
                  <a:srgbClr val="AF00DB"/>
                </a:solidFill>
                <a:latin typeface="Courier New" panose="02070309020205020404" pitchFamily="49" charset="0"/>
              </a:rPr>
              <a:t>import</a:t>
            </a:r>
            <a:r>
              <a:rPr lang="en-US" sz="2400" b="1" dirty="0">
                <a:solidFill>
                  <a:srgbClr val="000000"/>
                </a:solidFill>
                <a:latin typeface="Courier New" panose="02070309020205020404" pitchFamily="49" charset="0"/>
              </a:rPr>
              <a:t> pipeline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summarizer = pipeline(</a:t>
            </a:r>
            <a:r>
              <a:rPr lang="en-US" sz="2400" b="1" dirty="0">
                <a:solidFill>
                  <a:srgbClr val="A31515"/>
                </a:solidFill>
                <a:effectLst/>
                <a:latin typeface="Courier New" panose="02070309020205020404" pitchFamily="49" charset="0"/>
              </a:rPr>
              <a:t>"summarization"</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summarizer(</a:t>
            </a:r>
            <a:r>
              <a:rPr lang="en-US" b="1" dirty="0">
                <a:solidFill>
                  <a:srgbClr val="000000"/>
                </a:solidFill>
                <a:effectLst/>
                <a:latin typeface="Courier New" panose="02070309020205020404" pitchFamily="49" charset="0"/>
              </a:rPr>
              <a:t>text, </a:t>
            </a:r>
            <a:r>
              <a:rPr lang="en-US" b="1" dirty="0" err="1">
                <a:solidFill>
                  <a:srgbClr val="000000"/>
                </a:solidFill>
                <a:effectLst/>
                <a:latin typeface="Courier New" panose="02070309020205020404" pitchFamily="49" charset="0"/>
              </a:rPr>
              <a:t>max_length</a:t>
            </a:r>
            <a:r>
              <a:rPr lang="en-US" b="1" dirty="0">
                <a:solidFill>
                  <a:srgbClr val="000000"/>
                </a:solidFill>
                <a:effectLst/>
                <a:latin typeface="Courier New" panose="02070309020205020404" pitchFamily="49" charset="0"/>
              </a:rPr>
              <a:t>=</a:t>
            </a:r>
            <a:r>
              <a:rPr lang="en-US" b="1" dirty="0">
                <a:solidFill>
                  <a:srgbClr val="09885A"/>
                </a:solidFill>
                <a:effectLst/>
                <a:latin typeface="Courier New" panose="02070309020205020404" pitchFamily="49" charset="0"/>
              </a:rPr>
              <a:t>45</a:t>
            </a:r>
            <a:r>
              <a:rPr lang="en-US" b="1" dirty="0">
                <a:solidFill>
                  <a:srgbClr val="000000"/>
                </a:solidFill>
                <a:effectLst/>
                <a:latin typeface="Courier New" panose="02070309020205020404" pitchFamily="49" charset="0"/>
              </a:rPr>
              <a:t>, </a:t>
            </a:r>
            <a:r>
              <a:rPr lang="en-US" b="1" dirty="0" err="1">
                <a:solidFill>
                  <a:srgbClr val="000000"/>
                </a:solidFill>
                <a:effectLst/>
                <a:latin typeface="Courier New" panose="02070309020205020404" pitchFamily="49" charset="0"/>
              </a:rPr>
              <a:t>clean_up_tokenization_spaces</a:t>
            </a:r>
            <a:r>
              <a:rPr lang="en-US" b="1" dirty="0">
                <a:solidFill>
                  <a:srgbClr val="000000"/>
                </a:solidFill>
                <a:effectLst/>
                <a:latin typeface="Courier New" panose="02070309020205020404" pitchFamily="49" charset="0"/>
              </a:rPr>
              <a:t>=</a:t>
            </a:r>
            <a:r>
              <a:rPr lang="en-US" b="1" dirty="0">
                <a:solidFill>
                  <a:srgbClr val="0000FF"/>
                </a:solidFill>
                <a:effectLst/>
                <a:latin typeface="Courier New" panose="02070309020205020404" pitchFamily="49" charset="0"/>
              </a:rPr>
              <a:t>True</a:t>
            </a:r>
            <a:r>
              <a:rPr lang="en-US"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summary_text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4F26E240-5430-224B-8535-557FABAC90CB}"/>
              </a:ext>
            </a:extLst>
          </p:cNvPr>
          <p:cNvSpPr txBox="1"/>
          <p:nvPr/>
        </p:nvSpPr>
        <p:spPr>
          <a:xfrm>
            <a:off x="352424" y="4765809"/>
            <a:ext cx="11404146" cy="1569660"/>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Bumblebee ordered an Optimus Prime action figure from your online store in Germany. Unfortunately, when I opened the package, I discovered to my horror that I had been sent an action figure of Megatron instead.</a:t>
            </a:r>
            <a:endParaRPr lang="en-US" sz="2400" b="1" dirty="0">
              <a:solidFill>
                <a:srgbClr val="7030A0"/>
              </a:solidFill>
            </a:endParaRPr>
          </a:p>
        </p:txBody>
      </p:sp>
      <p:sp>
        <p:nvSpPr>
          <p:cNvPr id="7" name="TextBox 6">
            <a:extLst>
              <a:ext uri="{FF2B5EF4-FFF2-40B4-BE49-F238E27FC236}">
                <a16:creationId xmlns:a16="http://schemas.microsoft.com/office/drawing/2014/main" id="{3AF6D0F6-7DF8-9C46-9F8A-A10596D50678}"/>
              </a:ext>
            </a:extLst>
          </p:cNvPr>
          <p:cNvSpPr txBox="1"/>
          <p:nvPr/>
        </p:nvSpPr>
        <p:spPr>
          <a:xfrm>
            <a:off x="352424" y="967553"/>
            <a:ext cx="11586107" cy="2031325"/>
          </a:xfrm>
          <a:prstGeom prst="rect">
            <a:avLst/>
          </a:prstGeom>
          <a:solidFill>
            <a:schemeClr val="accent4">
              <a:lumMod val="20000"/>
              <a:lumOff val="80000"/>
            </a:schemeClr>
          </a:solidFill>
        </p:spPr>
        <p:txBody>
          <a:bodyPr wrap="square">
            <a:spAutoFit/>
          </a:bodyPr>
          <a:lstStyle/>
          <a:p>
            <a:r>
              <a:rPr lang="en-US" b="1" dirty="0">
                <a:solidFill>
                  <a:srgbClr val="000000"/>
                </a:solidFill>
                <a:effectLst/>
                <a:latin typeface="Courier New" panose="02070309020205020404" pitchFamily="49" charset="0"/>
              </a:rPr>
              <a:t>text = </a:t>
            </a:r>
            <a:r>
              <a:rPr lang="en-US" b="1" dirty="0">
                <a:solidFill>
                  <a:srgbClr val="A31515"/>
                </a:solidFill>
                <a:effectLst/>
                <a:latin typeface="Courier New" panose="02070309020205020404" pitchFamily="49" charset="0"/>
              </a:rPr>
              <a:t>"""Dear Amazon, last week I ordered an Optimus Prime action figure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from your online store in Germany. Unfortunately, when I opened the package,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 discovered to my horror that I had been sent an action figure of Megatron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instead! As a lifelong enemy of the </a:t>
            </a:r>
            <a:r>
              <a:rPr lang="en-US" b="1" dirty="0" err="1">
                <a:solidFill>
                  <a:srgbClr val="A31515"/>
                </a:solidFill>
                <a:effectLst/>
                <a:latin typeface="Courier New" panose="02070309020205020404" pitchFamily="49" charset="0"/>
              </a:rPr>
              <a:t>Decepticons</a:t>
            </a:r>
            <a:r>
              <a:rPr lang="en-US" b="1" dirty="0">
                <a:solidFill>
                  <a:srgbClr val="A31515"/>
                </a:solidFill>
                <a:effectLst/>
                <a:latin typeface="Courier New" panose="02070309020205020404" pitchFamily="49" charset="0"/>
              </a:rPr>
              <a:t>, I hope you can understand my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dilemma. To resolve the issue, I demand an exchange of Megatron for the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Optimus Prime figure I ordered. Enclosed are copies of my records concerning \</a:t>
            </a:r>
            <a:endParaRPr lang="en-US" b="1" dirty="0">
              <a:solidFill>
                <a:srgbClr val="000000"/>
              </a:solidFill>
              <a:effectLst/>
              <a:latin typeface="Courier New" panose="02070309020205020404" pitchFamily="49" charset="0"/>
            </a:endParaRPr>
          </a:p>
          <a:p>
            <a:r>
              <a:rPr lang="en-US" b="1" dirty="0">
                <a:solidFill>
                  <a:srgbClr val="A31515"/>
                </a:solidFill>
                <a:effectLst/>
                <a:latin typeface="Courier New" panose="02070309020205020404" pitchFamily="49" charset="0"/>
              </a:rPr>
              <a:t>this purchase. I expect to hear from you soon. Sincerely, Bumblebee."""</a:t>
            </a:r>
            <a:endParaRPr lang="en-US" b="1" dirty="0">
              <a:solidFill>
                <a:srgbClr val="000000"/>
              </a:solidFill>
              <a:effectLst/>
              <a:latin typeface="Courier New" panose="02070309020205020404" pitchFamily="49" charset="0"/>
            </a:endParaRPr>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Tree>
    <p:extLst>
      <p:ext uri="{BB962C8B-B14F-4D97-AF65-F5344CB8AC3E}">
        <p14:creationId xmlns:p14="http://schemas.microsoft.com/office/powerpoint/2010/main" val="33195162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Translation</a:t>
            </a:r>
            <a:endParaRPr lang="en-US" sz="2700" dirty="0"/>
          </a:p>
        </p:txBody>
      </p:sp>
      <p:sp>
        <p:nvSpPr>
          <p:cNvPr id="6" name="TextBox 5">
            <a:extLst>
              <a:ext uri="{FF2B5EF4-FFF2-40B4-BE49-F238E27FC236}">
                <a16:creationId xmlns:a16="http://schemas.microsoft.com/office/drawing/2014/main" id="{AF9509E8-906E-B644-8111-0BA3705CF545}"/>
              </a:ext>
            </a:extLst>
          </p:cNvPr>
          <p:cNvSpPr txBox="1"/>
          <p:nvPr/>
        </p:nvSpPr>
        <p:spPr>
          <a:xfrm>
            <a:off x="534389" y="1133222"/>
            <a:ext cx="11047013" cy="1569660"/>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translator = pipeline(</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translation_en_to_de</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 </a:t>
            </a:r>
          </a:p>
          <a:p>
            <a:r>
              <a:rPr lang="en-US" sz="2400" b="1" dirty="0">
                <a:solidFill>
                  <a:srgbClr val="000000"/>
                </a:solidFill>
                <a:effectLst/>
                <a:latin typeface="Courier New" panose="02070309020205020404" pitchFamily="49" charset="0"/>
              </a:rPr>
              <a:t>                      model=</a:t>
            </a:r>
            <a:r>
              <a:rPr lang="en-US" sz="2400" b="1" dirty="0">
                <a:solidFill>
                  <a:srgbClr val="A31515"/>
                </a:solidFill>
                <a:effectLst/>
                <a:latin typeface="Courier New" panose="02070309020205020404" pitchFamily="49" charset="0"/>
              </a:rPr>
              <a:t>"Helsinki-NLP/opus-mt-</a:t>
            </a:r>
            <a:r>
              <a:rPr lang="en-US" sz="2400" b="1" dirty="0" err="1">
                <a:solidFill>
                  <a:srgbClr val="A31515"/>
                </a:solidFill>
                <a:effectLst/>
                <a:latin typeface="Courier New" panose="02070309020205020404" pitchFamily="49" charset="0"/>
              </a:rPr>
              <a:t>en</a:t>
            </a:r>
            <a:r>
              <a:rPr lang="en-US" sz="2400" b="1" dirty="0">
                <a:solidFill>
                  <a:srgbClr val="A31515"/>
                </a:solidFill>
                <a:effectLst/>
                <a:latin typeface="Courier New" panose="02070309020205020404" pitchFamily="49" charset="0"/>
              </a:rPr>
              <a:t>-de"</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outputs = translator(</a:t>
            </a:r>
            <a:r>
              <a:rPr lang="en-US" sz="1600" b="1" dirty="0">
                <a:solidFill>
                  <a:srgbClr val="000000"/>
                </a:solidFill>
                <a:effectLst/>
                <a:latin typeface="Courier New" panose="02070309020205020404" pitchFamily="49" charset="0"/>
              </a:rPr>
              <a:t>text, </a:t>
            </a:r>
            <a:r>
              <a:rPr lang="en-US" sz="1600" b="1" dirty="0" err="1">
                <a:solidFill>
                  <a:srgbClr val="000000"/>
                </a:solidFill>
                <a:effectLst/>
                <a:latin typeface="Courier New" panose="02070309020205020404" pitchFamily="49" charset="0"/>
              </a:rPr>
              <a:t>clean_up_tokenization_spaces</a:t>
            </a:r>
            <a:r>
              <a:rPr lang="en-US" sz="1600" b="1" dirty="0">
                <a:solidFill>
                  <a:srgbClr val="000000"/>
                </a:solidFill>
                <a:effectLst/>
                <a:latin typeface="Courier New" panose="02070309020205020404" pitchFamily="49" charset="0"/>
              </a:rPr>
              <a:t>=</a:t>
            </a:r>
            <a:r>
              <a:rPr lang="en-US" sz="1600" b="1" dirty="0">
                <a:solidFill>
                  <a:srgbClr val="0000FF"/>
                </a:solidFill>
                <a:effectLst/>
                <a:latin typeface="Courier New" panose="02070309020205020404" pitchFamily="49" charset="0"/>
              </a:rPr>
              <a:t>True</a:t>
            </a:r>
            <a:r>
              <a:rPr lang="en-US" sz="1600" b="1" dirty="0">
                <a:solidFill>
                  <a:srgbClr val="000000"/>
                </a:solidFill>
                <a:effectLst/>
                <a:latin typeface="Courier New" panose="02070309020205020404" pitchFamily="49" charset="0"/>
              </a:rPr>
              <a:t>, </a:t>
            </a:r>
            <a:r>
              <a:rPr lang="en-US" sz="1600" b="1" dirty="0" err="1">
                <a:solidFill>
                  <a:srgbClr val="000000"/>
                </a:solidFill>
                <a:effectLst/>
                <a:latin typeface="Courier New" panose="02070309020205020404" pitchFamily="49" charset="0"/>
              </a:rPr>
              <a:t>min_length</a:t>
            </a:r>
            <a:r>
              <a:rPr lang="en-US" sz="1600" b="1" dirty="0">
                <a:solidFill>
                  <a:srgbClr val="000000"/>
                </a:solidFill>
                <a:effectLst/>
                <a:latin typeface="Courier New" panose="02070309020205020404" pitchFamily="49" charset="0"/>
              </a:rPr>
              <a:t>=</a:t>
            </a:r>
            <a:r>
              <a:rPr lang="en-US" sz="1600" b="1" dirty="0">
                <a:solidFill>
                  <a:srgbClr val="09885A"/>
                </a:solidFill>
                <a:effectLst/>
                <a:latin typeface="Courier New" panose="02070309020205020404" pitchFamily="49" charset="0"/>
              </a:rPr>
              <a:t>100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translation_text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8" name="TextBox 7">
            <a:extLst>
              <a:ext uri="{FF2B5EF4-FFF2-40B4-BE49-F238E27FC236}">
                <a16:creationId xmlns:a16="http://schemas.microsoft.com/office/drawing/2014/main" id="{A3A6CBCD-6CCC-FC40-9B4B-EC9036FA92C5}"/>
              </a:ext>
            </a:extLst>
          </p:cNvPr>
          <p:cNvSpPr txBox="1"/>
          <p:nvPr/>
        </p:nvSpPr>
        <p:spPr>
          <a:xfrm>
            <a:off x="534389" y="3633363"/>
            <a:ext cx="11222181" cy="2308324"/>
          </a:xfrm>
          <a:prstGeom prst="rect">
            <a:avLst/>
          </a:prstGeom>
          <a:noFill/>
        </p:spPr>
        <p:txBody>
          <a:bodyPr wrap="square">
            <a:spAutoFit/>
          </a:bodyPr>
          <a:lstStyle/>
          <a:p>
            <a:r>
              <a:rPr lang="en-US" b="1" i="0" dirty="0">
                <a:solidFill>
                  <a:srgbClr val="7030A0"/>
                </a:solidFill>
                <a:effectLst/>
                <a:latin typeface="Courier New" panose="02070309020205020404" pitchFamily="49" charset="0"/>
              </a:rPr>
              <a:t>Sehr </a:t>
            </a:r>
            <a:r>
              <a:rPr lang="en-US" b="1" i="0" dirty="0" err="1">
                <a:solidFill>
                  <a:srgbClr val="7030A0"/>
                </a:solidFill>
                <a:effectLst/>
                <a:latin typeface="Courier New" panose="02070309020205020404" pitchFamily="49" charset="0"/>
              </a:rPr>
              <a:t>geehrter</a:t>
            </a:r>
            <a:r>
              <a:rPr lang="en-US" b="1" i="0" dirty="0">
                <a:solidFill>
                  <a:srgbClr val="7030A0"/>
                </a:solidFill>
                <a:effectLst/>
                <a:latin typeface="Courier New" panose="02070309020205020404" pitchFamily="49" charset="0"/>
              </a:rPr>
              <a:t> Amazon, </a:t>
            </a:r>
            <a:r>
              <a:rPr lang="en-US" b="1" i="0" dirty="0" err="1">
                <a:solidFill>
                  <a:srgbClr val="7030A0"/>
                </a:solidFill>
                <a:effectLst/>
                <a:latin typeface="Courier New" panose="02070309020205020404" pitchFamily="49" charset="0"/>
              </a:rPr>
              <a:t>letzte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Woche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Optimus Prime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Ihrem</a:t>
            </a:r>
            <a:r>
              <a:rPr lang="en-US" b="1" i="0" dirty="0">
                <a:solidFill>
                  <a:srgbClr val="7030A0"/>
                </a:solidFill>
                <a:effectLst/>
                <a:latin typeface="Courier New" panose="02070309020205020404" pitchFamily="49" charset="0"/>
              </a:rPr>
              <a:t> Online-Shop in Deutschland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Leider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ich das </a:t>
            </a:r>
            <a:r>
              <a:rPr lang="en-US" b="1" i="0" dirty="0" err="1">
                <a:solidFill>
                  <a:srgbClr val="7030A0"/>
                </a:solidFill>
                <a:effectLst/>
                <a:latin typeface="Courier New" panose="02070309020205020404" pitchFamily="49" charset="0"/>
              </a:rPr>
              <a:t>Paket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öffnete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entdeckte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meinem</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Entsetzen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dass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stattdessen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a:t>
            </a:r>
            <a:r>
              <a:rPr lang="en-US" b="1" i="0" dirty="0">
                <a:solidFill>
                  <a:srgbClr val="7030A0"/>
                </a:solidFill>
                <a:effectLst/>
                <a:latin typeface="Courier New" panose="02070309020205020404" pitchFamily="49" charset="0"/>
              </a:rPr>
              <a:t> Action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geschickt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worden</a:t>
            </a:r>
            <a:r>
              <a:rPr lang="en-US" b="1" i="0" dirty="0">
                <a:solidFill>
                  <a:srgbClr val="7030A0"/>
                </a:solidFill>
                <a:effectLst/>
                <a:latin typeface="Courier New" panose="02070309020205020404" pitchFamily="49" charset="0"/>
              </a:rPr>
              <a:t> war! </a:t>
            </a:r>
            <a:r>
              <a:rPr lang="en-US" b="1" i="0" dirty="0" err="1">
                <a:solidFill>
                  <a:srgbClr val="7030A0"/>
                </a:solidFill>
                <a:effectLst/>
                <a:latin typeface="Courier New" panose="02070309020205020404" pitchFamily="49" charset="0"/>
              </a:rPr>
              <a:t>Als</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lebenslanger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Feind</a:t>
            </a:r>
            <a:r>
              <a:rPr lang="en-US" b="1" i="0" dirty="0">
                <a:solidFill>
                  <a:srgbClr val="7030A0"/>
                </a:solidFill>
                <a:effectLst/>
                <a:latin typeface="Courier New" panose="02070309020205020404" pitchFamily="49" charset="0"/>
              </a:rPr>
              <a:t> der </a:t>
            </a:r>
            <a:r>
              <a:rPr lang="en-US" b="1" i="0" dirty="0" err="1">
                <a:solidFill>
                  <a:srgbClr val="7030A0"/>
                </a:solidFill>
                <a:effectLst/>
                <a:latin typeface="Courier New" panose="02070309020205020404" pitchFamily="49" charset="0"/>
              </a:rPr>
              <a:t>Decepticons</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hoffe</a:t>
            </a:r>
            <a:r>
              <a:rPr lang="en-US" b="1" i="0" dirty="0">
                <a:solidFill>
                  <a:srgbClr val="7030A0"/>
                </a:solidFill>
                <a:effectLst/>
                <a:latin typeface="Courier New" panose="02070309020205020404" pitchFamily="49" charset="0"/>
              </a:rPr>
              <a:t>, Sie </a:t>
            </a:r>
            <a:r>
              <a:rPr lang="en-US" b="1" i="0" dirty="0" err="1">
                <a:solidFill>
                  <a:srgbClr val="7030A0"/>
                </a:solidFill>
                <a:effectLst/>
                <a:latin typeface="Courier New" panose="02070309020205020404" pitchFamily="49" charset="0"/>
              </a:rPr>
              <a:t>können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a:t>
            </a:r>
            <a:r>
              <a:rPr lang="en-US" b="1" i="0" dirty="0">
                <a:solidFill>
                  <a:srgbClr val="7030A0"/>
                </a:solidFill>
                <a:effectLst/>
                <a:latin typeface="Courier New" panose="02070309020205020404" pitchFamily="49" charset="0"/>
              </a:rPr>
              <a:t> Dilemma verstehen. Um das Problem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lösen</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fordere</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einen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Austausch</a:t>
            </a:r>
            <a:r>
              <a:rPr lang="en-US" b="1" i="0" dirty="0">
                <a:solidFill>
                  <a:srgbClr val="7030A0"/>
                </a:solidFill>
                <a:effectLst/>
                <a:latin typeface="Courier New" panose="02070309020205020404" pitchFamily="49" charset="0"/>
              </a:rPr>
              <a:t> von Megatron </a:t>
            </a:r>
            <a:r>
              <a:rPr lang="en-US" b="1" i="0" dirty="0" err="1">
                <a:solidFill>
                  <a:srgbClr val="7030A0"/>
                </a:solidFill>
                <a:effectLst/>
                <a:latin typeface="Courier New" panose="02070309020205020404" pitchFamily="49" charset="0"/>
              </a:rPr>
              <a:t>für</a:t>
            </a:r>
            <a:r>
              <a:rPr lang="en-US" b="1" i="0" dirty="0">
                <a:solidFill>
                  <a:srgbClr val="7030A0"/>
                </a:solidFill>
                <a:effectLst/>
                <a:latin typeface="Courier New" panose="02070309020205020404" pitchFamily="49" charset="0"/>
              </a:rPr>
              <a:t> die Optimus Prime </a:t>
            </a:r>
            <a:r>
              <a:rPr lang="en-US" b="1" i="0" dirty="0" err="1">
                <a:solidFill>
                  <a:srgbClr val="7030A0"/>
                </a:solidFill>
                <a:effectLst/>
                <a:latin typeface="Courier New" panose="02070309020205020404" pitchFamily="49" charset="0"/>
              </a:rPr>
              <a:t>Figur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habe</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bestellt</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Anbei</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sind</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Kopien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meiner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Aufzeichnungen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über</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diesen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Kauf</a:t>
            </a:r>
            <a:r>
              <a:rPr lang="en-US" b="1" i="0" dirty="0">
                <a:solidFill>
                  <a:srgbClr val="7030A0"/>
                </a:solidFill>
                <a:effectLst/>
                <a:latin typeface="Courier New" panose="02070309020205020404" pitchFamily="49" charset="0"/>
              </a:rPr>
              <a:t>. Ich </a:t>
            </a:r>
            <a:r>
              <a:rPr lang="en-US" b="1" i="0" dirty="0" err="1">
                <a:solidFill>
                  <a:srgbClr val="7030A0"/>
                </a:solidFill>
                <a:effectLst/>
                <a:latin typeface="Courier New" panose="02070309020205020404" pitchFamily="49" charset="0"/>
              </a:rPr>
              <a:t>erwarte</a:t>
            </a:r>
            <a:r>
              <a:rPr lang="en-US" b="1" i="0" dirty="0">
                <a:solidFill>
                  <a:srgbClr val="7030A0"/>
                </a:solidFill>
                <a:effectLst/>
                <a:latin typeface="Courier New" panose="02070309020205020404" pitchFamily="49" charset="0"/>
              </a:rPr>
              <a:t>, bald von </a:t>
            </a:r>
            <a:r>
              <a:rPr lang="en-US" b="1" i="0" dirty="0" err="1">
                <a:solidFill>
                  <a:srgbClr val="7030A0"/>
                </a:solidFill>
                <a:effectLst/>
                <a:latin typeface="Courier New" panose="02070309020205020404" pitchFamily="49" charset="0"/>
              </a:rPr>
              <a:t>Ihnen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zu</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hören</a:t>
            </a:r>
            <a:r>
              <a:rPr lang="en-US" b="1" i="0" dirty="0">
                <a:solidFill>
                  <a:srgbClr val="7030A0"/>
                </a:solidFill>
                <a:effectLst/>
                <a:latin typeface="Courier New" panose="02070309020205020404" pitchFamily="49" charset="0"/>
              </a:rPr>
              <a:t>. </a:t>
            </a:r>
            <a:r>
              <a:rPr lang="en-US" b="1" i="0" dirty="0" err="1">
                <a:solidFill>
                  <a:srgbClr val="7030A0"/>
                </a:solidFill>
                <a:effectLst/>
                <a:latin typeface="Courier New" panose="02070309020205020404" pitchFamily="49" charset="0"/>
              </a:rPr>
              <a:t>Aufrichtig</a:t>
            </a:r>
            <a:r>
              <a:rPr lang="en-US" b="1" i="0" dirty="0">
                <a:solidFill>
                  <a:srgbClr val="7030A0"/>
                </a:solidFill>
                <a:effectLst/>
                <a:latin typeface="Courier New" panose="02070309020205020404" pitchFamily="49" charset="0"/>
              </a:rPr>
              <a:t>, Bumblebee.</a:t>
            </a:r>
            <a:endParaRPr lang="en-US" b="1" dirty="0">
              <a:solidFill>
                <a:srgbClr val="7030A0"/>
              </a:solidFill>
            </a:endParaRPr>
          </a:p>
        </p:txBody>
      </p:sp>
    </p:spTree>
    <p:extLst>
      <p:ext uri="{BB962C8B-B14F-4D97-AF65-F5344CB8AC3E}">
        <p14:creationId xmlns:p14="http://schemas.microsoft.com/office/powerpoint/2010/main" val="16189624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115</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6" name="TextBox 5">
            <a:extLst>
              <a:ext uri="{FF2B5EF4-FFF2-40B4-BE49-F238E27FC236}">
                <a16:creationId xmlns:a16="http://schemas.microsoft.com/office/drawing/2014/main" id="{4B29DF19-418C-3C42-9019-714D49F5870A}"/>
              </a:ext>
            </a:extLst>
          </p:cNvPr>
          <p:cNvSpPr txBox="1"/>
          <p:nvPr/>
        </p:nvSpPr>
        <p:spPr>
          <a:xfrm>
            <a:off x="320824" y="1282637"/>
            <a:ext cx="11649307" cy="830997"/>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a:t>
            </a:r>
            <a:r>
              <a:rPr lang="en-US" sz="2400" b="1" dirty="0" err="1">
                <a:solidFill>
                  <a:srgbClr val="000000"/>
                </a:solidFill>
                <a:effectLst/>
                <a:latin typeface="Courier New" panose="02070309020205020404" pitchFamily="49" charset="0"/>
              </a:rPr>
              <a:t>set_seed</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set_seed</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42</a:t>
            </a:r>
            <a:r>
              <a:rPr lang="en-US" sz="2400" b="1" dirty="0">
                <a:solidFill>
                  <a:srgbClr val="000000"/>
                </a:solidFill>
                <a:effectLst/>
                <a:latin typeface="Courier New" panose="02070309020205020404" pitchFamily="49" charset="0"/>
              </a:rPr>
              <a:t>) </a:t>
            </a:r>
            <a:r>
              <a:rPr lang="en-US" sz="2400" b="1" dirty="0">
                <a:solidFill>
                  <a:srgbClr val="008000"/>
                </a:solidFill>
                <a:effectLst/>
                <a:latin typeface="Courier New" panose="02070309020205020404" pitchFamily="49" charset="0"/>
              </a:rPr>
              <a:t># Set the seed to get reproducible results</a:t>
            </a:r>
            <a:endParaRPr lang="en-US" sz="2400" b="1" dirty="0">
              <a:solidFill>
                <a:srgbClr val="000000"/>
              </a:solidFill>
              <a:effectLst/>
              <a:latin typeface="Courier New" panose="02070309020205020404" pitchFamily="49" charset="0"/>
            </a:endParaRPr>
          </a:p>
        </p:txBody>
      </p:sp>
      <p:sp>
        <p:nvSpPr>
          <p:cNvPr id="8" name="TextBox 7">
            <a:extLst>
              <a:ext uri="{FF2B5EF4-FFF2-40B4-BE49-F238E27FC236}">
                <a16:creationId xmlns:a16="http://schemas.microsoft.com/office/drawing/2014/main" id="{5C1F6AE4-4A1E-E442-8ED7-603FD486E14F}"/>
              </a:ext>
            </a:extLst>
          </p:cNvPr>
          <p:cNvSpPr txBox="1"/>
          <p:nvPr/>
        </p:nvSpPr>
        <p:spPr>
          <a:xfrm>
            <a:off x="320824" y="2181414"/>
            <a:ext cx="11649307" cy="1846659"/>
          </a:xfrm>
          <a:prstGeom prst="rect">
            <a:avLst/>
          </a:prstGeom>
          <a:solidFill>
            <a:schemeClr val="accent4">
              <a:lumMod val="20000"/>
              <a:lumOff val="80000"/>
            </a:schemeClr>
          </a:solidFill>
        </p:spPr>
        <p:txBody>
          <a:bodyPr wrap="square">
            <a:spAutoFit/>
          </a:bodyPr>
          <a:lstStyle/>
          <a:p>
            <a:r>
              <a:rPr lang="en-US" sz="2400" b="1" dirty="0">
                <a:solidFill>
                  <a:srgbClr val="000000"/>
                </a:solidFill>
                <a:effectLst/>
                <a:latin typeface="Courier New" panose="02070309020205020404" pitchFamily="49" charset="0"/>
              </a:rPr>
              <a:t>generator = pipeline(</a:t>
            </a:r>
            <a:r>
              <a:rPr lang="en-US" sz="2400" b="1" dirty="0">
                <a:solidFill>
                  <a:srgbClr val="A31515"/>
                </a:solidFill>
                <a:effectLst/>
                <a:latin typeface="Courier New" panose="02070309020205020404" pitchFamily="49" charset="0"/>
              </a:rPr>
              <a:t>"text-generation"</a:t>
            </a:r>
            <a:r>
              <a:rPr lang="en-US" sz="2400" b="1" dirty="0">
                <a:solidFill>
                  <a:srgbClr val="000000"/>
                </a:solidFill>
                <a:effectLst/>
                <a:latin typeface="Courier New" panose="02070309020205020404" pitchFamily="49" charset="0"/>
              </a:rPr>
              <a:t>)</a:t>
            </a:r>
          </a:p>
          <a:p>
            <a:r>
              <a:rPr lang="en-US" b="1" dirty="0">
                <a:solidFill>
                  <a:srgbClr val="000000"/>
                </a:solidFill>
                <a:effectLst/>
                <a:latin typeface="Courier New" panose="02070309020205020404" pitchFamily="49" charset="0"/>
              </a:rPr>
              <a:t>response = </a:t>
            </a:r>
            <a:r>
              <a:rPr lang="en-US" b="1" dirty="0">
                <a:solidFill>
                  <a:srgbClr val="A31515"/>
                </a:solidFill>
                <a:effectLst/>
                <a:latin typeface="Courier New" panose="02070309020205020404" pitchFamily="49" charset="0"/>
              </a:rPr>
              <a:t>"Dear Bumblebee, I am sorry to hear that your order was mixed up."</a:t>
            </a:r>
            <a:endParaRPr lang="en-US"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prompt = text + </a:t>
            </a:r>
            <a:r>
              <a:rPr lang="en-US" sz="2400" b="1" dirty="0">
                <a:solidFill>
                  <a:srgbClr val="A31515"/>
                </a:solidFill>
                <a:effectLst/>
                <a:latin typeface="Courier New" panose="02070309020205020404" pitchFamily="49" charset="0"/>
              </a:rPr>
              <a:t>"\n\</a:t>
            </a:r>
            <a:r>
              <a:rPr lang="en-US" sz="2400" b="1" dirty="0" err="1">
                <a:solidFill>
                  <a:srgbClr val="A31515"/>
                </a:solidFill>
                <a:effectLst/>
                <a:latin typeface="Courier New" panose="02070309020205020404" pitchFamily="49" charset="0"/>
              </a:rPr>
              <a:t>nCustomer</a:t>
            </a:r>
            <a:r>
              <a:rPr lang="en-US" sz="2400" b="1" dirty="0">
                <a:solidFill>
                  <a:srgbClr val="A31515"/>
                </a:solidFill>
                <a:effectLst/>
                <a:latin typeface="Courier New" panose="02070309020205020404" pitchFamily="49" charset="0"/>
              </a:rPr>
              <a:t> service response:\n"</a:t>
            </a:r>
            <a:r>
              <a:rPr lang="en-US" sz="2400" b="1" dirty="0">
                <a:solidFill>
                  <a:srgbClr val="000000"/>
                </a:solidFill>
                <a:effectLst/>
                <a:latin typeface="Courier New" panose="02070309020205020404" pitchFamily="49" charset="0"/>
              </a:rPr>
              <a:t> + response</a:t>
            </a:r>
          </a:p>
          <a:p>
            <a:r>
              <a:rPr lang="en-US" sz="2400" b="1" dirty="0">
                <a:solidFill>
                  <a:srgbClr val="000000"/>
                </a:solidFill>
                <a:effectLst/>
                <a:latin typeface="Courier New" panose="02070309020205020404" pitchFamily="49" charset="0"/>
              </a:rPr>
              <a:t>outputs = generator(prompt, </a:t>
            </a:r>
            <a:r>
              <a:rPr lang="en-US" sz="2400" b="1" dirty="0" err="1">
                <a:solidFill>
                  <a:srgbClr val="000000"/>
                </a:solidFill>
                <a:effectLst/>
                <a:latin typeface="Courier New" panose="02070309020205020404" pitchFamily="49" charset="0"/>
              </a:rPr>
              <a:t>max_length</a:t>
            </a:r>
            <a:r>
              <a:rPr lang="en-US" sz="2400" b="1" dirty="0">
                <a:solidFill>
                  <a:srgbClr val="000000"/>
                </a:solidFill>
                <a:effectLst/>
                <a:latin typeface="Courier New" panose="02070309020205020404" pitchFamily="49" charset="0"/>
              </a:rPr>
              <a:t>=</a:t>
            </a:r>
            <a:r>
              <a:rPr lang="en-US" sz="2400" b="1" dirty="0">
                <a:solidFill>
                  <a:srgbClr val="09885A"/>
                </a:solidFill>
                <a:effectLst/>
                <a:latin typeface="Courier New" panose="02070309020205020404" pitchFamily="49" charset="0"/>
              </a:rPr>
              <a:t>200</a:t>
            </a:r>
            <a:r>
              <a:rPr lang="en-US" sz="2400" b="1" dirty="0">
                <a:solidFill>
                  <a:srgbClr val="000000"/>
                </a:solidFill>
                <a:effectLst/>
                <a:latin typeface="Courier New" panose="02070309020205020404" pitchFamily="49" charset="0"/>
              </a:rPr>
              <a: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(outputs[</a:t>
            </a:r>
            <a:r>
              <a:rPr lang="en-US" sz="2400" b="1" dirty="0">
                <a:solidFill>
                  <a:srgbClr val="09885A"/>
                </a:solidFill>
                <a:effectLst/>
                <a:latin typeface="Courier New" panose="02070309020205020404" pitchFamily="49" charset="0"/>
              </a:rPr>
              <a:t>0</a:t>
            </a:r>
            <a:r>
              <a:rPr lang="en-US" sz="2400" b="1" dirty="0">
                <a:solidFill>
                  <a:srgbClr val="000000"/>
                </a:solidFill>
                <a:effectLst/>
                <a:latin typeface="Courier New" panose="02070309020205020404" pitchFamily="49" charset="0"/>
              </a:rPr>
              <a:t>][</a:t>
            </a:r>
            <a:r>
              <a:rPr lang="en-US" sz="2400" b="1" dirty="0">
                <a:solidFill>
                  <a:srgbClr val="A31515"/>
                </a:solidFill>
                <a:effectLst/>
                <a:latin typeface="Courier New" panose="02070309020205020404" pitchFamily="49" charset="0"/>
              </a:rPr>
              <a:t>'</a:t>
            </a:r>
            <a:r>
              <a:rPr lang="en-US" sz="2400" b="1" dirty="0" err="1">
                <a:solidFill>
                  <a:srgbClr val="A31515"/>
                </a:solidFill>
                <a:effectLst/>
                <a:latin typeface="Courier New" panose="02070309020205020404" pitchFamily="49" charset="0"/>
              </a:rPr>
              <a:t>generated_text</a:t>
            </a:r>
            <a:r>
              <a:rPr lang="en-US" sz="2400" b="1" dirty="0">
                <a:solidFill>
                  <a:srgbClr val="A31515"/>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a:t>
            </a:r>
          </a:p>
        </p:txBody>
      </p:sp>
      <p:sp>
        <p:nvSpPr>
          <p:cNvPr id="10" name="TextBox 9">
            <a:extLst>
              <a:ext uri="{FF2B5EF4-FFF2-40B4-BE49-F238E27FC236}">
                <a16:creationId xmlns:a16="http://schemas.microsoft.com/office/drawing/2014/main" id="{F6EE7D27-4C64-4A44-AF23-4B13010B60DF}"/>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Tree>
    <p:extLst>
      <p:ext uri="{BB962C8B-B14F-4D97-AF65-F5344CB8AC3E}">
        <p14:creationId xmlns:p14="http://schemas.microsoft.com/office/powerpoint/2010/main" val="30842764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116</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401789"/>
            <a:ext cx="10152091" cy="400110"/>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a:p>
            <a:pPr algn="ctr"/>
            <a:r>
              <a:rPr lang="en-US" sz="1000" dirty="0">
                <a:hlinkClick r:id="rId2"/>
              </a:rPr>
              <a:t>https://github.com/nlp-with-transformers/notebooks</a:t>
            </a:r>
            <a:endParaRPr lang="en-US" sz="1000" dirty="0"/>
          </a:p>
        </p:txBody>
      </p:sp>
      <p:sp>
        <p:nvSpPr>
          <p:cNvPr id="5" name="TextBox 4">
            <a:extLst>
              <a:ext uri="{FF2B5EF4-FFF2-40B4-BE49-F238E27FC236}">
                <a16:creationId xmlns:a16="http://schemas.microsoft.com/office/drawing/2014/main" id="{EFFFFC3B-95EB-164A-9A3A-DE6CF6F0E599}"/>
              </a:ext>
            </a:extLst>
          </p:cNvPr>
          <p:cNvSpPr txBox="1"/>
          <p:nvPr/>
        </p:nvSpPr>
        <p:spPr>
          <a:xfrm>
            <a:off x="320824" y="4114976"/>
            <a:ext cx="11222180" cy="2246769"/>
          </a:xfrm>
          <a:prstGeom prst="rect">
            <a:avLst/>
          </a:prstGeom>
          <a:noFill/>
        </p:spPr>
        <p:txBody>
          <a:bodyPr wrap="square">
            <a:spAutoFit/>
          </a:bodyPr>
          <a:lstStyle/>
          <a:p>
            <a:r>
              <a:rPr lang="en-US" sz="2000" b="1" i="0" dirty="0">
                <a:solidFill>
                  <a:srgbClr val="212121"/>
                </a:solidFill>
                <a:effectLst/>
                <a:latin typeface="Courier New" panose="02070309020205020404" pitchFamily="49" charset="0"/>
              </a:rPr>
              <a:t>Customer service response: </a:t>
            </a:r>
          </a:p>
          <a:p>
            <a:r>
              <a:rPr lang="en-US" sz="2000" b="1" i="0" dirty="0">
                <a:solidFill>
                  <a:srgbClr val="C00000"/>
                </a:solidFill>
                <a:effectLst/>
                <a:latin typeface="Courier New" panose="02070309020205020404" pitchFamily="49" charset="0"/>
              </a:rPr>
              <a:t>Dear Bumblebee, I am sorry to hear that your order was mixed up.</a:t>
            </a:r>
            <a:r>
              <a:rPr lang="en-US" sz="2000" b="1" i="0" dirty="0">
                <a:solidFill>
                  <a:srgbClr val="212121"/>
                </a:solidFill>
                <a:effectLst/>
                <a:latin typeface="Courier New" panose="02070309020205020404" pitchFamily="49" charset="0"/>
              </a:rPr>
              <a:t> </a:t>
            </a:r>
            <a:r>
              <a:rPr lang="en-US" sz="2000" b="1" i="0" dirty="0">
                <a:solidFill>
                  <a:srgbClr val="7030A0"/>
                </a:solidFill>
                <a:effectLst/>
                <a:latin typeface="Courier New" panose="02070309020205020404" pitchFamily="49" charset="0"/>
              </a:rPr>
              <a:t>The order was completely mislabeled, which is very common in our online store, but I can appreciate it because it was my understanding from this site and our customer service of the previous day that your order was not made correct in our mind and that we are in a process of resolving this matter. We can assure you that your order</a:t>
            </a:r>
            <a:endParaRPr lang="en-US" sz="2000" b="1" dirty="0">
              <a:solidFill>
                <a:srgbClr val="7030A0"/>
              </a:solidFill>
            </a:endParaRPr>
          </a:p>
        </p:txBody>
      </p:sp>
      <p:sp>
        <p:nvSpPr>
          <p:cNvPr id="8" name="Title 1">
            <a:extLst>
              <a:ext uri="{FF2B5EF4-FFF2-40B4-BE49-F238E27FC236}">
                <a16:creationId xmlns:a16="http://schemas.microsoft.com/office/drawing/2014/main" id="{7EE81946-CF92-3A44-88AC-8C74A8BB269C}"/>
              </a:ext>
            </a:extLst>
          </p:cNvPr>
          <p:cNvSpPr>
            <a:spLocks noGrp="1"/>
          </p:cNvSpPr>
          <p:nvPr>
            <p:ph type="title"/>
          </p:nvPr>
        </p:nvSpPr>
        <p:spPr>
          <a:xfrm>
            <a:off x="534389" y="135105"/>
            <a:ext cx="11222181" cy="837662"/>
          </a:xfrm>
        </p:spPr>
        <p:txBody>
          <a:bodyPr>
            <a:normAutofit/>
          </a:bodyPr>
          <a:lstStyle/>
          <a:p>
            <a:r>
              <a:rPr lang="en-US" dirty="0"/>
              <a:t>Text Generation</a:t>
            </a:r>
            <a:endParaRPr lang="en-US" sz="2700" dirty="0"/>
          </a:p>
        </p:txBody>
      </p:sp>
      <p:sp>
        <p:nvSpPr>
          <p:cNvPr id="10" name="TextBox 9">
            <a:extLst>
              <a:ext uri="{FF2B5EF4-FFF2-40B4-BE49-F238E27FC236}">
                <a16:creationId xmlns:a16="http://schemas.microsoft.com/office/drawing/2014/main" id="{2982D40B-F6CB-0242-8729-4C94D3E31103}"/>
              </a:ext>
            </a:extLst>
          </p:cNvPr>
          <p:cNvSpPr txBox="1"/>
          <p:nvPr/>
        </p:nvSpPr>
        <p:spPr>
          <a:xfrm>
            <a:off x="320824" y="1212960"/>
            <a:ext cx="11222180" cy="2554545"/>
          </a:xfrm>
          <a:prstGeom prst="rect">
            <a:avLst/>
          </a:prstGeom>
          <a:noFill/>
        </p:spPr>
        <p:txBody>
          <a:bodyPr wrap="square">
            <a:spAutoFit/>
          </a:bodyPr>
          <a:lstStyle/>
          <a:p>
            <a:r>
              <a:rPr lang="en-US" sz="2000" b="1" i="0" dirty="0">
                <a:solidFill>
                  <a:schemeClr val="accent6">
                    <a:lumMod val="75000"/>
                  </a:schemeClr>
                </a:solidFill>
                <a:effectLst/>
                <a:latin typeface="Courier New" panose="02070309020205020404" pitchFamily="49" charset="0"/>
              </a:rPr>
              <a:t>Dear Amazon, last week I ordered an Optimus Prime action figure from your online store in Germany. Unfortunately, when I opened the package, I discovered to my horror that I had been sent an action figure of Megatron instead! As a lifelong enemy of the </a:t>
            </a:r>
            <a:r>
              <a:rPr lang="en-US" sz="2000" b="1" i="0" dirty="0" err="1">
                <a:solidFill>
                  <a:schemeClr val="accent6">
                    <a:lumMod val="75000"/>
                  </a:schemeClr>
                </a:solidFill>
                <a:effectLst/>
                <a:latin typeface="Courier New" panose="02070309020205020404" pitchFamily="49" charset="0"/>
              </a:rPr>
              <a:t>Decepticons</a:t>
            </a:r>
            <a:r>
              <a:rPr lang="en-US" sz="2000" b="1" i="0" dirty="0">
                <a:solidFill>
                  <a:schemeClr val="accent6">
                    <a:lumMod val="75000"/>
                  </a:schemeClr>
                </a:solidFill>
                <a:effectLst/>
                <a:latin typeface="Courier New" panose="02070309020205020404" pitchFamily="49" charset="0"/>
              </a:rPr>
              <a:t>, I hope you can understand my dilemma. To resolve the issue, I demand an exchange of Megatron for the Optimus Prime figure I ordered. Enclosed are copies of my records concerning this purchase. I expect to hear from you soon. Sincerely, Bumblebee.</a:t>
            </a:r>
            <a:endParaRPr lang="en-US" sz="2000" b="1" dirty="0">
              <a:solidFill>
                <a:schemeClr val="accent6">
                  <a:lumMod val="75000"/>
                </a:schemeClr>
              </a:solidFill>
            </a:endParaRPr>
          </a:p>
        </p:txBody>
      </p:sp>
    </p:spTree>
    <p:extLst>
      <p:ext uri="{BB962C8B-B14F-4D97-AF65-F5344CB8AC3E}">
        <p14:creationId xmlns:p14="http://schemas.microsoft.com/office/powerpoint/2010/main" val="32597692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117</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8" name="TextBox 7">
            <a:extLst>
              <a:ext uri="{FF2B5EF4-FFF2-40B4-BE49-F238E27FC236}">
                <a16:creationId xmlns:a16="http://schemas.microsoft.com/office/drawing/2014/main" id="{D55754C3-44A8-5AD2-86B6-7DCAB200501A}"/>
              </a:ext>
            </a:extLst>
          </p:cNvPr>
          <p:cNvSpPr txBox="1"/>
          <p:nvPr/>
        </p:nvSpPr>
        <p:spPr>
          <a:xfrm>
            <a:off x="534388" y="1236839"/>
            <a:ext cx="11073843" cy="2308324"/>
          </a:xfrm>
          <a:prstGeom prst="rect">
            <a:avLst/>
          </a:prstGeom>
          <a:solidFill>
            <a:schemeClr val="accent4">
              <a:lumMod val="20000"/>
              <a:lumOff val="80000"/>
            </a:schemeClr>
          </a:solidFill>
        </p:spPr>
        <p:txBody>
          <a:bodyPr wrap="square">
            <a:spAutoFit/>
          </a:bodyPr>
          <a:lstStyle/>
          <a:p>
            <a:r>
              <a:rPr lang="en-US" sz="2400" b="1" dirty="0">
                <a:solidFill>
                  <a:srgbClr val="0000FF"/>
                </a:solidFill>
                <a:effectLst/>
                <a:latin typeface="Courier New" panose="02070309020205020404" pitchFamily="49" charset="0"/>
              </a:rPr>
              <a:t>!</a:t>
            </a:r>
            <a:r>
              <a:rPr lang="en-US" sz="2400" b="1" dirty="0">
                <a:solidFill>
                  <a:srgbClr val="000000"/>
                </a:solidFill>
                <a:effectLst/>
                <a:latin typeface="Courier New" panose="02070309020205020404" pitchFamily="49" charset="0"/>
              </a:rPr>
              <a:t>pip install transformers</a:t>
            </a:r>
          </a:p>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 = pipeline(</a:t>
            </a:r>
            <a:r>
              <a:rPr lang="en-US" sz="2400" b="1" dirty="0">
                <a:solidFill>
                  <a:srgbClr val="A31515"/>
                </a:solidFill>
                <a:effectLst/>
                <a:latin typeface="Courier New" panose="02070309020205020404" pitchFamily="49" charset="0"/>
              </a:rPr>
              <a:t>"question-answering"</a:t>
            </a:r>
            <a:r>
              <a:rPr lang="en-US" sz="2400"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p:txBody>
      </p:sp>
      <p:sp>
        <p:nvSpPr>
          <p:cNvPr id="13" name="TextBox 12">
            <a:extLst>
              <a:ext uri="{FF2B5EF4-FFF2-40B4-BE49-F238E27FC236}">
                <a16:creationId xmlns:a16="http://schemas.microsoft.com/office/drawing/2014/main" id="{D918515E-F53A-3D80-0E25-2DE9ED771621}"/>
              </a:ext>
            </a:extLst>
          </p:cNvPr>
          <p:cNvSpPr txBox="1"/>
          <p:nvPr/>
        </p:nvSpPr>
        <p:spPr>
          <a:xfrm>
            <a:off x="422578" y="4379963"/>
            <a:ext cx="11445802" cy="400110"/>
          </a:xfrm>
          <a:prstGeom prst="rect">
            <a:avLst/>
          </a:prstGeom>
          <a:noFill/>
        </p:spPr>
        <p:txBody>
          <a:bodyPr wrap="square">
            <a:spAutoFit/>
          </a:bodyPr>
          <a:lstStyle/>
          <a:p>
            <a:r>
              <a:rPr lang="en-US" sz="2000" b="1" i="0" dirty="0">
                <a:solidFill>
                  <a:srgbClr val="7030A0"/>
                </a:solidFill>
                <a:effectLst/>
                <a:latin typeface="Courier New" panose="02070309020205020404" pitchFamily="49" charset="0"/>
              </a:rPr>
              <a:t>{'answer': 'Taipei', 'end': 39, 'score': 0.9730741381645203, 'start': 33}</a:t>
            </a:r>
            <a:endParaRPr lang="en-US" sz="2000" b="1" dirty="0">
              <a:solidFill>
                <a:srgbClr val="7030A0"/>
              </a:solidFill>
            </a:endParaRPr>
          </a:p>
        </p:txBody>
      </p:sp>
    </p:spTree>
    <p:extLst>
      <p:ext uri="{BB962C8B-B14F-4D97-AF65-F5344CB8AC3E}">
        <p14:creationId xmlns:p14="http://schemas.microsoft.com/office/powerpoint/2010/main" val="30234324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118</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Question Answering</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3863753" y="6488668"/>
            <a:ext cx="4070025" cy="400110"/>
          </a:xfrm>
          <a:prstGeom prst="rect">
            <a:avLst/>
          </a:prstGeom>
        </p:spPr>
        <p:txBody>
          <a:bodyPr wrap="none">
            <a:spAutoFit/>
          </a:bodyPr>
          <a:lstStyle/>
          <a:p>
            <a:pPr algn="ctr"/>
            <a:r>
              <a:rPr lang="en-US" altLang="zh-TW" sz="2000" dirty="0">
                <a:latin typeface="Calibri" charset="0"/>
                <a:ea typeface="標楷體" charset="-120"/>
                <a:hlinkClick r:id="rId2"/>
              </a:rPr>
              <a:t>https://tinyurl.com/aintpupython101</a:t>
            </a:r>
            <a:endParaRPr lang="en-US" sz="2000" dirty="0"/>
          </a:p>
        </p:txBody>
      </p:sp>
      <p:sp>
        <p:nvSpPr>
          <p:cNvPr id="10" name="TextBox 9">
            <a:extLst>
              <a:ext uri="{FF2B5EF4-FFF2-40B4-BE49-F238E27FC236}">
                <a16:creationId xmlns:a16="http://schemas.microsoft.com/office/drawing/2014/main" id="{F58D933F-D5FF-9CD0-3312-4AAAE699C50F}"/>
              </a:ext>
            </a:extLst>
          </p:cNvPr>
          <p:cNvSpPr txBox="1"/>
          <p:nvPr/>
        </p:nvSpPr>
        <p:spPr>
          <a:xfrm>
            <a:off x="534389" y="1563372"/>
            <a:ext cx="11073843" cy="2215991"/>
          </a:xfrm>
          <a:prstGeom prst="rect">
            <a:avLst/>
          </a:prstGeom>
          <a:solidFill>
            <a:schemeClr val="accent4">
              <a:lumMod val="20000"/>
              <a:lumOff val="80000"/>
            </a:schemeClr>
          </a:solidFill>
        </p:spPr>
        <p:txBody>
          <a:bodyPr wrap="square">
            <a:spAutoFit/>
          </a:bodyPr>
          <a:lstStyle/>
          <a:p>
            <a:r>
              <a:rPr lang="en-US" sz="2400" b="1" dirty="0">
                <a:solidFill>
                  <a:srgbClr val="AF00DB"/>
                </a:solidFill>
                <a:effectLst/>
                <a:latin typeface="Courier New" panose="02070309020205020404" pitchFamily="49" charset="0"/>
              </a:rPr>
              <a:t>from</a:t>
            </a:r>
            <a:r>
              <a:rPr lang="en-US" sz="2400" b="1" dirty="0">
                <a:solidFill>
                  <a:srgbClr val="000000"/>
                </a:solidFill>
                <a:effectLst/>
                <a:latin typeface="Courier New" panose="02070309020205020404" pitchFamily="49" charset="0"/>
              </a:rPr>
              <a:t> transformers </a:t>
            </a:r>
            <a:r>
              <a:rPr lang="en-US" sz="2400" b="1" dirty="0">
                <a:solidFill>
                  <a:srgbClr val="AF00DB"/>
                </a:solidFill>
                <a:effectLst/>
                <a:latin typeface="Courier New" panose="02070309020205020404" pitchFamily="49" charset="0"/>
              </a:rPr>
              <a:t>import</a:t>
            </a:r>
            <a:r>
              <a:rPr lang="en-US" sz="2400" b="1" dirty="0">
                <a:solidFill>
                  <a:srgbClr val="000000"/>
                </a:solidFill>
                <a:effectLst/>
                <a:latin typeface="Courier New" panose="02070309020205020404" pitchFamily="49" charset="0"/>
              </a:rPr>
              <a:t> pipeline</a:t>
            </a:r>
          </a:p>
          <a:p>
            <a:r>
              <a:rPr lang="en-US" b="1" dirty="0" err="1">
                <a:solidFill>
                  <a:srgbClr val="000000"/>
                </a:solidFill>
                <a:effectLst/>
                <a:latin typeface="Courier New" panose="02070309020205020404" pitchFamily="49" charset="0"/>
              </a:rPr>
              <a:t>qamodel</a:t>
            </a:r>
            <a:r>
              <a:rPr lang="en-US" b="1" dirty="0">
                <a:solidFill>
                  <a:srgbClr val="000000"/>
                </a:solidFill>
                <a:effectLst/>
                <a:latin typeface="Courier New" panose="02070309020205020404" pitchFamily="49" charset="0"/>
              </a:rPr>
              <a:t> = pipeline(</a:t>
            </a:r>
            <a:r>
              <a:rPr lang="en-US" b="1" dirty="0">
                <a:solidFill>
                  <a:srgbClr val="A31515"/>
                </a:solidFill>
                <a:effectLst/>
                <a:latin typeface="Courier New" panose="02070309020205020404" pitchFamily="49" charset="0"/>
              </a:rPr>
              <a:t>"question-answering"</a:t>
            </a:r>
            <a:r>
              <a:rPr lang="en-US" b="1" dirty="0">
                <a:solidFill>
                  <a:srgbClr val="000000"/>
                </a:solidFill>
                <a:effectLst/>
                <a:latin typeface="Courier New" panose="02070309020205020404" pitchFamily="49" charset="0"/>
              </a:rPr>
              <a:t>, model =</a:t>
            </a:r>
            <a:r>
              <a:rPr lang="en-US" b="1" dirty="0">
                <a:solidFill>
                  <a:srgbClr val="A31515"/>
                </a:solidFill>
                <a:effectLst/>
                <a:latin typeface="Courier New" panose="02070309020205020404" pitchFamily="49" charset="0"/>
              </a:rPr>
              <a:t>'</a:t>
            </a:r>
            <a:r>
              <a:rPr lang="en-US" b="1" dirty="0" err="1">
                <a:solidFill>
                  <a:srgbClr val="A31515"/>
                </a:solidFill>
                <a:effectLst/>
                <a:latin typeface="Courier New" panose="02070309020205020404" pitchFamily="49" charset="0"/>
              </a:rPr>
              <a:t>deepset</a:t>
            </a:r>
            <a:r>
              <a:rPr lang="en-US" b="1" dirty="0">
                <a:solidFill>
                  <a:srgbClr val="A31515"/>
                </a:solidFill>
                <a:effectLst/>
                <a:latin typeface="Courier New" panose="02070309020205020404" pitchFamily="49" charset="0"/>
              </a:rPr>
              <a:t>/roberta-base-squad2'</a:t>
            </a:r>
            <a:r>
              <a:rPr lang="en-US" b="1" dirty="0">
                <a:solidFill>
                  <a:srgbClr val="000000"/>
                </a:solidFill>
                <a:effectLst/>
                <a:latin typeface="Courier New" panose="02070309020205020404" pitchFamily="49" charset="0"/>
              </a:rPr>
              <a:t>)</a:t>
            </a:r>
          </a:p>
          <a:p>
            <a:r>
              <a:rPr lang="en-US" sz="2400" b="1" dirty="0">
                <a:solidFill>
                  <a:srgbClr val="000000"/>
                </a:solidFill>
                <a:effectLst/>
                <a:latin typeface="Courier New" panose="02070309020205020404" pitchFamily="49" charset="0"/>
              </a:rPr>
              <a:t>question = </a:t>
            </a:r>
            <a:r>
              <a:rPr lang="en-US" sz="2400" b="1" dirty="0">
                <a:solidFill>
                  <a:srgbClr val="A31515"/>
                </a:solidFill>
                <a:effectLst/>
                <a:latin typeface="Courier New" panose="02070309020205020404" pitchFamily="49" charset="0"/>
              </a:rPr>
              <a:t>"Where do I live?"</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context = </a:t>
            </a:r>
            <a:r>
              <a:rPr lang="en-US" sz="2400" b="1" dirty="0">
                <a:solidFill>
                  <a:srgbClr val="A31515"/>
                </a:solidFill>
                <a:effectLst/>
                <a:latin typeface="Courier New" panose="02070309020205020404" pitchFamily="49" charset="0"/>
              </a:rPr>
              <a:t>"My name is Michael and I live in Taipei."</a:t>
            </a:r>
            <a:endParaRPr lang="en-US" sz="2400" b="1" dirty="0">
              <a:solidFill>
                <a:srgbClr val="000000"/>
              </a:solidFill>
              <a:effectLst/>
              <a:latin typeface="Courier New" panose="02070309020205020404" pitchFamily="49" charset="0"/>
            </a:endParaRPr>
          </a:p>
          <a:p>
            <a:r>
              <a:rPr lang="en-US" sz="2400" b="1" dirty="0">
                <a:solidFill>
                  <a:srgbClr val="000000"/>
                </a:solidFill>
                <a:effectLst/>
                <a:latin typeface="Courier New" panose="02070309020205020404" pitchFamily="49" charset="0"/>
              </a:rPr>
              <a:t>output = </a:t>
            </a:r>
            <a:r>
              <a:rPr lang="en-US" sz="2400" b="1" dirty="0" err="1">
                <a:solidFill>
                  <a:srgbClr val="000000"/>
                </a:solidFill>
                <a:effectLst/>
                <a:latin typeface="Courier New" panose="02070309020205020404" pitchFamily="49" charset="0"/>
              </a:rPr>
              <a:t>qamodel</a:t>
            </a:r>
            <a:r>
              <a:rPr lang="en-US" sz="2400" b="1" dirty="0">
                <a:solidFill>
                  <a:srgbClr val="000000"/>
                </a:solidFill>
                <a:effectLst/>
                <a:latin typeface="Courier New" panose="02070309020205020404" pitchFamily="49" charset="0"/>
              </a:rPr>
              <a:t>(question = question, context = context)</a:t>
            </a:r>
          </a:p>
          <a:p>
            <a:r>
              <a:rPr lang="en-US" sz="2400" b="1" dirty="0">
                <a:solidFill>
                  <a:srgbClr val="795E26"/>
                </a:solidFill>
                <a:effectLst/>
                <a:latin typeface="Courier New" panose="02070309020205020404" pitchFamily="49" charset="0"/>
              </a:rPr>
              <a:t>print</a:t>
            </a:r>
            <a:r>
              <a:rPr lang="en-US" sz="2400" b="1" dirty="0">
                <a:solidFill>
                  <a:srgbClr val="000000"/>
                </a:solidFill>
                <a:effectLst/>
                <a:latin typeface="Courier New" panose="02070309020205020404" pitchFamily="49" charset="0"/>
              </a:rPr>
              <a:t>(output[</a:t>
            </a:r>
            <a:r>
              <a:rPr lang="en-US" sz="2400" b="1" dirty="0">
                <a:solidFill>
                  <a:srgbClr val="A31515"/>
                </a:solidFill>
                <a:effectLst/>
                <a:latin typeface="Courier New" panose="02070309020205020404" pitchFamily="49" charset="0"/>
              </a:rPr>
              <a:t>'answer’</a:t>
            </a:r>
            <a:r>
              <a:rPr lang="en-US" sz="2400" b="1"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15966611-BFC4-600C-6EB4-11C2A4028DC3}"/>
              </a:ext>
            </a:extLst>
          </p:cNvPr>
          <p:cNvSpPr txBox="1"/>
          <p:nvPr/>
        </p:nvSpPr>
        <p:spPr>
          <a:xfrm>
            <a:off x="534389" y="4303986"/>
            <a:ext cx="6098582" cy="461665"/>
          </a:xfrm>
          <a:prstGeom prst="rect">
            <a:avLst/>
          </a:prstGeom>
          <a:noFill/>
        </p:spPr>
        <p:txBody>
          <a:bodyPr wrap="square">
            <a:spAutoFit/>
          </a:bodyPr>
          <a:lstStyle/>
          <a:p>
            <a:r>
              <a:rPr lang="en-US" sz="2400" b="1" i="0" dirty="0">
                <a:solidFill>
                  <a:srgbClr val="7030A0"/>
                </a:solidFill>
                <a:effectLst/>
                <a:latin typeface="Courier New" panose="02070309020205020404" pitchFamily="49" charset="0"/>
              </a:rPr>
              <a:t>Taipei</a:t>
            </a:r>
            <a:endParaRPr lang="en-US" sz="2400" b="1" dirty="0">
              <a:solidFill>
                <a:srgbClr val="7030A0"/>
              </a:solidFill>
            </a:endParaRPr>
          </a:p>
        </p:txBody>
      </p:sp>
    </p:spTree>
    <p:extLst>
      <p:ext uri="{BB962C8B-B14F-4D97-AF65-F5344CB8AC3E}">
        <p14:creationId xmlns:p14="http://schemas.microsoft.com/office/powerpoint/2010/main" val="30392021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119</a:t>
            </a:fld>
            <a:endParaRPr lang="en-US"/>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10" name="TextBox 9">
            <a:extLst>
              <a:ext uri="{FF2B5EF4-FFF2-40B4-BE49-F238E27FC236}">
                <a16:creationId xmlns:a16="http://schemas.microsoft.com/office/drawing/2014/main" id="{F58D933F-D5FF-9CD0-3312-4AAAE699C50F}"/>
              </a:ext>
            </a:extLst>
          </p:cNvPr>
          <p:cNvSpPr txBox="1"/>
          <p:nvPr/>
        </p:nvSpPr>
        <p:spPr>
          <a:xfrm>
            <a:off x="559078" y="940683"/>
            <a:ext cx="11073843" cy="1015663"/>
          </a:xfrm>
          <a:prstGeom prst="rect">
            <a:avLst/>
          </a:prstGeom>
          <a:solidFill>
            <a:schemeClr val="accent4">
              <a:lumMod val="20000"/>
              <a:lumOff val="80000"/>
            </a:schemeClr>
          </a:solidFill>
        </p:spPr>
        <p:txBody>
          <a:bodyPr wrap="square">
            <a:spAutoFit/>
          </a:bodyPr>
          <a:lstStyle/>
          <a:p>
            <a:r>
              <a:rPr lang="en-US" sz="2000" b="0" dirty="0">
                <a:solidFill>
                  <a:srgbClr val="008000"/>
                </a:solidFill>
                <a:effectLst/>
                <a:latin typeface="Courier New" panose="02070309020205020404" pitchFamily="49" charset="0"/>
              </a:rPr>
              <a:t># Install transformers from source - only needed for versions &lt;= v4.34</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t>
            </a:r>
            <a:r>
              <a:rPr lang="en-US" sz="2000" b="0" dirty="0" err="1">
                <a:solidFill>
                  <a:srgbClr val="000000"/>
                </a:solidFill>
                <a:effectLst/>
                <a:latin typeface="Courier New" panose="02070309020205020404" pitchFamily="49" charset="0"/>
              </a:rPr>
              <a:t>git+https</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github.com</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huggingface</a:t>
            </a:r>
            <a:r>
              <a:rPr lang="en-US" sz="2000" b="0" dirty="0">
                <a:solidFill>
                  <a:srgbClr val="000000"/>
                </a:solidFill>
                <a:effectLst/>
                <a:latin typeface="Courier New" panose="02070309020205020404" pitchFamily="49" charset="0"/>
              </a:rPr>
              <a:t>/</a:t>
            </a:r>
            <a:r>
              <a:rPr lang="en-US" sz="2000" b="0" dirty="0" err="1">
                <a:solidFill>
                  <a:srgbClr val="000000"/>
                </a:solidFill>
                <a:effectLst/>
                <a:latin typeface="Courier New" panose="02070309020205020404" pitchFamily="49" charset="0"/>
              </a:rPr>
              <a:t>transformers.git</a:t>
            </a:r>
            <a:endParaRPr lang="en-US" sz="2000" b="0" dirty="0">
              <a:solidFill>
                <a:srgbClr val="000000"/>
              </a:solidFill>
              <a:effectLst/>
              <a:latin typeface="Courier New" panose="02070309020205020404" pitchFamily="49" charset="0"/>
            </a:endParaRPr>
          </a:p>
          <a:p>
            <a:r>
              <a:rPr lang="en-US" sz="2000" b="0" dirty="0">
                <a:solidFill>
                  <a:srgbClr val="0000FF"/>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pip install accelerate</a:t>
            </a:r>
          </a:p>
        </p:txBody>
      </p:sp>
      <p:sp>
        <p:nvSpPr>
          <p:cNvPr id="6" name="Title 1">
            <a:extLst>
              <a:ext uri="{FF2B5EF4-FFF2-40B4-BE49-F238E27FC236}">
                <a16:creationId xmlns:a16="http://schemas.microsoft.com/office/drawing/2014/main" id="{64AC96B7-AA43-2146-B757-84E57F55018F}"/>
              </a:ext>
            </a:extLst>
          </p:cNvPr>
          <p:cNvSpPr>
            <a:spLocks noGrp="1"/>
          </p:cNvSpPr>
          <p:nvPr>
            <p:ph type="title"/>
          </p:nvPr>
        </p:nvSpPr>
        <p:spPr>
          <a:xfrm>
            <a:off x="534389" y="70937"/>
            <a:ext cx="11222181" cy="773494"/>
          </a:xfrm>
        </p:spPr>
        <p:txBody>
          <a:bodyPr>
            <a:normAutofit fontScale="90000"/>
          </a:bodyPr>
          <a:lstStyle/>
          <a:p>
            <a:r>
              <a:rPr lang="en-US" dirty="0"/>
              <a:t>Text Generation with LLM (zephyr-7b-beta)</a:t>
            </a:r>
            <a:endParaRPr lang="en-US" sz="2700" dirty="0"/>
          </a:p>
        </p:txBody>
      </p:sp>
    </p:spTree>
    <p:extLst>
      <p:ext uri="{BB962C8B-B14F-4D97-AF65-F5344CB8AC3E}">
        <p14:creationId xmlns:p14="http://schemas.microsoft.com/office/powerpoint/2010/main" val="23843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dirty="0">
                <a:solidFill>
                  <a:schemeClr val="accent1"/>
                </a:solidFill>
              </a:rPr>
              <a:t>Gradient Descent </a:t>
            </a:r>
            <a:br>
              <a:rPr lang="en-US" sz="6600" dirty="0">
                <a:solidFill>
                  <a:schemeClr val="accent1"/>
                </a:solidFill>
              </a:rPr>
            </a:br>
            <a:r>
              <a:rPr lang="en-US" dirty="0">
                <a:solidFill>
                  <a:schemeClr val="accent1"/>
                </a:solidFill>
              </a:rPr>
              <a:t>how neural networks learn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p:cNvSpPr/>
          <p:nvPr/>
        </p:nvSpPr>
        <p:spPr>
          <a:xfrm>
            <a:off x="2125216" y="6351712"/>
            <a:ext cx="7643192" cy="461665"/>
          </a:xfrm>
          <a:prstGeom prst="rect">
            <a:avLst/>
          </a:prstGeom>
        </p:spPr>
        <p:txBody>
          <a:bodyPr wrap="square">
            <a:spAutoFit/>
          </a:bodyPr>
          <a:lstStyle/>
          <a:p>
            <a:pPr algn="ctr"/>
            <a:r>
              <a:rPr lang="en-US" sz="1200" dirty="0">
                <a:solidFill>
                  <a:schemeClr val="bg1">
                    <a:lumMod val="75000"/>
                  </a:schemeClr>
                </a:solidFill>
              </a:rPr>
              <a:t>Source</a:t>
            </a:r>
            <a:r>
              <a:rPr lang="en-US" sz="1200">
                <a:solidFill>
                  <a:schemeClr val="bg1">
                    <a:lumMod val="75000"/>
                  </a:schemeClr>
                </a:solidFill>
              </a:rPr>
              <a:t>: 3Blue1Brown (2017), Gradient </a:t>
            </a:r>
            <a:r>
              <a:rPr lang="en-US" sz="1200" dirty="0">
                <a:solidFill>
                  <a:schemeClr val="bg1">
                    <a:lumMod val="75000"/>
                  </a:schemeClr>
                </a:solidFill>
              </a:rPr>
              <a:t>descent, how neural networks learn | Chapter 2, deep learning,  </a:t>
            </a:r>
            <a:r>
              <a:rPr lang="en-US" sz="1200" dirty="0">
                <a:solidFill>
                  <a:schemeClr val="bg1">
                    <a:lumMod val="75000"/>
                  </a:schemeClr>
                </a:solidFill>
                <a:hlinkClick r:id="rId2"/>
              </a:rPr>
              <a:t>https://www.youtube.com/watch?v=IHZwWFHWa-w</a:t>
            </a:r>
            <a:endParaRPr lang="en-US" sz="1200" dirty="0">
              <a:solidFill>
                <a:schemeClr val="bg1">
                  <a:lumMod val="75000"/>
                </a:schemeClr>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7529" y="1988840"/>
            <a:ext cx="8487653" cy="4176464"/>
          </a:xfrm>
          <a:prstGeom prst="rect">
            <a:avLst/>
          </a:prstGeom>
        </p:spPr>
      </p:pic>
    </p:spTree>
    <p:extLst>
      <p:ext uri="{BB962C8B-B14F-4D97-AF65-F5344CB8AC3E}">
        <p14:creationId xmlns:p14="http://schemas.microsoft.com/office/powerpoint/2010/main" val="7400331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3539430"/>
          </a:xfrm>
          <a:prstGeom prst="rect">
            <a:avLst/>
          </a:prstGeom>
          <a:solidFill>
            <a:schemeClr val="accent4">
              <a:lumMod val="20000"/>
              <a:lumOff val="80000"/>
            </a:schemeClr>
          </a:solidFill>
        </p:spPr>
        <p:txBody>
          <a:bodyPr wrap="square">
            <a:spAutoFit/>
          </a:bodyPr>
          <a:lstStyle/>
          <a:p>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torch</a:t>
            </a:r>
          </a:p>
          <a:p>
            <a:r>
              <a:rPr lang="en-US" sz="3200" b="0" dirty="0">
                <a:solidFill>
                  <a:srgbClr val="AF00DB"/>
                </a:solidFill>
                <a:effectLst/>
                <a:latin typeface="Courier New" panose="02070309020205020404" pitchFamily="49" charset="0"/>
              </a:rPr>
              <a:t>from</a:t>
            </a:r>
            <a:r>
              <a:rPr lang="en-US" sz="3200" b="0" dirty="0">
                <a:solidFill>
                  <a:srgbClr val="000000"/>
                </a:solidFill>
                <a:effectLst/>
                <a:latin typeface="Courier New" panose="02070309020205020404" pitchFamily="49" charset="0"/>
              </a:rPr>
              <a:t> transformers </a:t>
            </a:r>
            <a:r>
              <a:rPr lang="en-US" sz="3200" b="0" dirty="0">
                <a:solidFill>
                  <a:srgbClr val="AF00DB"/>
                </a:solidFill>
                <a:effectLst/>
                <a:latin typeface="Courier New" panose="02070309020205020404" pitchFamily="49" charset="0"/>
              </a:rPr>
              <a:t>import</a:t>
            </a:r>
            <a:r>
              <a:rPr lang="en-US" sz="3200" b="0" dirty="0">
                <a:solidFill>
                  <a:srgbClr val="000000"/>
                </a:solidFill>
                <a:effectLst/>
                <a:latin typeface="Courier New" panose="02070309020205020404" pitchFamily="49" charset="0"/>
              </a:rPr>
              <a:t> pipeline</a:t>
            </a:r>
          </a:p>
          <a:p>
            <a:br>
              <a:rPr lang="en-US" sz="3200" b="0" dirty="0">
                <a:solidFill>
                  <a:srgbClr val="000000"/>
                </a:solidFill>
                <a:effectLst/>
                <a:latin typeface="Courier New" panose="02070309020205020404" pitchFamily="49" charset="0"/>
              </a:rPr>
            </a:br>
            <a:r>
              <a:rPr lang="en-US" sz="3200" b="0" dirty="0">
                <a:solidFill>
                  <a:srgbClr val="000000"/>
                </a:solidFill>
                <a:effectLst/>
                <a:latin typeface="Courier New" panose="02070309020205020404" pitchFamily="49" charset="0"/>
              </a:rPr>
              <a:t>pipe = pipeline(</a:t>
            </a:r>
            <a:r>
              <a:rPr lang="en-US" sz="3200" b="0" dirty="0">
                <a:solidFill>
                  <a:srgbClr val="A31515"/>
                </a:solidFill>
                <a:effectLst/>
                <a:latin typeface="Courier New" panose="02070309020205020404" pitchFamily="49" charset="0"/>
              </a:rPr>
              <a:t>"text-generation"</a:t>
            </a:r>
            <a:r>
              <a:rPr lang="en-US" sz="3200" b="0" dirty="0">
                <a:solidFill>
                  <a:srgbClr val="000000"/>
                </a:solidFill>
                <a:effectLst/>
                <a:latin typeface="Courier New" panose="02070309020205020404" pitchFamily="49" charset="0"/>
              </a:rPr>
              <a:t>, model=</a:t>
            </a:r>
            <a:r>
              <a:rPr lang="en-US" sz="3200" b="0" dirty="0">
                <a:solidFill>
                  <a:srgbClr val="A31515"/>
                </a:solidFill>
                <a:effectLst/>
                <a:latin typeface="Courier New" panose="02070309020205020404" pitchFamily="49" charset="0"/>
              </a:rPr>
              <a:t>"HuggingFaceH4/zephyr-7b-beta"</a:t>
            </a:r>
            <a:r>
              <a:rPr lang="en-US" sz="3200" b="0" dirty="0">
                <a:solidFill>
                  <a:srgbClr val="000000"/>
                </a:solidFill>
                <a:effectLst/>
                <a:latin typeface="Courier New" panose="02070309020205020404" pitchFamily="49" charset="0"/>
              </a:rPr>
              <a:t>, </a:t>
            </a:r>
            <a:r>
              <a:rPr lang="en-US" sz="3200" b="0" dirty="0" err="1">
                <a:solidFill>
                  <a:srgbClr val="000000"/>
                </a:solidFill>
                <a:effectLst/>
                <a:latin typeface="Courier New" panose="02070309020205020404" pitchFamily="49" charset="0"/>
              </a:rPr>
              <a:t>torch_dtype</a:t>
            </a:r>
            <a:r>
              <a:rPr lang="en-US" sz="3200" b="0" dirty="0">
                <a:solidFill>
                  <a:srgbClr val="000000"/>
                </a:solidFill>
                <a:effectLst/>
                <a:latin typeface="Courier New" panose="02070309020205020404" pitchFamily="49" charset="0"/>
              </a:rPr>
              <a:t>=torch.bfloat16, </a:t>
            </a:r>
            <a:r>
              <a:rPr lang="en-US" sz="3200" b="0" dirty="0" err="1">
                <a:solidFill>
                  <a:srgbClr val="000000"/>
                </a:solidFill>
                <a:effectLst/>
                <a:latin typeface="Courier New" panose="02070309020205020404" pitchFamily="49" charset="0"/>
              </a:rPr>
              <a:t>device_map</a:t>
            </a:r>
            <a:r>
              <a:rPr lang="en-US" sz="3200" b="0" dirty="0">
                <a:solidFill>
                  <a:srgbClr val="000000"/>
                </a:solidFill>
                <a:effectLst/>
                <a:latin typeface="Courier New" panose="02070309020205020404" pitchFamily="49" charset="0"/>
              </a:rPr>
              <a:t>=</a:t>
            </a:r>
            <a:r>
              <a:rPr lang="en-US" sz="3200" b="0" dirty="0">
                <a:solidFill>
                  <a:srgbClr val="A31515"/>
                </a:solidFill>
                <a:effectLst/>
                <a:latin typeface="Courier New" panose="02070309020205020404" pitchFamily="49" charset="0"/>
              </a:rPr>
              <a:t>"auto"</a:t>
            </a:r>
            <a:r>
              <a:rPr lang="en-US" sz="32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16872968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447645"/>
          </a:xfrm>
          <a:prstGeom prst="rect">
            <a:avLst/>
          </a:prstGeom>
          <a:solidFill>
            <a:schemeClr val="accent4">
              <a:lumMod val="20000"/>
              <a:lumOff val="80000"/>
            </a:schemeClr>
          </a:solidFill>
        </p:spPr>
        <p:txBody>
          <a:bodyPr wrap="square">
            <a:spAutoFit/>
          </a:bodyPr>
          <a:lstStyle/>
          <a:p>
            <a:br>
              <a:rPr lang="en-US" sz="1200" b="0" dirty="0">
                <a:solidFill>
                  <a:srgbClr val="000000"/>
                </a:solidFill>
                <a:effectLst/>
                <a:latin typeface="Courier New" panose="02070309020205020404" pitchFamily="49" charset="0"/>
              </a:rPr>
            </a:br>
            <a:r>
              <a:rPr lang="en-US" sz="2000" b="0" dirty="0">
                <a:solidFill>
                  <a:srgbClr val="008000"/>
                </a:solidFill>
                <a:effectLst/>
                <a:latin typeface="Courier New" panose="02070309020205020404" pitchFamily="49" charset="0"/>
              </a:rPr>
              <a:t># We use the tokenizer's chat template to format each message - see https://</a:t>
            </a:r>
            <a:r>
              <a:rPr lang="en-US" sz="2000" b="0" dirty="0" err="1">
                <a:solidFill>
                  <a:srgbClr val="008000"/>
                </a:solidFill>
                <a:effectLst/>
                <a:latin typeface="Courier New" panose="02070309020205020404" pitchFamily="49" charset="0"/>
              </a:rPr>
              <a:t>huggingface.co</a:t>
            </a:r>
            <a:r>
              <a:rPr lang="en-US" sz="2000" b="0" dirty="0">
                <a:solidFill>
                  <a:srgbClr val="008000"/>
                </a:solidFill>
                <a:effectLst/>
                <a:latin typeface="Courier New" panose="02070309020205020404" pitchFamily="49" charset="0"/>
              </a:rPr>
              <a:t>/docs/transformers/main/</a:t>
            </a:r>
            <a:r>
              <a:rPr lang="en-US" sz="2000" b="0" dirty="0" err="1">
                <a:solidFill>
                  <a:srgbClr val="008000"/>
                </a:solidFill>
                <a:effectLst/>
                <a:latin typeface="Courier New" panose="02070309020205020404" pitchFamily="49" charset="0"/>
              </a:rPr>
              <a:t>en</a:t>
            </a:r>
            <a:r>
              <a:rPr lang="en-US" sz="2000" b="0" dirty="0">
                <a:solidFill>
                  <a:srgbClr val="008000"/>
                </a:solidFill>
                <a:effectLst/>
                <a:latin typeface="Courier New" panose="02070309020205020404" pitchFamily="49" charset="0"/>
              </a:rPr>
              <a:t>/</a:t>
            </a:r>
            <a:r>
              <a:rPr lang="en-US" sz="2000" b="0" dirty="0" err="1">
                <a:solidFill>
                  <a:srgbClr val="008000"/>
                </a:solidFill>
                <a:effectLst/>
                <a:latin typeface="Courier New" panose="02070309020205020404" pitchFamily="49" charset="0"/>
              </a:rPr>
              <a:t>chat_templating</a:t>
            </a:r>
            <a:endParaRPr lang="en-US" sz="20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600" b="0" dirty="0">
                <a:solidFill>
                  <a:srgbClr val="000000"/>
                </a:solidFill>
                <a:effectLst/>
                <a:latin typeface="Courier New" panose="02070309020205020404" pitchFamily="49" charset="0"/>
              </a:rPr>
              <a:t>prompt = </a:t>
            </a:r>
            <a:r>
              <a:rPr lang="en-US" sz="2600" b="0" dirty="0" err="1">
                <a:solidFill>
                  <a:srgbClr val="000000"/>
                </a:solidFill>
                <a:effectLst/>
                <a:latin typeface="Courier New" panose="02070309020205020404" pitchFamily="49" charset="0"/>
              </a:rPr>
              <a:t>pipe.tokenizer.apply_chat_template</a:t>
            </a:r>
            <a:r>
              <a:rPr lang="en-US" sz="2600" b="0" dirty="0">
                <a:solidFill>
                  <a:srgbClr val="000000"/>
                </a:solidFill>
                <a:effectLst/>
                <a:latin typeface="Courier New" panose="02070309020205020404" pitchFamily="49" charset="0"/>
              </a:rPr>
              <a:t>(messages, tokenize=</a:t>
            </a:r>
            <a:r>
              <a:rPr lang="en-US" sz="2600" b="0" dirty="0">
                <a:solidFill>
                  <a:srgbClr val="0000FF"/>
                </a:solidFill>
                <a:effectLst/>
                <a:latin typeface="Courier New" panose="02070309020205020404" pitchFamily="49" charset="0"/>
              </a:rPr>
              <a:t>False</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add_generation_prompt</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a:t>
            </a:r>
          </a:p>
          <a:p>
            <a:endParaRPr lang="en-US" sz="2600" b="0" dirty="0">
              <a:solidFill>
                <a:srgbClr val="000000"/>
              </a:solidFill>
              <a:effectLst/>
              <a:latin typeface="Courier New" panose="02070309020205020404" pitchFamily="49" charset="0"/>
            </a:endParaRPr>
          </a:p>
          <a:p>
            <a:r>
              <a:rPr lang="en-US" sz="2600" b="0" dirty="0">
                <a:solidFill>
                  <a:srgbClr val="000000"/>
                </a:solidFill>
                <a:effectLst/>
                <a:latin typeface="Courier New" panose="02070309020205020404" pitchFamily="49" charset="0"/>
              </a:rPr>
              <a:t>outputs = pipe(prompt, </a:t>
            </a:r>
            <a:r>
              <a:rPr lang="en-US" sz="2600" b="0" dirty="0" err="1">
                <a:solidFill>
                  <a:srgbClr val="000000"/>
                </a:solidFill>
                <a:effectLst/>
                <a:latin typeface="Courier New" panose="02070309020205020404" pitchFamily="49" charset="0"/>
              </a:rPr>
              <a:t>max_new_tokens</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256</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do_sample</a:t>
            </a:r>
            <a:r>
              <a:rPr lang="en-US" sz="2600" b="0" dirty="0">
                <a:solidFill>
                  <a:srgbClr val="000000"/>
                </a:solidFill>
                <a:effectLst/>
                <a:latin typeface="Courier New" panose="02070309020205020404" pitchFamily="49" charset="0"/>
              </a:rPr>
              <a:t>=</a:t>
            </a:r>
            <a:r>
              <a:rPr lang="en-US" sz="2600" b="0" dirty="0">
                <a:solidFill>
                  <a:srgbClr val="0000FF"/>
                </a:solidFill>
                <a:effectLst/>
                <a:latin typeface="Courier New" panose="02070309020205020404" pitchFamily="49" charset="0"/>
              </a:rPr>
              <a:t>True</a:t>
            </a:r>
            <a:r>
              <a:rPr lang="en-US" sz="2600" b="0" dirty="0">
                <a:solidFill>
                  <a:srgbClr val="000000"/>
                </a:solidFill>
                <a:effectLst/>
                <a:latin typeface="Courier New" panose="02070309020205020404" pitchFamily="49" charset="0"/>
              </a:rPr>
              <a:t>, temperature=</a:t>
            </a:r>
            <a:r>
              <a:rPr lang="en-US" sz="2600" b="0" dirty="0">
                <a:solidFill>
                  <a:srgbClr val="116644"/>
                </a:solidFill>
                <a:effectLst/>
                <a:latin typeface="Courier New" panose="02070309020205020404" pitchFamily="49" charset="0"/>
              </a:rPr>
              <a:t>0.7</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top_k</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50</a:t>
            </a:r>
            <a:r>
              <a:rPr lang="en-US" sz="2600" b="0" dirty="0">
                <a:solidFill>
                  <a:srgbClr val="000000"/>
                </a:solidFill>
                <a:effectLst/>
                <a:latin typeface="Courier New" panose="02070309020205020404" pitchFamily="49" charset="0"/>
              </a:rPr>
              <a:t>, </a:t>
            </a:r>
            <a:r>
              <a:rPr lang="en-US" sz="2600" b="0" dirty="0" err="1">
                <a:solidFill>
                  <a:srgbClr val="000000"/>
                </a:solidFill>
                <a:effectLst/>
                <a:latin typeface="Courier New" panose="02070309020205020404" pitchFamily="49" charset="0"/>
              </a:rPr>
              <a:t>top_p</a:t>
            </a:r>
            <a:r>
              <a:rPr lang="en-US" sz="2600" b="0" dirty="0">
                <a:solidFill>
                  <a:srgbClr val="000000"/>
                </a:solidFill>
                <a:effectLst/>
                <a:latin typeface="Courier New" panose="02070309020205020404" pitchFamily="49" charset="0"/>
              </a:rPr>
              <a:t>=</a:t>
            </a:r>
            <a:r>
              <a:rPr lang="en-US" sz="2600" b="0" dirty="0">
                <a:solidFill>
                  <a:srgbClr val="116644"/>
                </a:solidFill>
                <a:effectLst/>
                <a:latin typeface="Courier New" panose="02070309020205020404" pitchFamily="49" charset="0"/>
              </a:rPr>
              <a:t>0.95</a:t>
            </a:r>
            <a:r>
              <a:rPr lang="en-US" sz="2600" b="0" dirty="0">
                <a:solidFill>
                  <a:srgbClr val="000000"/>
                </a:solidFill>
                <a:effectLst/>
                <a:latin typeface="Courier New" panose="02070309020205020404" pitchFamily="49" charset="0"/>
              </a:rPr>
              <a:t>)</a:t>
            </a:r>
            <a:endParaRPr lang="en-US" sz="2600" b="0" dirty="0">
              <a:solidFill>
                <a:srgbClr val="795E26"/>
              </a:solidFill>
              <a:effectLst/>
              <a:latin typeface="Courier New" panose="02070309020205020404" pitchFamily="49" charset="0"/>
            </a:endParaRPr>
          </a:p>
          <a:p>
            <a:r>
              <a:rPr lang="en-US" sz="2600" b="0" dirty="0">
                <a:solidFill>
                  <a:srgbClr val="795E26"/>
                </a:solidFill>
                <a:effectLst/>
                <a:latin typeface="Courier New" panose="02070309020205020404" pitchFamily="49" charset="0"/>
              </a:rPr>
              <a:t>print</a:t>
            </a:r>
            <a:r>
              <a:rPr lang="en-US" sz="2600" b="0" dirty="0">
                <a:solidFill>
                  <a:srgbClr val="000000"/>
                </a:solidFill>
                <a:effectLst/>
                <a:latin typeface="Courier New" panose="02070309020205020404" pitchFamily="49" charset="0"/>
              </a:rPr>
              <a:t>(outputs[</a:t>
            </a:r>
            <a:r>
              <a:rPr lang="en-US" sz="2600" b="0" dirty="0">
                <a:solidFill>
                  <a:srgbClr val="116644"/>
                </a:solidFill>
                <a:effectLst/>
                <a:latin typeface="Courier New" panose="02070309020205020404" pitchFamily="49" charset="0"/>
              </a:rPr>
              <a:t>0</a:t>
            </a:r>
            <a:r>
              <a:rPr lang="en-US" sz="2600" b="0" dirty="0">
                <a:solidFill>
                  <a:srgbClr val="000000"/>
                </a:solidFill>
                <a:effectLst/>
                <a:latin typeface="Courier New" panose="02070309020205020404" pitchFamily="49" charset="0"/>
              </a:rPr>
              <a:t>][</a:t>
            </a:r>
            <a:r>
              <a:rPr lang="en-US" sz="2600" b="0" dirty="0">
                <a:solidFill>
                  <a:srgbClr val="A31515"/>
                </a:solidFill>
                <a:effectLst/>
                <a:latin typeface="Courier New" panose="02070309020205020404" pitchFamily="49" charset="0"/>
              </a:rPr>
              <a:t>"</a:t>
            </a:r>
            <a:r>
              <a:rPr lang="en-US" sz="2600" b="0" dirty="0" err="1">
                <a:solidFill>
                  <a:srgbClr val="A31515"/>
                </a:solidFill>
                <a:effectLst/>
                <a:latin typeface="Courier New" panose="02070309020205020404" pitchFamily="49" charset="0"/>
              </a:rPr>
              <a:t>generated_text</a:t>
            </a:r>
            <a:r>
              <a:rPr lang="en-US" sz="2600" b="0" dirty="0">
                <a:solidFill>
                  <a:srgbClr val="A31515"/>
                </a:solidFill>
                <a:effectLst/>
                <a:latin typeface="Courier New" panose="02070309020205020404" pitchFamily="49" charset="0"/>
              </a:rPr>
              <a:t>"</a:t>
            </a:r>
            <a:r>
              <a:rPr lang="en-US" sz="2600"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34814564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122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7"/>
            <a:ext cx="11222181" cy="773494"/>
          </a:xfrm>
        </p:spPr>
        <p:txBody>
          <a:bodyPr>
            <a:normAutofit fontScale="90000"/>
          </a:bodyPr>
          <a:lstStyle/>
          <a:p>
            <a:r>
              <a:rPr lang="en-US" dirty="0"/>
              <a:t>Text Generation with LLM</a:t>
            </a:r>
            <a:endParaRPr lang="en-US" sz="2700" dirty="0"/>
          </a:p>
        </p:txBody>
      </p:sp>
      <p:sp>
        <p:nvSpPr>
          <p:cNvPr id="9" name="Rectangle 8">
            <a:extLst>
              <a:ext uri="{FF2B5EF4-FFF2-40B4-BE49-F238E27FC236}">
                <a16:creationId xmlns:a16="http://schemas.microsoft.com/office/drawing/2014/main" id="{2C34FA9D-90CC-DB40-8EF1-034ABEBBD51A}"/>
              </a:ext>
            </a:extLst>
          </p:cNvPr>
          <p:cNvSpPr/>
          <p:nvPr/>
        </p:nvSpPr>
        <p:spPr>
          <a:xfrm>
            <a:off x="2926927" y="6488668"/>
            <a:ext cx="5943678" cy="400110"/>
          </a:xfrm>
          <a:prstGeom prst="rect">
            <a:avLst/>
          </a:prstGeom>
        </p:spPr>
        <p:txBody>
          <a:bodyPr wrap="none">
            <a:spAutoFit/>
          </a:bodyPr>
          <a:lstStyle/>
          <a:p>
            <a:pPr algn="ctr"/>
            <a:r>
              <a:rPr lang="en-US" altLang="zh-TW" sz="2000" dirty="0">
                <a:latin typeface="Calibri" charset="0"/>
                <a:ea typeface="標楷體" charset="-120"/>
                <a:hlinkClick r:id="rId2"/>
              </a:rPr>
              <a:t>https://huggingface.co/HuggingFaceH4/zephyr-7b-beta</a:t>
            </a:r>
            <a:endParaRPr lang="en-US" altLang="zh-TW" sz="2000" dirty="0">
              <a:latin typeface="Calibri" charset="0"/>
              <a:ea typeface="標楷體" charset="-120"/>
            </a:endParaRPr>
          </a:p>
        </p:txBody>
      </p:sp>
      <p:sp>
        <p:nvSpPr>
          <p:cNvPr id="2" name="TextBox 1">
            <a:extLst>
              <a:ext uri="{FF2B5EF4-FFF2-40B4-BE49-F238E27FC236}">
                <a16:creationId xmlns:a16="http://schemas.microsoft.com/office/drawing/2014/main" id="{47A56B3B-874A-278F-3568-FF6252DFBD21}"/>
              </a:ext>
            </a:extLst>
          </p:cNvPr>
          <p:cNvSpPr txBox="1"/>
          <p:nvPr/>
        </p:nvSpPr>
        <p:spPr>
          <a:xfrm>
            <a:off x="566303" y="836312"/>
            <a:ext cx="11073843" cy="5724644"/>
          </a:xfrm>
          <a:prstGeom prst="rect">
            <a:avLst/>
          </a:prstGeom>
          <a:solidFill>
            <a:schemeClr val="accent4">
              <a:lumMod val="20000"/>
              <a:lumOff val="80000"/>
            </a:schemeClr>
          </a:solidFill>
        </p:spPr>
        <p:txBody>
          <a:bodyPr wrap="square">
            <a:spAutoFit/>
          </a:bodyPr>
          <a:lstStyle/>
          <a:p>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torch</a:t>
            </a:r>
          </a:p>
          <a:p>
            <a:r>
              <a:rPr lang="en-US" b="0" dirty="0">
                <a:solidFill>
                  <a:srgbClr val="AF00DB"/>
                </a:solidFill>
                <a:effectLst/>
                <a:latin typeface="Courier New" panose="02070309020205020404" pitchFamily="49" charset="0"/>
              </a:rPr>
              <a:t>from</a:t>
            </a:r>
            <a:r>
              <a:rPr lang="en-US" b="0" dirty="0">
                <a:solidFill>
                  <a:srgbClr val="000000"/>
                </a:solidFill>
                <a:effectLst/>
                <a:latin typeface="Courier New" panose="02070309020205020404" pitchFamily="49" charset="0"/>
              </a:rPr>
              <a:t> transformers </a:t>
            </a:r>
            <a:r>
              <a:rPr lang="en-US" b="0" dirty="0">
                <a:solidFill>
                  <a:srgbClr val="AF00DB"/>
                </a:solidFill>
                <a:effectLst/>
                <a:latin typeface="Courier New" panose="02070309020205020404" pitchFamily="49" charset="0"/>
              </a:rPr>
              <a:t>import</a:t>
            </a:r>
            <a:r>
              <a:rPr lang="en-US" b="0" dirty="0">
                <a:solidFill>
                  <a:srgbClr val="000000"/>
                </a:solidFill>
                <a:effectLst/>
                <a:latin typeface="Courier New" panose="02070309020205020404" pitchFamily="49" charset="0"/>
              </a:rPr>
              <a:t> pipeline</a:t>
            </a:r>
          </a:p>
          <a:p>
            <a:br>
              <a:rPr lang="en-US" b="0" dirty="0">
                <a:solidFill>
                  <a:srgbClr val="000000"/>
                </a:solidFill>
                <a:effectLst/>
                <a:latin typeface="Courier New" panose="02070309020205020404" pitchFamily="49" charset="0"/>
              </a:rPr>
            </a:br>
            <a:r>
              <a:rPr lang="en-US" b="0" dirty="0">
                <a:solidFill>
                  <a:srgbClr val="000000"/>
                </a:solidFill>
                <a:effectLst/>
                <a:latin typeface="Courier New" panose="02070309020205020404" pitchFamily="49" charset="0"/>
              </a:rPr>
              <a:t>pipe = pipeline(</a:t>
            </a:r>
            <a:r>
              <a:rPr lang="en-US" b="0" dirty="0">
                <a:solidFill>
                  <a:srgbClr val="A31515"/>
                </a:solidFill>
                <a:effectLst/>
                <a:latin typeface="Courier New" panose="02070309020205020404" pitchFamily="49" charset="0"/>
              </a:rPr>
              <a:t>"text-generation"</a:t>
            </a:r>
            <a:r>
              <a:rPr lang="en-US" b="0" dirty="0">
                <a:solidFill>
                  <a:srgbClr val="000000"/>
                </a:solidFill>
                <a:effectLst/>
                <a:latin typeface="Courier New" panose="02070309020205020404" pitchFamily="49" charset="0"/>
              </a:rPr>
              <a:t>, model=</a:t>
            </a:r>
            <a:r>
              <a:rPr lang="en-US" b="0" dirty="0">
                <a:solidFill>
                  <a:srgbClr val="A31515"/>
                </a:solidFill>
                <a:effectLst/>
                <a:latin typeface="Courier New" panose="02070309020205020404" pitchFamily="49" charset="0"/>
              </a:rPr>
              <a:t>"HuggingFaceH4/zephyr-7b-beta"</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torch_dtype</a:t>
            </a:r>
            <a:r>
              <a:rPr lang="en-US" b="0" dirty="0">
                <a:solidFill>
                  <a:srgbClr val="000000"/>
                </a:solidFill>
                <a:effectLst/>
                <a:latin typeface="Courier New" panose="02070309020205020404" pitchFamily="49" charset="0"/>
              </a:rPr>
              <a:t>=torch.bfloat16, </a:t>
            </a:r>
            <a:r>
              <a:rPr lang="en-US" b="0" dirty="0" err="1">
                <a:solidFill>
                  <a:srgbClr val="000000"/>
                </a:solidFill>
                <a:effectLst/>
                <a:latin typeface="Courier New" panose="02070309020205020404" pitchFamily="49" charset="0"/>
              </a:rPr>
              <a:t>device_map</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"auto"</a:t>
            </a:r>
            <a:r>
              <a:rPr lang="en-US" b="0" dirty="0">
                <a:solidFill>
                  <a:srgbClr val="000000"/>
                </a:solidFill>
                <a:effectLst/>
                <a:latin typeface="Courier New" panose="02070309020205020404" pitchFamily="49" charset="0"/>
              </a:rPr>
              <a:t>)</a:t>
            </a:r>
          </a:p>
          <a:p>
            <a:br>
              <a:rPr lang="en-US" sz="1200" b="0" dirty="0">
                <a:solidFill>
                  <a:srgbClr val="000000"/>
                </a:solidFill>
                <a:effectLst/>
                <a:latin typeface="Courier New" panose="02070309020205020404" pitchFamily="49" charset="0"/>
              </a:rPr>
            </a:br>
            <a:r>
              <a:rPr lang="en-US" sz="1200" b="0" dirty="0">
                <a:solidFill>
                  <a:srgbClr val="008000"/>
                </a:solidFill>
                <a:effectLst/>
                <a:latin typeface="Courier New" panose="02070309020205020404" pitchFamily="49" charset="0"/>
              </a:rPr>
              <a:t># We use the tokenizer's chat template to format each message - see https://</a:t>
            </a:r>
            <a:r>
              <a:rPr lang="en-US" sz="1200" b="0" dirty="0" err="1">
                <a:solidFill>
                  <a:srgbClr val="008000"/>
                </a:solidFill>
                <a:effectLst/>
                <a:latin typeface="Courier New" panose="02070309020205020404" pitchFamily="49" charset="0"/>
              </a:rPr>
              <a:t>huggingface.co</a:t>
            </a:r>
            <a:r>
              <a:rPr lang="en-US" sz="1200" b="0" dirty="0">
                <a:solidFill>
                  <a:srgbClr val="008000"/>
                </a:solidFill>
                <a:effectLst/>
                <a:latin typeface="Courier New" panose="02070309020205020404" pitchFamily="49" charset="0"/>
              </a:rPr>
              <a:t>/docs/transformers/main/</a:t>
            </a:r>
            <a:r>
              <a:rPr lang="en-US" sz="1200" b="0" dirty="0" err="1">
                <a:solidFill>
                  <a:srgbClr val="008000"/>
                </a:solidFill>
                <a:effectLst/>
                <a:latin typeface="Courier New" panose="02070309020205020404" pitchFamily="49" charset="0"/>
              </a:rPr>
              <a:t>en</a:t>
            </a:r>
            <a:r>
              <a:rPr lang="en-US" sz="1200" b="0" dirty="0">
                <a:solidFill>
                  <a:srgbClr val="008000"/>
                </a:solidFill>
                <a:effectLst/>
                <a:latin typeface="Courier New" panose="02070309020205020404" pitchFamily="49" charset="0"/>
              </a:rPr>
              <a:t>/</a:t>
            </a:r>
            <a:r>
              <a:rPr lang="en-US" sz="1200" b="0" dirty="0" err="1">
                <a:solidFill>
                  <a:srgbClr val="008000"/>
                </a:solidFill>
                <a:effectLst/>
                <a:latin typeface="Courier New" panose="02070309020205020404" pitchFamily="49" charset="0"/>
              </a:rPr>
              <a:t>chat_templating</a:t>
            </a:r>
            <a:endParaRPr lang="en-US" sz="1200" b="0" dirty="0">
              <a:solidFill>
                <a:srgbClr val="000000"/>
              </a:solidFill>
              <a:effectLst/>
              <a:latin typeface="Courier New" panose="02070309020205020404" pitchFamily="49" charset="0"/>
            </a:endParaRPr>
          </a:p>
          <a:p>
            <a:r>
              <a:rPr lang="en-US" sz="2000" b="0" dirty="0">
                <a:solidFill>
                  <a:srgbClr val="000000"/>
                </a:solidFill>
                <a:effectLst/>
                <a:latin typeface="Courier New" panose="02070309020205020404" pitchFamily="49" charset="0"/>
              </a:rPr>
              <a:t>messages = [</a:t>
            </a:r>
          </a:p>
          <a:p>
            <a:r>
              <a:rPr lang="en-US" sz="2000" b="0" dirty="0">
                <a:solidFill>
                  <a:srgbClr val="000000"/>
                </a:solidFill>
                <a:effectLst/>
                <a:latin typeface="Courier New" panose="02070309020205020404" pitchFamily="49" charset="0"/>
              </a:rPr>
              <a:t>		{</a:t>
            </a:r>
          </a:p>
          <a:p>
            <a:r>
              <a:rPr lang="en-US" sz="2000" b="0" dirty="0">
                <a:solidFill>
                  <a:srgbClr val="A31515"/>
                </a:solidFill>
                <a:effectLst/>
                <a:latin typeface="Courier New" panose="02070309020205020404" pitchFamily="49" charset="0"/>
              </a:rPr>
              <a:t>		"role"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"system"</a:t>
            </a:r>
            <a:r>
              <a:rPr lang="en-US" sz="2000" b="0" dirty="0">
                <a:solidFill>
                  <a:srgbClr val="000000"/>
                </a:solidFill>
                <a:effectLst/>
                <a:latin typeface="Courier New" panose="02070309020205020404" pitchFamily="49" charset="0"/>
              </a:rPr>
              <a:t>,</a:t>
            </a:r>
          </a:p>
          <a:p>
            <a:r>
              <a:rPr lang="en-US" sz="2000" b="0" dirty="0">
                <a:solidFill>
                  <a:srgbClr val="A31515"/>
                </a:solidFill>
                <a:effectLst/>
                <a:latin typeface="Courier New" panose="02070309020205020404" pitchFamily="49" charset="0"/>
              </a:rPr>
              <a:t>		"content"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200" b="0" dirty="0">
                <a:solidFill>
                  <a:srgbClr val="A31515"/>
                </a:solidFill>
                <a:effectLst/>
                <a:latin typeface="Courier New" panose="02070309020205020404" pitchFamily="49" charset="0"/>
              </a:rPr>
              <a:t>You are a friendly chatbot who always responds in the style of a pirate</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"role"</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"user"</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"content"</a:t>
            </a:r>
            <a:r>
              <a:rPr lang="en-US" sz="2000" b="0" dirty="0">
                <a:solidFill>
                  <a:srgbClr val="000000"/>
                </a:solidFill>
                <a:effectLst/>
                <a:latin typeface="Courier New" panose="02070309020205020404" pitchFamily="49" charset="0"/>
              </a:rPr>
              <a:t>: </a:t>
            </a:r>
            <a:r>
              <a:rPr lang="en-US" sz="2000" b="0" dirty="0">
                <a:solidFill>
                  <a:srgbClr val="A31515"/>
                </a:solidFill>
                <a:effectLst/>
                <a:latin typeface="Courier New" panose="02070309020205020404" pitchFamily="49" charset="0"/>
              </a:rPr>
              <a:t>"</a:t>
            </a:r>
            <a:r>
              <a:rPr lang="en-US" sz="1000" b="0" dirty="0">
                <a:solidFill>
                  <a:srgbClr val="A31515"/>
                </a:solidFill>
                <a:effectLst/>
                <a:latin typeface="Courier New" panose="02070309020205020404" pitchFamily="49" charset="0"/>
              </a:rPr>
              <a:t>How many helicopters can a human eat in one sitting?</a:t>
            </a:r>
            <a:r>
              <a:rPr lang="en-US" sz="2000" b="0" dirty="0">
                <a:solidFill>
                  <a:srgbClr val="A31515"/>
                </a:solidFill>
                <a:effectLst/>
                <a:latin typeface="Courier New" panose="02070309020205020404" pitchFamily="49" charset="0"/>
              </a:rPr>
              <a:t>"</a:t>
            </a:r>
            <a:r>
              <a:rPr lang="en-US" sz="2000" b="0" dirty="0">
                <a:solidFill>
                  <a:srgbClr val="000000"/>
                </a:solidFill>
                <a:effectLst/>
                <a:latin typeface="Courier New" panose="02070309020205020404" pitchFamily="49" charset="0"/>
              </a:rPr>
              <a:t>},</a:t>
            </a:r>
          </a:p>
          <a:p>
            <a:r>
              <a:rPr lang="en-US" sz="2000" b="0" dirty="0">
                <a:solidFill>
                  <a:srgbClr val="000000"/>
                </a:solidFill>
                <a:effectLst/>
                <a:latin typeface="Courier New" panose="02070309020205020404" pitchFamily="49" charset="0"/>
              </a:rPr>
              <a:t>		]</a:t>
            </a:r>
          </a:p>
          <a:p>
            <a:r>
              <a:rPr lang="en-US" b="0" dirty="0">
                <a:solidFill>
                  <a:srgbClr val="000000"/>
                </a:solidFill>
                <a:effectLst/>
                <a:latin typeface="Courier New" panose="02070309020205020404" pitchFamily="49" charset="0"/>
              </a:rPr>
              <a:t>prompt = </a:t>
            </a:r>
            <a:r>
              <a:rPr lang="en-US" b="0" dirty="0" err="1">
                <a:solidFill>
                  <a:srgbClr val="000000"/>
                </a:solidFill>
                <a:effectLst/>
                <a:latin typeface="Courier New" panose="02070309020205020404" pitchFamily="49" charset="0"/>
              </a:rPr>
              <a:t>pipe.tokenizer.apply_chat_template</a:t>
            </a:r>
            <a:r>
              <a:rPr lang="en-US" b="0" dirty="0">
                <a:solidFill>
                  <a:srgbClr val="000000"/>
                </a:solidFill>
                <a:effectLst/>
                <a:latin typeface="Courier New" panose="02070309020205020404" pitchFamily="49" charset="0"/>
              </a:rPr>
              <a:t>(messages, tokenize=</a:t>
            </a:r>
            <a:r>
              <a:rPr lang="en-US" b="0" dirty="0">
                <a:solidFill>
                  <a:srgbClr val="0000FF"/>
                </a:solidFill>
                <a:effectLst/>
                <a:latin typeface="Courier New" panose="02070309020205020404" pitchFamily="49" charset="0"/>
              </a:rPr>
              <a:t>False</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add_generation_prompt</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a:t>
            </a:r>
          </a:p>
          <a:p>
            <a:r>
              <a:rPr lang="en-US" b="0" dirty="0">
                <a:solidFill>
                  <a:srgbClr val="000000"/>
                </a:solidFill>
                <a:effectLst/>
                <a:latin typeface="Courier New" panose="02070309020205020404" pitchFamily="49" charset="0"/>
              </a:rPr>
              <a:t>outputs = pipe(prompt, </a:t>
            </a:r>
            <a:r>
              <a:rPr lang="en-US" b="0" dirty="0" err="1">
                <a:solidFill>
                  <a:srgbClr val="000000"/>
                </a:solidFill>
                <a:effectLst/>
                <a:latin typeface="Courier New" panose="02070309020205020404" pitchFamily="49" charset="0"/>
              </a:rPr>
              <a:t>max_new_tokens</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256</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do_sample</a:t>
            </a:r>
            <a:r>
              <a:rPr lang="en-US" b="0" dirty="0">
                <a:solidFill>
                  <a:srgbClr val="000000"/>
                </a:solidFill>
                <a:effectLst/>
                <a:latin typeface="Courier New" panose="02070309020205020404" pitchFamily="49" charset="0"/>
              </a:rPr>
              <a:t>=</a:t>
            </a:r>
            <a:r>
              <a:rPr lang="en-US" b="0" dirty="0">
                <a:solidFill>
                  <a:srgbClr val="0000FF"/>
                </a:solidFill>
                <a:effectLst/>
                <a:latin typeface="Courier New" panose="02070309020205020404" pitchFamily="49" charset="0"/>
              </a:rPr>
              <a:t>True</a:t>
            </a:r>
            <a:r>
              <a:rPr lang="en-US" b="0" dirty="0">
                <a:solidFill>
                  <a:srgbClr val="000000"/>
                </a:solidFill>
                <a:effectLst/>
                <a:latin typeface="Courier New" panose="02070309020205020404" pitchFamily="49" charset="0"/>
              </a:rPr>
              <a:t>, temperature=</a:t>
            </a:r>
            <a:r>
              <a:rPr lang="en-US" b="0" dirty="0">
                <a:solidFill>
                  <a:srgbClr val="116644"/>
                </a:solidFill>
                <a:effectLst/>
                <a:latin typeface="Courier New" panose="02070309020205020404" pitchFamily="49" charset="0"/>
              </a:rPr>
              <a:t>0.7</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top_k</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50</a:t>
            </a:r>
            <a:r>
              <a:rPr lang="en-US" b="0" dirty="0">
                <a:solidFill>
                  <a:srgbClr val="000000"/>
                </a:solidFill>
                <a:effectLst/>
                <a:latin typeface="Courier New" panose="02070309020205020404" pitchFamily="49" charset="0"/>
              </a:rPr>
              <a:t>, </a:t>
            </a:r>
            <a:r>
              <a:rPr lang="en-US" b="0" dirty="0" err="1">
                <a:solidFill>
                  <a:srgbClr val="000000"/>
                </a:solidFill>
                <a:effectLst/>
                <a:latin typeface="Courier New" panose="02070309020205020404" pitchFamily="49" charset="0"/>
              </a:rPr>
              <a:t>top_p</a:t>
            </a:r>
            <a:r>
              <a:rPr lang="en-US" b="0" dirty="0">
                <a:solidFill>
                  <a:srgbClr val="000000"/>
                </a:solidFill>
                <a:effectLst/>
                <a:latin typeface="Courier New" panose="02070309020205020404" pitchFamily="49" charset="0"/>
              </a:rPr>
              <a:t>=</a:t>
            </a:r>
            <a:r>
              <a:rPr lang="en-US" b="0" dirty="0">
                <a:solidFill>
                  <a:srgbClr val="116644"/>
                </a:solidFill>
                <a:effectLst/>
                <a:latin typeface="Courier New" panose="02070309020205020404" pitchFamily="49" charset="0"/>
              </a:rPr>
              <a:t>0.95</a:t>
            </a:r>
            <a:r>
              <a:rPr lang="en-US" b="0" dirty="0">
                <a:solidFill>
                  <a:srgbClr val="000000"/>
                </a:solidFill>
                <a:effectLst/>
                <a:latin typeface="Courier New" panose="02070309020205020404" pitchFamily="49" charset="0"/>
              </a:rPr>
              <a:t>)</a:t>
            </a:r>
          </a:p>
          <a:p>
            <a:r>
              <a:rPr lang="en-US" b="0" dirty="0">
                <a:solidFill>
                  <a:srgbClr val="795E26"/>
                </a:solidFill>
                <a:effectLst/>
                <a:latin typeface="Courier New" panose="02070309020205020404" pitchFamily="49" charset="0"/>
              </a:rPr>
              <a:t>print</a:t>
            </a:r>
            <a:r>
              <a:rPr lang="en-US" b="0" dirty="0">
                <a:solidFill>
                  <a:srgbClr val="000000"/>
                </a:solidFill>
                <a:effectLst/>
                <a:latin typeface="Courier New" panose="02070309020205020404" pitchFamily="49" charset="0"/>
              </a:rPr>
              <a:t>(outputs[</a:t>
            </a:r>
            <a:r>
              <a:rPr lang="en-US" b="0" dirty="0">
                <a:solidFill>
                  <a:srgbClr val="116644"/>
                </a:solidFill>
                <a:effectLst/>
                <a:latin typeface="Courier New" panose="02070309020205020404" pitchFamily="49" charset="0"/>
              </a:rPr>
              <a:t>0</a:t>
            </a:r>
            <a:r>
              <a:rPr lang="en-US" b="0" dirty="0">
                <a:solidFill>
                  <a:srgbClr val="000000"/>
                </a:solidFill>
                <a:effectLst/>
                <a:latin typeface="Courier New" panose="02070309020205020404" pitchFamily="49" charset="0"/>
              </a:rPr>
              <a:t>][</a:t>
            </a:r>
            <a:r>
              <a:rPr lang="en-US" b="0" dirty="0">
                <a:solidFill>
                  <a:srgbClr val="A31515"/>
                </a:solidFill>
                <a:effectLst/>
                <a:latin typeface="Courier New" panose="02070309020205020404" pitchFamily="49" charset="0"/>
              </a:rPr>
              <a:t>"</a:t>
            </a:r>
            <a:r>
              <a:rPr lang="en-US" b="0" dirty="0" err="1">
                <a:solidFill>
                  <a:srgbClr val="A31515"/>
                </a:solidFill>
                <a:effectLst/>
                <a:latin typeface="Courier New" panose="02070309020205020404" pitchFamily="49" charset="0"/>
              </a:rPr>
              <a:t>generated_text</a:t>
            </a:r>
            <a:r>
              <a:rPr lang="en-US" b="0" dirty="0">
                <a:solidFill>
                  <a:srgbClr val="A31515"/>
                </a:solidFill>
                <a:effectLst/>
                <a:latin typeface="Courier New" panose="02070309020205020404" pitchFamily="49" charset="0"/>
              </a:rPr>
              <a:t>"</a:t>
            </a:r>
            <a:r>
              <a:rPr lang="en-US" b="0" dirty="0">
                <a:solidFill>
                  <a:srgbClr val="000000"/>
                </a:solidFill>
                <a:effectLst/>
                <a:latin typeface="Courier New" panose="02070309020205020404" pitchFamily="49" charset="0"/>
              </a:rPr>
              <a:t>])</a:t>
            </a:r>
          </a:p>
        </p:txBody>
      </p:sp>
    </p:spTree>
    <p:extLst>
      <p:ext uri="{BB962C8B-B14F-4D97-AF65-F5344CB8AC3E}">
        <p14:creationId xmlns:p14="http://schemas.microsoft.com/office/powerpoint/2010/main" val="34500569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DBD-93A7-814E-B7F0-6028738BF598}"/>
              </a:ext>
            </a:extLst>
          </p:cNvPr>
          <p:cNvSpPr>
            <a:spLocks noGrp="1"/>
          </p:cNvSpPr>
          <p:nvPr>
            <p:ph type="title"/>
          </p:nvPr>
        </p:nvSpPr>
        <p:spPr>
          <a:xfrm>
            <a:off x="1825807" y="57177"/>
            <a:ext cx="8229600" cy="926465"/>
          </a:xfrm>
        </p:spPr>
        <p:txBody>
          <a:bodyPr>
            <a:noAutofit/>
          </a:bodyPr>
          <a:lstStyle/>
          <a:p>
            <a:r>
              <a:rPr lang="en-US" sz="3600" dirty="0">
                <a:solidFill>
                  <a:schemeClr val="accent1"/>
                </a:solidFill>
              </a:rPr>
              <a:t>Hands-On Machine Learning with </a:t>
            </a:r>
            <a:br>
              <a:rPr lang="en-US" sz="3600" dirty="0">
                <a:solidFill>
                  <a:schemeClr val="accent1"/>
                </a:solidFill>
              </a:rPr>
            </a:br>
            <a:r>
              <a:rPr lang="en-US" sz="3600" dirty="0" err="1">
                <a:solidFill>
                  <a:schemeClr val="accent1"/>
                </a:solidFill>
              </a:rPr>
              <a:t>Scikit</a:t>
            </a:r>
            <a:r>
              <a:rPr lang="en-US" sz="3600" dirty="0">
                <a:solidFill>
                  <a:schemeClr val="accent1"/>
                </a:solidFill>
              </a:rPr>
              <a:t>-Learn, </a:t>
            </a:r>
            <a:r>
              <a:rPr lang="en-US" sz="3600" dirty="0" err="1">
                <a:solidFill>
                  <a:schemeClr val="accent1"/>
                </a:solidFill>
              </a:rPr>
              <a:t>Keras</a:t>
            </a:r>
            <a:r>
              <a:rPr lang="en-US" sz="3600" dirty="0">
                <a:solidFill>
                  <a:schemeClr val="accent1"/>
                </a:solidFill>
              </a:rPr>
              <a:t>, and TensorFlow</a:t>
            </a:r>
          </a:p>
        </p:txBody>
      </p:sp>
      <p:sp>
        <p:nvSpPr>
          <p:cNvPr id="4" name="Slide Number Placeholder 3">
            <a:extLst>
              <a:ext uri="{FF2B5EF4-FFF2-40B4-BE49-F238E27FC236}">
                <a16:creationId xmlns:a16="http://schemas.microsoft.com/office/drawing/2014/main" id="{B3674632-2ABB-CC4C-B4A7-42232A839AA7}"/>
              </a:ext>
            </a:extLst>
          </p:cNvPr>
          <p:cNvSpPr>
            <a:spLocks noGrp="1"/>
          </p:cNvSpPr>
          <p:nvPr>
            <p:ph type="sldNum" sz="quarter" idx="12"/>
          </p:nvPr>
        </p:nvSpPr>
        <p:spPr/>
        <p:txBody>
          <a:bodyPr/>
          <a:lstStyle/>
          <a:p>
            <a:fld id="{5424488C-161F-514B-8FF5-CF5173A03E8D}" type="slidenum">
              <a:rPr lang="en-US" smtClean="0"/>
              <a:t>123</a:t>
            </a:fld>
            <a:endParaRPr lang="en-US"/>
          </a:p>
        </p:txBody>
      </p:sp>
      <p:sp>
        <p:nvSpPr>
          <p:cNvPr id="5" name="TextBox 4">
            <a:extLst>
              <a:ext uri="{FF2B5EF4-FFF2-40B4-BE49-F238E27FC236}">
                <a16:creationId xmlns:a16="http://schemas.microsoft.com/office/drawing/2014/main" id="{08538CE7-48A8-1804-9AED-B02B1FF1550B}"/>
              </a:ext>
            </a:extLst>
          </p:cNvPr>
          <p:cNvSpPr txBox="1"/>
          <p:nvPr/>
        </p:nvSpPr>
        <p:spPr>
          <a:xfrm>
            <a:off x="762003" y="1049760"/>
            <a:ext cx="6821128" cy="5632311"/>
          </a:xfrm>
          <a:prstGeom prst="rect">
            <a:avLst/>
          </a:prstGeom>
          <a:noFill/>
        </p:spPr>
        <p:txBody>
          <a:bodyPr wrap="square">
            <a:spAutoFit/>
          </a:bodyPr>
          <a:lstStyle/>
          <a:p>
            <a:pPr algn="l"/>
            <a:r>
              <a:rPr lang="en-US" b="1" i="0" dirty="0">
                <a:effectLst/>
                <a:latin typeface="system-ui"/>
              </a:rPr>
              <a:t>Notebooks</a:t>
            </a:r>
          </a:p>
          <a:p>
            <a:pPr algn="l">
              <a:buFont typeface="+mj-lt"/>
              <a:buAutoNum type="arabicPeriod"/>
            </a:pPr>
            <a:r>
              <a:rPr lang="en-US" i="0" u="none" strike="noStrike" dirty="0">
                <a:solidFill>
                  <a:srgbClr val="0070C0"/>
                </a:solidFill>
                <a:effectLst/>
                <a:latin typeface="system-ui"/>
                <a:hlinkClick r:id="rId2">
                  <a:extLst>
                    <a:ext uri="{A12FA001-AC4F-418D-AE19-62706E023703}">
                      <ahyp:hlinkClr xmlns:ahyp="http://schemas.microsoft.com/office/drawing/2018/hyperlinkcolor" val="tx"/>
                    </a:ext>
                  </a:extLst>
                </a:hlinkClick>
              </a:rPr>
              <a:t>The Machine Learning landscape</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3">
                  <a:extLst>
                    <a:ext uri="{A12FA001-AC4F-418D-AE19-62706E023703}">
                      <ahyp:hlinkClr xmlns:ahyp="http://schemas.microsoft.com/office/drawing/2018/hyperlinkcolor" val="tx"/>
                    </a:ext>
                  </a:extLst>
                </a:hlinkClick>
              </a:rPr>
              <a:t>End-to-end Machine Learning project</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4">
                  <a:extLst>
                    <a:ext uri="{A12FA001-AC4F-418D-AE19-62706E023703}">
                      <ahyp:hlinkClr xmlns:ahyp="http://schemas.microsoft.com/office/drawing/2018/hyperlinkcolor" val="tx"/>
                    </a:ext>
                  </a:extLst>
                </a:hlinkClick>
              </a:rPr>
              <a:t>Classification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5">
                  <a:extLst>
                    <a:ext uri="{A12FA001-AC4F-418D-AE19-62706E023703}">
                      <ahyp:hlinkClr xmlns:ahyp="http://schemas.microsoft.com/office/drawing/2018/hyperlinkcolor" val="tx"/>
                    </a:ext>
                  </a:extLst>
                </a:hlinkClick>
              </a:rPr>
              <a:t>Training Models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6">
                  <a:extLst>
                    <a:ext uri="{A12FA001-AC4F-418D-AE19-62706E023703}">
                      <ahyp:hlinkClr xmlns:ahyp="http://schemas.microsoft.com/office/drawing/2018/hyperlinkcolor" val="tx"/>
                    </a:ext>
                  </a:extLst>
                </a:hlinkClick>
              </a:rPr>
              <a:t>Support Vector Machines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7">
                  <a:extLst>
                    <a:ext uri="{A12FA001-AC4F-418D-AE19-62706E023703}">
                      <ahyp:hlinkClr xmlns:ahyp="http://schemas.microsoft.com/office/drawing/2018/hyperlinkcolor" val="tx"/>
                    </a:ext>
                  </a:extLst>
                </a:hlinkClick>
              </a:rPr>
              <a:t>Decision Trees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8">
                  <a:extLst>
                    <a:ext uri="{A12FA001-AC4F-418D-AE19-62706E023703}">
                      <ahyp:hlinkClr xmlns:ahyp="http://schemas.microsoft.com/office/drawing/2018/hyperlinkcolor" val="tx"/>
                    </a:ext>
                  </a:extLst>
                </a:hlinkClick>
              </a:rPr>
              <a:t>Ensemble Learning and Random Forests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9">
                  <a:extLst>
                    <a:ext uri="{A12FA001-AC4F-418D-AE19-62706E023703}">
                      <ahyp:hlinkClr xmlns:ahyp="http://schemas.microsoft.com/office/drawing/2018/hyperlinkcolor" val="tx"/>
                    </a:ext>
                  </a:extLst>
                </a:hlinkClick>
              </a:rPr>
              <a:t>Dimensionality Reduction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10">
                  <a:extLst>
                    <a:ext uri="{A12FA001-AC4F-418D-AE19-62706E023703}">
                      <ahyp:hlinkClr xmlns:ahyp="http://schemas.microsoft.com/office/drawing/2018/hyperlinkcolor" val="tx"/>
                    </a:ext>
                  </a:extLst>
                </a:hlinkClick>
              </a:rPr>
              <a:t>Unsupervised Learning Techniques</a:t>
            </a:r>
            <a:endParaRPr lang="en-US" i="0" dirty="0">
              <a:solidFill>
                <a:srgbClr val="0070C0"/>
              </a:solidFill>
              <a:effectLst/>
              <a:latin typeface="system-ui"/>
            </a:endParaRPr>
          </a:p>
          <a:p>
            <a:pPr algn="l">
              <a:buFont typeface="+mj-lt"/>
              <a:buAutoNum type="arabicPeriod"/>
            </a:pPr>
            <a:r>
              <a:rPr lang="en-US" b="0" i="0" u="none" strike="noStrike" dirty="0">
                <a:effectLst/>
                <a:latin typeface="system-ui"/>
                <a:hlinkClick r:id="rId11"/>
              </a:rPr>
              <a:t>Artificial Neural Nets with Keras</a:t>
            </a:r>
            <a:endParaRPr lang="en-US" b="0" i="0" dirty="0">
              <a:effectLst/>
              <a:latin typeface="system-ui"/>
            </a:endParaRPr>
          </a:p>
          <a:p>
            <a:pPr algn="l">
              <a:buFont typeface="+mj-lt"/>
              <a:buAutoNum type="arabicPeriod"/>
            </a:pPr>
            <a:r>
              <a:rPr lang="en-US" b="0" i="0" u="none" strike="noStrike" dirty="0">
                <a:effectLst/>
                <a:latin typeface="system-ui"/>
                <a:hlinkClick r:id="rId12"/>
              </a:rPr>
              <a:t>Training Deep Neural Networks</a:t>
            </a:r>
            <a:endParaRPr lang="en-US" b="0" i="0" dirty="0">
              <a:effectLst/>
              <a:latin typeface="system-ui"/>
            </a:endParaRPr>
          </a:p>
          <a:p>
            <a:pPr algn="l">
              <a:buFont typeface="+mj-lt"/>
              <a:buAutoNum type="arabicPeriod"/>
            </a:pPr>
            <a:r>
              <a:rPr lang="en-US" b="0" i="0" u="none" strike="noStrike" dirty="0">
                <a:effectLst/>
                <a:latin typeface="system-ui"/>
                <a:hlinkClick r:id="rId13"/>
              </a:rPr>
              <a:t>Custom Models and Training with TensorFlow</a:t>
            </a:r>
            <a:endParaRPr lang="en-US" b="0" i="0" dirty="0">
              <a:effectLst/>
              <a:latin typeface="system-ui"/>
            </a:endParaRPr>
          </a:p>
          <a:p>
            <a:pPr algn="l">
              <a:buFont typeface="+mj-lt"/>
              <a:buAutoNum type="arabicPeriod"/>
            </a:pPr>
            <a:r>
              <a:rPr lang="en-US" b="0" i="0" u="none" strike="noStrike" dirty="0">
                <a:effectLst/>
                <a:latin typeface="system-ui"/>
                <a:hlinkClick r:id="rId14"/>
              </a:rPr>
              <a:t>Loading and Preprocessing Data</a:t>
            </a:r>
            <a:endParaRPr lang="en-US" b="0" i="0" dirty="0">
              <a:effectLst/>
              <a:latin typeface="system-ui"/>
            </a:endParaRPr>
          </a:p>
          <a:p>
            <a:pPr algn="l">
              <a:buFont typeface="+mj-lt"/>
              <a:buAutoNum type="arabicPeriod"/>
            </a:pPr>
            <a:r>
              <a:rPr lang="en-US" b="1" i="0" u="none" strike="noStrike" dirty="0">
                <a:solidFill>
                  <a:srgbClr val="C00000"/>
                </a:solidFill>
                <a:effectLst/>
                <a:latin typeface="system-ui"/>
                <a:hlinkClick r:id="rId15">
                  <a:extLst>
                    <a:ext uri="{A12FA001-AC4F-418D-AE19-62706E023703}">
                      <ahyp:hlinkClr xmlns:ahyp="http://schemas.microsoft.com/office/drawing/2018/hyperlinkcolor" val="tx"/>
                    </a:ext>
                  </a:extLst>
                </a:hlinkClick>
              </a:rPr>
              <a:t>Deep Computer Vision Using Convolutional Neural Networks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6">
                  <a:extLst>
                    <a:ext uri="{A12FA001-AC4F-418D-AE19-62706E023703}">
                      <ahyp:hlinkClr xmlns:ahyp="http://schemas.microsoft.com/office/drawing/2018/hyperlinkcolor" val="tx"/>
                    </a:ext>
                  </a:extLst>
                </a:hlinkClick>
              </a:rPr>
              <a:t>Processing Sequences Using RNNs and CNNs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7">
                  <a:extLst>
                    <a:ext uri="{A12FA001-AC4F-418D-AE19-62706E023703}">
                      <ahyp:hlinkClr xmlns:ahyp="http://schemas.microsoft.com/office/drawing/2018/hyperlinkcolor" val="tx"/>
                    </a:ext>
                  </a:extLst>
                </a:hlinkClick>
              </a:rPr>
              <a:t>Natural Language Processing with RNNs and Attention</a:t>
            </a:r>
            <a:endParaRPr lang="en-US" b="1" i="0" dirty="0">
              <a:solidFill>
                <a:srgbClr val="C00000"/>
              </a:solidFill>
              <a:effectLst/>
              <a:latin typeface="system-ui"/>
            </a:endParaRPr>
          </a:p>
          <a:p>
            <a:pPr algn="l">
              <a:buFont typeface="+mj-lt"/>
              <a:buAutoNum type="arabicPeriod"/>
            </a:pPr>
            <a:r>
              <a:rPr lang="en-US" b="0" i="0" u="none" strike="noStrike" dirty="0">
                <a:solidFill>
                  <a:srgbClr val="C00000"/>
                </a:solidFill>
                <a:effectLst/>
                <a:latin typeface="system-ui"/>
                <a:hlinkClick r:id="rId18">
                  <a:extLst>
                    <a:ext uri="{A12FA001-AC4F-418D-AE19-62706E023703}">
                      <ahyp:hlinkClr xmlns:ahyp="http://schemas.microsoft.com/office/drawing/2018/hyperlinkcolor" val="tx"/>
                    </a:ext>
                  </a:extLst>
                </a:hlinkClick>
              </a:rPr>
              <a:t>Autoencoders, GANs, and Diffusion Models</a:t>
            </a:r>
            <a:endParaRPr lang="en-US" b="0"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9">
                  <a:extLst>
                    <a:ext uri="{A12FA001-AC4F-418D-AE19-62706E023703}">
                      <ahyp:hlinkClr xmlns:ahyp="http://schemas.microsoft.com/office/drawing/2018/hyperlinkcolor" val="tx"/>
                    </a:ext>
                  </a:extLst>
                </a:hlinkClick>
              </a:rPr>
              <a:t>Reinforcement Learning</a:t>
            </a:r>
            <a:endParaRPr lang="en-US" b="1" i="0" dirty="0">
              <a:solidFill>
                <a:srgbClr val="C00000"/>
              </a:solidFill>
              <a:effectLst/>
              <a:latin typeface="system-ui"/>
            </a:endParaRPr>
          </a:p>
          <a:p>
            <a:pPr algn="l">
              <a:buFont typeface="+mj-lt"/>
              <a:buAutoNum type="arabicPeriod"/>
            </a:pPr>
            <a:r>
              <a:rPr lang="en-US" b="0" i="0" u="none" strike="noStrike" dirty="0">
                <a:effectLst/>
                <a:latin typeface="system-ui"/>
                <a:hlinkClick r:id="rId20"/>
              </a:rPr>
              <a:t>Training and Deploying TensorFlow Models at Scale</a:t>
            </a:r>
            <a:endParaRPr lang="en-US" b="0" i="0" dirty="0">
              <a:effectLst/>
              <a:latin typeface="system-ui"/>
            </a:endParaRPr>
          </a:p>
        </p:txBody>
      </p:sp>
      <p:sp>
        <p:nvSpPr>
          <p:cNvPr id="6" name="TextBox 5">
            <a:extLst>
              <a:ext uri="{FF2B5EF4-FFF2-40B4-BE49-F238E27FC236}">
                <a16:creationId xmlns:a16="http://schemas.microsoft.com/office/drawing/2014/main" id="{AECA0084-C24A-0653-079C-CE387BDC1F4E}"/>
              </a:ext>
            </a:extLst>
          </p:cNvPr>
          <p:cNvSpPr txBox="1"/>
          <p:nvPr/>
        </p:nvSpPr>
        <p:spPr>
          <a:xfrm>
            <a:off x="3870721" y="6550223"/>
            <a:ext cx="4450557" cy="307777"/>
          </a:xfrm>
          <a:prstGeom prst="rect">
            <a:avLst/>
          </a:prstGeom>
          <a:noFill/>
        </p:spPr>
        <p:txBody>
          <a:bodyPr wrap="square">
            <a:spAutoFit/>
          </a:bodyPr>
          <a:lstStyle/>
          <a:p>
            <a:pPr algn="ctr"/>
            <a:r>
              <a:rPr lang="en-US" sz="1400" dirty="0">
                <a:hlinkClick r:id="rId21"/>
              </a:rPr>
              <a:t>https://github.com/ageron/handson-ml3</a:t>
            </a:r>
            <a:endParaRPr lang="en-US" sz="1400" dirty="0"/>
          </a:p>
        </p:txBody>
      </p:sp>
      <p:pic>
        <p:nvPicPr>
          <p:cNvPr id="9" name="Picture 8">
            <a:extLst>
              <a:ext uri="{FF2B5EF4-FFF2-40B4-BE49-F238E27FC236}">
                <a16:creationId xmlns:a16="http://schemas.microsoft.com/office/drawing/2014/main" id="{AF291E2E-6AAD-1556-61C4-BD661FEBD080}"/>
              </a:ext>
            </a:extLst>
          </p:cNvPr>
          <p:cNvPicPr>
            <a:picLocks noChangeAspect="1"/>
          </p:cNvPicPr>
          <p:nvPr/>
        </p:nvPicPr>
        <p:blipFill>
          <a:blip r:embed="rId22"/>
          <a:stretch>
            <a:fillRect/>
          </a:stretch>
        </p:blipFill>
        <p:spPr>
          <a:xfrm>
            <a:off x="8034182" y="1642150"/>
            <a:ext cx="3240089" cy="4249564"/>
          </a:xfrm>
          <a:prstGeom prst="rect">
            <a:avLst/>
          </a:prstGeom>
        </p:spPr>
      </p:pic>
    </p:spTree>
    <p:extLst>
      <p:ext uri="{BB962C8B-B14F-4D97-AF65-F5344CB8AC3E}">
        <p14:creationId xmlns:p14="http://schemas.microsoft.com/office/powerpoint/2010/main" val="26349329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124</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7" name="Picture 6">
            <a:extLst>
              <a:ext uri="{FF2B5EF4-FFF2-40B4-BE49-F238E27FC236}">
                <a16:creationId xmlns:a16="http://schemas.microsoft.com/office/drawing/2014/main" id="{036AD6D5-6F04-664C-905E-6BEBDEC4E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0970" y="1308533"/>
            <a:ext cx="8801891" cy="5201453"/>
          </a:xfrm>
          <a:prstGeom prst="rect">
            <a:avLst/>
          </a:prstGeom>
        </p:spPr>
      </p:pic>
    </p:spTree>
    <p:extLst>
      <p:ext uri="{BB962C8B-B14F-4D97-AF65-F5344CB8AC3E}">
        <p14:creationId xmlns:p14="http://schemas.microsoft.com/office/powerpoint/2010/main" val="5215181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7544-B14D-9544-B491-78860F363A42}"/>
              </a:ext>
            </a:extLst>
          </p:cNvPr>
          <p:cNvSpPr>
            <a:spLocks noGrp="1"/>
          </p:cNvSpPr>
          <p:nvPr>
            <p:ph type="title"/>
          </p:nvPr>
        </p:nvSpPr>
        <p:spPr>
          <a:xfrm>
            <a:off x="534389" y="90135"/>
            <a:ext cx="11222181" cy="915126"/>
          </a:xfrm>
        </p:spPr>
        <p:txBody>
          <a:bodyPr>
            <a:normAutofit/>
          </a:bodyPr>
          <a:lstStyle/>
          <a:p>
            <a:r>
              <a:rPr lang="en-US" sz="5400" dirty="0">
                <a:solidFill>
                  <a:schemeClr val="accent1"/>
                </a:solidFill>
              </a:rPr>
              <a:t>Summary</a:t>
            </a:r>
            <a:endParaRPr lang="en-US" sz="5400" dirty="0"/>
          </a:p>
        </p:txBody>
      </p:sp>
      <p:sp>
        <p:nvSpPr>
          <p:cNvPr id="3" name="Content Placeholder 2">
            <a:extLst>
              <a:ext uri="{FF2B5EF4-FFF2-40B4-BE49-F238E27FC236}">
                <a16:creationId xmlns:a16="http://schemas.microsoft.com/office/drawing/2014/main" id="{6E7D713E-14BC-8D4E-81D6-882C7A3ED3DD}"/>
              </a:ext>
            </a:extLst>
          </p:cNvPr>
          <p:cNvSpPr>
            <a:spLocks noGrp="1"/>
          </p:cNvSpPr>
          <p:nvPr>
            <p:ph idx="1"/>
          </p:nvPr>
        </p:nvSpPr>
        <p:spPr>
          <a:xfrm>
            <a:off x="534389" y="1050231"/>
            <a:ext cx="11222181" cy="5512013"/>
          </a:xfrm>
        </p:spPr>
        <p:txBody>
          <a:bodyPr>
            <a:normAutofit/>
          </a:bodyPr>
          <a:lstStyle/>
          <a:p>
            <a:pPr indent="-320040"/>
            <a:r>
              <a:rPr lang="en-US" sz="4300" dirty="0"/>
              <a:t>Text Analytics with Python</a:t>
            </a:r>
          </a:p>
          <a:p>
            <a:pPr indent="-320040"/>
            <a:r>
              <a:rPr lang="en-US" sz="4300" dirty="0"/>
              <a:t>Large Language Models (LLMs)</a:t>
            </a:r>
          </a:p>
          <a:p>
            <a:pPr indent="-320040"/>
            <a:r>
              <a:rPr lang="en-US" sz="4300" dirty="0"/>
              <a:t>Generative AI </a:t>
            </a:r>
          </a:p>
          <a:p>
            <a:pPr indent="-320040"/>
            <a:endParaRPr lang="en-US" sz="3200" dirty="0"/>
          </a:p>
        </p:txBody>
      </p:sp>
      <p:sp>
        <p:nvSpPr>
          <p:cNvPr id="4" name="Slide Number Placeholder 3">
            <a:extLst>
              <a:ext uri="{FF2B5EF4-FFF2-40B4-BE49-F238E27FC236}">
                <a16:creationId xmlns:a16="http://schemas.microsoft.com/office/drawing/2014/main" id="{8C9228DE-7DBA-0446-B386-05BD7D5053BD}"/>
              </a:ext>
            </a:extLst>
          </p:cNvPr>
          <p:cNvSpPr>
            <a:spLocks noGrp="1"/>
          </p:cNvSpPr>
          <p:nvPr>
            <p:ph type="sldNum" sz="quarter" idx="12"/>
          </p:nvPr>
        </p:nvSpPr>
        <p:spPr/>
        <p:txBody>
          <a:bodyPr/>
          <a:lstStyle/>
          <a:p>
            <a:pPr>
              <a:defRPr/>
            </a:pPr>
            <a:fld id="{E78C9E75-97FD-45D9-8ED3-955348887BB1}" type="slidenum">
              <a:rPr lang="zh-TW" altLang="en-US" smtClean="0"/>
              <a:pPr>
                <a:defRPr/>
              </a:pPr>
              <a:t>125</a:t>
            </a:fld>
            <a:endParaRPr lang="zh-TW" altLang="en-US"/>
          </a:p>
        </p:txBody>
      </p:sp>
      <p:sp>
        <p:nvSpPr>
          <p:cNvPr id="5" name="Rectangle 4">
            <a:extLst>
              <a:ext uri="{FF2B5EF4-FFF2-40B4-BE49-F238E27FC236}">
                <a16:creationId xmlns:a16="http://schemas.microsoft.com/office/drawing/2014/main" id="{E56DD930-A596-9D45-B277-A87B118E9EA1}"/>
              </a:ext>
            </a:extLst>
          </p:cNvPr>
          <p:cNvSpPr/>
          <p:nvPr/>
        </p:nvSpPr>
        <p:spPr>
          <a:xfrm>
            <a:off x="2423592" y="6597351"/>
            <a:ext cx="7488832" cy="230832"/>
          </a:xfrm>
          <a:prstGeom prst="rect">
            <a:avLst/>
          </a:prstGeom>
        </p:spPr>
        <p:txBody>
          <a:bodyPr wrap="square">
            <a:spAutoFit/>
          </a:bodyPr>
          <a:lstStyle/>
          <a:p>
            <a:r>
              <a:rPr lang="en-US" sz="900" dirty="0">
                <a:solidFill>
                  <a:schemeClr val="bg1">
                    <a:lumMod val="75000"/>
                  </a:schemeClr>
                </a:solidFill>
              </a:rPr>
              <a:t>Source: </a:t>
            </a:r>
            <a:r>
              <a:rPr lang="en-US" sz="900" dirty="0" err="1">
                <a:solidFill>
                  <a:schemeClr val="bg1">
                    <a:lumMod val="75000"/>
                  </a:schemeClr>
                </a:solidFill>
              </a:rPr>
              <a:t>Dipanjan</a:t>
            </a:r>
            <a:r>
              <a:rPr lang="en-US" sz="900" dirty="0">
                <a:solidFill>
                  <a:schemeClr val="bg1">
                    <a:lumMod val="75000"/>
                  </a:schemeClr>
                </a:solidFill>
              </a:rPr>
              <a:t> Sarkar (2019), Text Analytics with Python: A Practitioner’s Guide to Natural Language Processing, Second Edition. </a:t>
            </a:r>
            <a:r>
              <a:rPr lang="en-US" sz="900" dirty="0" err="1">
                <a:solidFill>
                  <a:schemeClr val="bg1">
                    <a:lumMod val="75000"/>
                  </a:schemeClr>
                </a:solidFill>
              </a:rPr>
              <a:t>APress</a:t>
            </a:r>
            <a:r>
              <a:rPr lang="en-US" sz="900" dirty="0">
                <a:solidFill>
                  <a:schemeClr val="bg1">
                    <a:lumMod val="75000"/>
                  </a:schemeClr>
                </a:solidFill>
              </a:rPr>
              <a:t>.</a:t>
            </a:r>
          </a:p>
        </p:txBody>
      </p:sp>
    </p:spTree>
    <p:extLst>
      <p:ext uri="{BB962C8B-B14F-4D97-AF65-F5344CB8AC3E}">
        <p14:creationId xmlns:p14="http://schemas.microsoft.com/office/powerpoint/2010/main" val="37755070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200"/>
              </a:spcAft>
            </a:pPr>
            <a:r>
              <a:rPr lang="en-US" altLang="zh-TW" sz="800" b="0" dirty="0"/>
              <a:t>Stuart Russell and Peter </a:t>
            </a:r>
            <a:r>
              <a:rPr lang="en-US" altLang="zh-TW" sz="800" b="0" dirty="0" err="1"/>
              <a:t>Norvig</a:t>
            </a:r>
            <a:r>
              <a:rPr lang="en-US" altLang="zh-TW" sz="800" b="0" dirty="0"/>
              <a:t> (2020), Artificial Intelligence: A Modern Approach, 4th Edition, Pearson.</a:t>
            </a:r>
          </a:p>
          <a:p>
            <a:pPr marL="228600" indent="-228600">
              <a:spcAft>
                <a:spcPts val="200"/>
              </a:spcAft>
            </a:pPr>
            <a:r>
              <a:rPr lang="en-US" altLang="zh-TW" sz="800" b="0" dirty="0" err="1"/>
              <a:t>Numa</a:t>
            </a:r>
            <a:r>
              <a:rPr lang="en-US" altLang="zh-TW" sz="800" b="0" dirty="0"/>
              <a:t> </a:t>
            </a:r>
            <a:r>
              <a:rPr lang="en-US" altLang="zh-TW" sz="800" b="0" dirty="0" err="1"/>
              <a:t>Dhamani</a:t>
            </a:r>
            <a:r>
              <a:rPr lang="en-US" altLang="zh-TW" sz="800" b="0" dirty="0"/>
              <a:t> and Maggie Engler (2024), Introduction to Generative AI, Manning</a:t>
            </a:r>
          </a:p>
          <a:p>
            <a:pPr marL="228600" indent="-228600">
              <a:spcAft>
                <a:spcPts val="200"/>
              </a:spcAft>
            </a:pPr>
            <a:r>
              <a:rPr lang="en-US" altLang="zh-TW" sz="800" b="0" dirty="0"/>
              <a:t>Denis Rothman (2024), Transformers for Natural Language Processing and Computer Vision - Third Edition: Explore Generative AI and Large Language Models with Hugging Face, </a:t>
            </a:r>
            <a:r>
              <a:rPr lang="en-US" altLang="zh-TW" sz="800" b="0" dirty="0" err="1"/>
              <a:t>ChatGPT</a:t>
            </a:r>
            <a:r>
              <a:rPr lang="en-US" altLang="zh-TW" sz="800" b="0" dirty="0"/>
              <a:t>, GPT-4V, and DALL-E 3, 3rd ed. Edition, </a:t>
            </a:r>
            <a:r>
              <a:rPr lang="en-US" altLang="zh-TW" sz="800" b="0" dirty="0" err="1"/>
              <a:t>Packt</a:t>
            </a:r>
            <a:r>
              <a:rPr lang="en-US" altLang="zh-TW" sz="800" b="0" dirty="0"/>
              <a:t> Publishing</a:t>
            </a:r>
          </a:p>
          <a:p>
            <a:pPr marL="228600" indent="-228600">
              <a:spcAft>
                <a:spcPts val="200"/>
              </a:spcAft>
            </a:pPr>
            <a:r>
              <a:rPr lang="en-US" altLang="zh-TW" sz="800" b="0" dirty="0"/>
              <a:t>Ben </a:t>
            </a:r>
            <a:r>
              <a:rPr lang="en-US" altLang="zh-TW" sz="800" b="0" dirty="0" err="1"/>
              <a:t>Auffarth</a:t>
            </a:r>
            <a:r>
              <a:rPr lang="en-US" altLang="zh-TW" sz="800" b="0" dirty="0"/>
              <a:t> (2023), Generative AI with </a:t>
            </a:r>
            <a:r>
              <a:rPr lang="en-US" altLang="zh-TW" sz="800" b="0" dirty="0" err="1"/>
              <a:t>LangChain</a:t>
            </a:r>
            <a:r>
              <a:rPr lang="en-US" altLang="zh-TW" sz="800" b="0" dirty="0"/>
              <a:t>: Build large language model (LLM) apps with Python, </a:t>
            </a:r>
            <a:r>
              <a:rPr lang="en-US" altLang="zh-TW" sz="800" b="0" dirty="0" err="1"/>
              <a:t>ChatGPT</a:t>
            </a:r>
            <a:r>
              <a:rPr lang="en-US" altLang="zh-TW" sz="800" b="0" dirty="0"/>
              <a:t> and other LLMs, </a:t>
            </a:r>
            <a:r>
              <a:rPr lang="en-US" altLang="zh-TW" sz="800" b="0" dirty="0" err="1"/>
              <a:t>Packt</a:t>
            </a:r>
            <a:r>
              <a:rPr lang="en-US" altLang="zh-TW" sz="800" b="0" dirty="0"/>
              <a:t> Publishing.</a:t>
            </a:r>
          </a:p>
          <a:p>
            <a:pPr marL="228600" indent="-228600">
              <a:spcAft>
                <a:spcPts val="200"/>
              </a:spcAft>
            </a:pPr>
            <a:r>
              <a:rPr lang="en-US" altLang="zh-TW" sz="800" b="0" dirty="0" err="1"/>
              <a:t>Aurélien</a:t>
            </a:r>
            <a:r>
              <a:rPr lang="en-US" altLang="zh-TW" sz="800" b="0" dirty="0"/>
              <a:t> </a:t>
            </a:r>
            <a:r>
              <a:rPr lang="en-US" altLang="zh-TW" sz="800" b="0" dirty="0" err="1"/>
              <a:t>Géron</a:t>
            </a:r>
            <a:r>
              <a:rPr lang="en-US" altLang="zh-TW" sz="800" b="0" dirty="0"/>
              <a:t> (2022), Hands-On Machine Learning with Scikit-Learn, </a:t>
            </a:r>
            <a:r>
              <a:rPr lang="en-US" altLang="zh-TW" sz="800" b="0" dirty="0" err="1"/>
              <a:t>Keras</a:t>
            </a:r>
            <a:r>
              <a:rPr lang="en-US" altLang="zh-TW" sz="800" b="0" dirty="0"/>
              <a:t>, and TensorFlow: Concepts, Tools, and Techniques to Build Intelligent Systems, 3rd Edition, O’Reilly Media.</a:t>
            </a:r>
          </a:p>
          <a:p>
            <a:pPr marL="228600" indent="-228600">
              <a:spcAft>
                <a:spcPts val="200"/>
              </a:spcAft>
            </a:pPr>
            <a:r>
              <a:rPr lang="en-US" altLang="zh-TW" sz="800" b="0" dirty="0"/>
              <a:t>Steven </a:t>
            </a:r>
            <a:r>
              <a:rPr lang="en-US" altLang="zh-TW" sz="800" b="0" dirty="0" err="1"/>
              <a:t>D'Ascoli</a:t>
            </a:r>
            <a:r>
              <a:rPr lang="en-US" altLang="zh-TW" sz="800" b="0" dirty="0"/>
              <a:t> (2022), Artificial Intelligence and Deep Learning with Python: Every Line of Code Explained For Readers New to AI and New to Python, Independently published.</a:t>
            </a:r>
          </a:p>
          <a:p>
            <a:pPr marL="228600" indent="-228600">
              <a:spcAft>
                <a:spcPts val="200"/>
              </a:spcAft>
            </a:pPr>
            <a:r>
              <a:rPr lang="en-US" altLang="zh-TW" sz="800" b="0" dirty="0" err="1"/>
              <a:t>Nithin</a:t>
            </a:r>
            <a:r>
              <a:rPr lang="en-US" altLang="zh-TW" sz="800" b="0" dirty="0"/>
              <a:t> </a:t>
            </a:r>
            <a:r>
              <a:rPr lang="en-US" altLang="zh-TW" sz="800" b="0" dirty="0" err="1"/>
              <a:t>Buduma</a:t>
            </a:r>
            <a:r>
              <a:rPr lang="en-US" altLang="zh-TW" sz="800" b="0" dirty="0"/>
              <a:t>, Nikhil </a:t>
            </a:r>
            <a:r>
              <a:rPr lang="en-US" altLang="zh-TW" sz="800" b="0" dirty="0" err="1"/>
              <a:t>Buduma</a:t>
            </a:r>
            <a:r>
              <a:rPr lang="en-US" altLang="zh-TW" sz="800" b="0" dirty="0"/>
              <a:t>, Joe Papa (2022), Fundamentals of Deep Learning: Designing Next-Generation Machine Intelligence Algorithms, 2nd Edition, ‎O'Reilly Media.</a:t>
            </a:r>
          </a:p>
          <a:p>
            <a:pPr marL="228600" indent="-228600">
              <a:spcAft>
                <a:spcPts val="200"/>
              </a:spcAft>
            </a:pPr>
            <a:r>
              <a:rPr lang="en-US" altLang="zh-TW" sz="800" b="0" dirty="0"/>
              <a:t>Aske </a:t>
            </a:r>
            <a:r>
              <a:rPr lang="en-US" altLang="zh-TW" sz="800" b="0" dirty="0" err="1"/>
              <a:t>Plaat</a:t>
            </a:r>
            <a:r>
              <a:rPr lang="en-US" altLang="zh-TW" sz="800" b="0" dirty="0"/>
              <a:t>, Annie Wong, Suzan Verberne, Joost </a:t>
            </a:r>
            <a:r>
              <a:rPr lang="en-US" altLang="zh-TW" sz="800" b="0" dirty="0" err="1"/>
              <a:t>Broekens</a:t>
            </a:r>
            <a:r>
              <a:rPr lang="en-US" altLang="zh-TW" sz="800" b="0" dirty="0"/>
              <a:t>, Niki van Stein, and Thomas Back. (2024) "Reasoning with Large Language Models, a Survey." </a:t>
            </a:r>
            <a:r>
              <a:rPr lang="en-US" altLang="zh-TW" sz="800" b="0" dirty="0" err="1"/>
              <a:t>arXiv</a:t>
            </a:r>
            <a:r>
              <a:rPr lang="en-US" altLang="zh-TW" sz="800" b="0" dirty="0"/>
              <a:t> preprint arXiv:2407.11511.</a:t>
            </a:r>
          </a:p>
          <a:p>
            <a:pPr marL="228600" indent="-228600">
              <a:spcAft>
                <a:spcPts val="200"/>
              </a:spcAft>
            </a:pPr>
            <a:r>
              <a:rPr lang="en-US" sz="800" b="0" dirty="0"/>
              <a:t> Line of Code Explained For Readers New to AI and New to Python, Independently published.</a:t>
            </a:r>
          </a:p>
          <a:p>
            <a:pPr marL="228600" indent="-228600">
              <a:spcAft>
                <a:spcPts val="300"/>
              </a:spcAft>
            </a:pPr>
            <a:r>
              <a:rPr lang="en-US" sz="800" b="0" dirty="0"/>
              <a:t>Steven </a:t>
            </a:r>
            <a:r>
              <a:rPr lang="en-US" sz="800" b="0" dirty="0" err="1"/>
              <a:t>D'Ascoli</a:t>
            </a:r>
            <a:r>
              <a:rPr lang="en-US" sz="800" b="0" dirty="0"/>
              <a:t> (2022), Artificial Intelligence and Deep Learning with Python:  Every Line of Code Explained For Readers New to AI and New to Python, Independently published.</a:t>
            </a:r>
          </a:p>
          <a:p>
            <a:pPr marL="228600" indent="-228600">
              <a:spcAft>
                <a:spcPts val="300"/>
              </a:spcAft>
            </a:pPr>
            <a:r>
              <a:rPr lang="en-US" sz="800" b="0" dirty="0" err="1"/>
              <a:t>Dipanjan</a:t>
            </a:r>
            <a:r>
              <a:rPr lang="en-US" sz="800" b="0" dirty="0"/>
              <a:t> Sarkar (2019), Text Analytics with Python: A Practitioner’s Guide to Natural Language Processing, Second Edition. </a:t>
            </a:r>
            <a:r>
              <a:rPr lang="en-US" sz="800" b="0" dirty="0" err="1"/>
              <a:t>APress</a:t>
            </a:r>
            <a:r>
              <a:rPr lang="en-US" sz="800" b="0" dirty="0"/>
              <a:t>. https://</a:t>
            </a:r>
            <a:r>
              <a:rPr lang="en-US" sz="800" b="0" dirty="0" err="1"/>
              <a:t>github.com</a:t>
            </a:r>
            <a:r>
              <a:rPr lang="en-US" sz="800" b="0" dirty="0"/>
              <a:t>/</a:t>
            </a:r>
            <a:r>
              <a:rPr lang="en-US" sz="800" b="0" dirty="0" err="1"/>
              <a:t>Apress</a:t>
            </a:r>
            <a:r>
              <a:rPr lang="en-US" sz="800" b="0" dirty="0"/>
              <a:t>/text-analytics-w-python-2e</a:t>
            </a:r>
          </a:p>
          <a:p>
            <a:pPr marL="228600" indent="-228600">
              <a:spcAft>
                <a:spcPts val="300"/>
              </a:spcAft>
            </a:pPr>
            <a:r>
              <a:rPr lang="en-US" sz="800" b="0" dirty="0"/>
              <a:t>Benjamin Bengfort, Rebecca </a:t>
            </a:r>
            <a:r>
              <a:rPr lang="en-US" sz="800" b="0" dirty="0" err="1"/>
              <a:t>Bilbro</a:t>
            </a:r>
            <a:r>
              <a:rPr lang="en-US" sz="800" b="0" dirty="0"/>
              <a:t>, and Tony Ojeda (2018), </a:t>
            </a:r>
            <a:br>
              <a:rPr lang="en-US" sz="800" b="0" dirty="0"/>
            </a:br>
            <a:r>
              <a:rPr lang="en-US" sz="800" b="0" dirty="0"/>
              <a:t>Applied Text Analysis with Python, O'Reilly Media.</a:t>
            </a:r>
            <a:br>
              <a:rPr lang="en-US" sz="800" b="0" dirty="0"/>
            </a:br>
            <a:r>
              <a:rPr lang="en-US" sz="800" b="0" dirty="0"/>
              <a:t>https://</a:t>
            </a:r>
            <a:r>
              <a:rPr lang="en-US" sz="800" b="0" dirty="0" err="1"/>
              <a:t>www.oreilly.com</a:t>
            </a:r>
            <a:r>
              <a:rPr lang="en-US" sz="800" b="0" dirty="0"/>
              <a:t>/library/view/applied-text-analysis/9781491963036/</a:t>
            </a:r>
          </a:p>
          <a:p>
            <a:pPr marL="228600" indent="-228600">
              <a:spcAft>
                <a:spcPts val="300"/>
              </a:spcAft>
            </a:pPr>
            <a:r>
              <a:rPr lang="en-US" sz="800" b="0" dirty="0"/>
              <a:t>Daniel </a:t>
            </a:r>
            <a:r>
              <a:rPr lang="en-US" sz="800" b="0" dirty="0" err="1"/>
              <a:t>Cer</a:t>
            </a:r>
            <a:r>
              <a:rPr lang="en-US" sz="800" b="0" dirty="0"/>
              <a:t>, </a:t>
            </a:r>
            <a:r>
              <a:rPr lang="en-US" sz="800" b="0" dirty="0" err="1"/>
              <a:t>Yinfei</a:t>
            </a:r>
            <a:r>
              <a:rPr lang="en-US" sz="800" b="0" dirty="0"/>
              <a:t> Yang, Sheng-</a:t>
            </a:r>
            <a:r>
              <a:rPr lang="en-US" sz="800" b="0" dirty="0" err="1"/>
              <a:t>yi</a:t>
            </a:r>
            <a:r>
              <a:rPr lang="en-US" sz="800" b="0" dirty="0"/>
              <a:t> Kong, Nan Hua, Nicole </a:t>
            </a:r>
            <a:r>
              <a:rPr lang="en-US" sz="800" b="0" dirty="0" err="1"/>
              <a:t>Limtiaco</a:t>
            </a:r>
            <a:r>
              <a:rPr lang="en-US" sz="800" b="0" dirty="0"/>
              <a:t>, </a:t>
            </a:r>
            <a:r>
              <a:rPr lang="en-US" sz="800" b="0" dirty="0" err="1"/>
              <a:t>Rhomni</a:t>
            </a:r>
            <a:r>
              <a:rPr lang="en-US" sz="800" b="0" dirty="0"/>
              <a:t> St. John, Noah Constant, Mario Guajardo-</a:t>
            </a:r>
            <a:r>
              <a:rPr lang="en-US" sz="800" b="0" dirty="0" err="1"/>
              <a:t>Céspedes</a:t>
            </a:r>
            <a:r>
              <a:rPr lang="en-US" sz="800" b="0" dirty="0"/>
              <a:t>, Steve Yuan, Chris Tar, Yun-</a:t>
            </a:r>
            <a:r>
              <a:rPr lang="en-US" sz="800" b="0" dirty="0" err="1"/>
              <a:t>Hsuan</a:t>
            </a:r>
            <a:r>
              <a:rPr lang="en-US" sz="800" b="0" dirty="0"/>
              <a:t> Sung, Brian </a:t>
            </a:r>
            <a:r>
              <a:rPr lang="en-US" sz="800" b="0" dirty="0" err="1"/>
              <a:t>Strope</a:t>
            </a:r>
            <a:r>
              <a:rPr lang="en-US" sz="800" b="0" dirty="0"/>
              <a:t>, Ray Kurzweil (2018). Universal Sentence Encoder. arXiv:1803.11175.</a:t>
            </a:r>
          </a:p>
          <a:p>
            <a:pPr marL="228600" indent="-228600">
              <a:spcAft>
                <a:spcPts val="300"/>
              </a:spcAft>
            </a:pPr>
            <a:r>
              <a:rPr lang="en-US" sz="800" b="0" dirty="0" err="1"/>
              <a:t>Yinfei</a:t>
            </a:r>
            <a:r>
              <a:rPr lang="en-US" sz="800" b="0" dirty="0"/>
              <a:t> Yang, Daniel </a:t>
            </a:r>
            <a:r>
              <a:rPr lang="en-US" sz="800" b="0" dirty="0" err="1"/>
              <a:t>Cer</a:t>
            </a:r>
            <a:r>
              <a:rPr lang="en-US" sz="800" b="0" dirty="0"/>
              <a:t>, Amin Ahmad, Mandy Guo, Jax Law, Noah Constant, Gustavo Hernandez </a:t>
            </a:r>
            <a:r>
              <a:rPr lang="en-US" sz="800" b="0" dirty="0" err="1"/>
              <a:t>Abrego</a:t>
            </a:r>
            <a:r>
              <a:rPr lang="en-US" sz="800" b="0" dirty="0"/>
              <a:t> , Steve Yuan, Chris Tar, Yun-</a:t>
            </a:r>
            <a:r>
              <a:rPr lang="en-US" sz="800" b="0" dirty="0" err="1"/>
              <a:t>hsuan</a:t>
            </a:r>
            <a:r>
              <a:rPr lang="en-US" sz="800" b="0" dirty="0"/>
              <a:t> Sung, Ray Kurzweil (2019). Multilingual Universal Sentence Encoder for Semantic Retrieval.</a:t>
            </a:r>
          </a:p>
          <a:p>
            <a:pPr marL="228600" indent="-228600">
              <a:spcAft>
                <a:spcPts val="300"/>
              </a:spcAft>
            </a:pPr>
            <a:r>
              <a:rPr lang="en-US" sz="800" b="0" dirty="0" err="1"/>
              <a:t>Xipeng</a:t>
            </a:r>
            <a:r>
              <a:rPr lang="en-US" sz="800" b="0" dirty="0"/>
              <a:t> </a:t>
            </a:r>
            <a:r>
              <a:rPr lang="en-US" sz="800" b="0" dirty="0" err="1"/>
              <a:t>Qiu</a:t>
            </a:r>
            <a:r>
              <a:rPr lang="en-US" sz="800" b="0" dirty="0"/>
              <a:t>, </a:t>
            </a:r>
            <a:r>
              <a:rPr lang="en-US" sz="800" b="0" dirty="0" err="1"/>
              <a:t>Tianxiang</a:t>
            </a:r>
            <a:r>
              <a:rPr lang="en-US" sz="800" b="0" dirty="0"/>
              <a:t> Sun, </a:t>
            </a:r>
            <a:r>
              <a:rPr lang="en-US" sz="800" b="0" dirty="0" err="1"/>
              <a:t>Yige</a:t>
            </a:r>
            <a:r>
              <a:rPr lang="en-US" sz="800" b="0" dirty="0"/>
              <a:t> Xu, </a:t>
            </a:r>
            <a:r>
              <a:rPr lang="en-US" sz="800" b="0" dirty="0" err="1"/>
              <a:t>Yunfan</a:t>
            </a:r>
            <a:r>
              <a:rPr lang="en-US" sz="800" b="0" dirty="0"/>
              <a:t> Shao, Ning Dai, and </a:t>
            </a:r>
            <a:r>
              <a:rPr lang="en-US" sz="800" b="0" dirty="0" err="1"/>
              <a:t>Xuanjing</a:t>
            </a:r>
            <a:r>
              <a:rPr lang="en-US" sz="800" b="0" dirty="0"/>
              <a:t> Huang (2020). "Pre-trained Models for Natural Language Processing: A Survey." </a:t>
            </a:r>
            <a:r>
              <a:rPr lang="en-US" sz="800" b="0" dirty="0" err="1"/>
              <a:t>arXiv</a:t>
            </a:r>
            <a:r>
              <a:rPr lang="en-US" sz="800" b="0" dirty="0"/>
              <a:t> preprint arXiv:2003.08271.</a:t>
            </a:r>
          </a:p>
          <a:p>
            <a:pPr marL="228600" indent="-228600">
              <a:spcAft>
                <a:spcPts val="300"/>
              </a:spcAft>
            </a:pPr>
            <a:r>
              <a:rPr lang="en-US" sz="800" b="0" dirty="0"/>
              <a:t>Jacob Devlin, Ming-Wei Chang, Kenton Lee, and Kristina Toutanova (2018). "Bert: Pre-training of deep bidirectional transformers for language understanding." </a:t>
            </a:r>
            <a:r>
              <a:rPr lang="en-US" sz="800" b="0" dirty="0" err="1"/>
              <a:t>arXiv</a:t>
            </a:r>
            <a:r>
              <a:rPr lang="en-US" sz="800" b="0" dirty="0"/>
              <a:t> preprint arXiv:1810.04805.</a:t>
            </a:r>
          </a:p>
          <a:p>
            <a:pPr marL="228600" indent="-228600">
              <a:spcAft>
                <a:spcPts val="300"/>
              </a:spcAft>
            </a:pPr>
            <a:r>
              <a:rPr lang="en-US" sz="800" b="0" dirty="0"/>
              <a:t>Jay </a:t>
            </a:r>
            <a:r>
              <a:rPr lang="en-US" sz="800" b="0" dirty="0" err="1"/>
              <a:t>Alammar</a:t>
            </a:r>
            <a:r>
              <a:rPr lang="en-US" sz="800" b="0" dirty="0"/>
              <a:t> (2019), The Illustrated Transformer, http://</a:t>
            </a:r>
            <a:r>
              <a:rPr lang="en-US" sz="800" b="0" dirty="0" err="1"/>
              <a:t>jalammar.github.io</a:t>
            </a:r>
            <a:r>
              <a:rPr lang="en-US" sz="800" b="0" dirty="0"/>
              <a:t>/illustrated-transformer/</a:t>
            </a:r>
          </a:p>
          <a:p>
            <a:pPr marL="228600" indent="-228600">
              <a:spcAft>
                <a:spcPts val="300"/>
              </a:spcAft>
            </a:pPr>
            <a:r>
              <a:rPr lang="en-US" sz="800" b="0" dirty="0"/>
              <a:t>Jay </a:t>
            </a:r>
            <a:r>
              <a:rPr lang="en-US" sz="800" b="0" dirty="0" err="1"/>
              <a:t>Alammar</a:t>
            </a:r>
            <a:r>
              <a:rPr lang="en-US" sz="800" b="0" dirty="0"/>
              <a:t> (2019), A Visual Guide to Using BERT for the First Time, </a:t>
            </a:r>
            <a:br>
              <a:rPr lang="en-US" sz="800" b="0" dirty="0"/>
            </a:br>
            <a:r>
              <a:rPr lang="en-US" sz="800" b="0" dirty="0"/>
              <a:t>http://</a:t>
            </a:r>
            <a:r>
              <a:rPr lang="en-US" sz="800" b="0" dirty="0" err="1"/>
              <a:t>jalammar.github.io</a:t>
            </a:r>
            <a:r>
              <a:rPr lang="en-US" sz="800" b="0" dirty="0"/>
              <a:t>/a-visual-guide-to-using-</a:t>
            </a:r>
            <a:r>
              <a:rPr lang="en-US" sz="800" b="0" dirty="0" err="1"/>
              <a:t>bert</a:t>
            </a:r>
            <a:r>
              <a:rPr lang="en-US" sz="800" b="0" dirty="0"/>
              <a:t>-for-the-first-time/</a:t>
            </a:r>
          </a:p>
          <a:p>
            <a:pPr marL="228600" indent="-228600">
              <a:spcAft>
                <a:spcPts val="300"/>
              </a:spcAft>
            </a:pPr>
            <a:r>
              <a:rPr lang="en-US" sz="800" b="0" dirty="0"/>
              <a:t>Christopher </a:t>
            </a:r>
            <a:r>
              <a:rPr lang="en-US" sz="800" b="0" dirty="0" err="1"/>
              <a:t>Olah</a:t>
            </a:r>
            <a:r>
              <a:rPr lang="en-US" sz="800" b="0" dirty="0"/>
              <a:t>, (2015) Understanding LSTM Networks, http://</a:t>
            </a:r>
            <a:r>
              <a:rPr lang="en-US" sz="800" b="0" dirty="0" err="1"/>
              <a:t>colah.github.io</a:t>
            </a:r>
            <a:r>
              <a:rPr lang="en-US" sz="800" b="0" dirty="0"/>
              <a:t>/posts/2015-08-Understanding-LSTMs/</a:t>
            </a:r>
          </a:p>
          <a:p>
            <a:pPr marL="228600" indent="-228600">
              <a:spcAft>
                <a:spcPts val="300"/>
              </a:spcAft>
            </a:pPr>
            <a:r>
              <a:rPr lang="en-US" sz="800" b="0" dirty="0" err="1"/>
              <a:t>HuggingFace</a:t>
            </a:r>
            <a:r>
              <a:rPr lang="en-US" sz="800" b="0" dirty="0"/>
              <a:t> (2020), Transformers Notebook, https://</a:t>
            </a:r>
            <a:r>
              <a:rPr lang="en-US" sz="800" b="0" dirty="0" err="1"/>
              <a:t>huggingface.co</a:t>
            </a:r>
            <a:r>
              <a:rPr lang="en-US" sz="800" b="0" dirty="0"/>
              <a:t>/transformers/</a:t>
            </a:r>
            <a:r>
              <a:rPr lang="en-US" sz="800" b="0" dirty="0" err="1"/>
              <a:t>notebooks.html</a:t>
            </a:r>
            <a:endParaRPr lang="en-US" sz="800" b="0" dirty="0"/>
          </a:p>
          <a:p>
            <a:pPr marL="228600" indent="-228600">
              <a:spcAft>
                <a:spcPts val="300"/>
              </a:spcAft>
            </a:pPr>
            <a:r>
              <a:rPr lang="en-US" sz="800" b="0" dirty="0"/>
              <a:t>The Super Duper NLP Repo, https://</a:t>
            </a:r>
            <a:r>
              <a:rPr lang="en-US" sz="800" b="0" dirty="0" err="1"/>
              <a:t>notebooks.quantumstat.com</a:t>
            </a:r>
            <a:r>
              <a:rPr lang="en-US" sz="800" b="0" dirty="0"/>
              <a:t>/</a:t>
            </a:r>
          </a:p>
          <a:p>
            <a:pPr marL="228600" indent="-228600">
              <a:spcAft>
                <a:spcPts val="200"/>
              </a:spcAft>
            </a:pPr>
            <a:r>
              <a:rPr lang="en-US" sz="800" b="0" dirty="0"/>
              <a:t>Ahmet Murat </a:t>
            </a:r>
            <a:r>
              <a:rPr lang="en-US" sz="800" b="0" dirty="0" err="1"/>
              <a:t>Ozbayoglu</a:t>
            </a:r>
            <a:r>
              <a:rPr lang="en-US" sz="800" b="0" dirty="0"/>
              <a:t>, Mehmet </a:t>
            </a:r>
            <a:r>
              <a:rPr lang="en-US" sz="800" b="0" dirty="0" err="1"/>
              <a:t>Ugur</a:t>
            </a:r>
            <a:r>
              <a:rPr lang="en-US" sz="800" b="0" dirty="0"/>
              <a:t> </a:t>
            </a:r>
            <a:r>
              <a:rPr lang="en-US" sz="800" b="0" dirty="0" err="1"/>
              <a:t>Gudelek</a:t>
            </a:r>
            <a:r>
              <a:rPr lang="en-US" sz="800" b="0" dirty="0"/>
              <a:t>, and Omer </a:t>
            </a:r>
            <a:r>
              <a:rPr lang="en-US" sz="800" b="0" dirty="0" err="1"/>
              <a:t>Berat</a:t>
            </a:r>
            <a:r>
              <a:rPr lang="en-US" sz="800" b="0" dirty="0"/>
              <a:t> </a:t>
            </a:r>
            <a:r>
              <a:rPr lang="en-US" sz="800" b="0" dirty="0" err="1"/>
              <a:t>Sezer</a:t>
            </a:r>
            <a:r>
              <a:rPr lang="en-US" sz="800" b="0" dirty="0"/>
              <a:t> (2020). "Deep learning for financial applications: A survey." Applied Soft Computing (2020): 106384.</a:t>
            </a:r>
          </a:p>
          <a:p>
            <a:pPr marL="228600" indent="-228600">
              <a:spcAft>
                <a:spcPts val="200"/>
              </a:spcAft>
            </a:pPr>
            <a:r>
              <a:rPr lang="en-US" sz="800" b="0" dirty="0"/>
              <a:t>Omer </a:t>
            </a:r>
            <a:r>
              <a:rPr lang="en-US" sz="800" b="0" dirty="0" err="1"/>
              <a:t>Berat</a:t>
            </a:r>
            <a:r>
              <a:rPr lang="en-US" sz="800" b="0" dirty="0"/>
              <a:t> </a:t>
            </a:r>
            <a:r>
              <a:rPr lang="en-US" sz="800" b="0" dirty="0" err="1"/>
              <a:t>Sezer</a:t>
            </a:r>
            <a:r>
              <a:rPr lang="en-US" sz="800" b="0" dirty="0"/>
              <a:t>, Mehmet </a:t>
            </a:r>
            <a:r>
              <a:rPr lang="en-US" sz="800" b="0" dirty="0" err="1"/>
              <a:t>Ugur</a:t>
            </a:r>
            <a:r>
              <a:rPr lang="en-US" sz="800" b="0" dirty="0"/>
              <a:t> </a:t>
            </a:r>
            <a:r>
              <a:rPr lang="en-US" sz="800" b="0" dirty="0" err="1"/>
              <a:t>Gudelek</a:t>
            </a:r>
            <a:r>
              <a:rPr lang="en-US" sz="800" b="0" dirty="0"/>
              <a:t>, and Ahmet Murat </a:t>
            </a:r>
            <a:r>
              <a:rPr lang="en-US" sz="800" b="0" dirty="0" err="1"/>
              <a:t>Ozbayoglu</a:t>
            </a:r>
            <a:r>
              <a:rPr lang="en-US" sz="800" b="0" dirty="0"/>
              <a:t> (2020), "Financial time series forecasting with deep learning: A systematic literature review: 2005–2019." Applied Soft Computing 90 (2020): 106181.</a:t>
            </a:r>
          </a:p>
          <a:p>
            <a:pPr marL="228600" indent="-228600">
              <a:spcAft>
                <a:spcPts val="200"/>
              </a:spcAft>
            </a:pPr>
            <a:r>
              <a:rPr lang="en-US" sz="800" b="0" dirty="0"/>
              <a:t>Deep Learning Basics: Neural Networks Demystified,  https://</a:t>
            </a:r>
            <a:r>
              <a:rPr lang="en-US" sz="800" b="0" dirty="0" err="1"/>
              <a:t>www.youtube.com</a:t>
            </a:r>
            <a:r>
              <a:rPr lang="en-US" sz="800" b="0" dirty="0"/>
              <a:t>/</a:t>
            </a:r>
            <a:r>
              <a:rPr lang="en-US" sz="800" b="0" dirty="0" err="1"/>
              <a:t>playlist?list</a:t>
            </a:r>
            <a:r>
              <a:rPr lang="en-US" sz="800" b="0" dirty="0"/>
              <a:t>=PLiaHhY2iBX9hdHaRr6b7XevZtgZRa1PoU</a:t>
            </a:r>
          </a:p>
          <a:p>
            <a:pPr marL="228600" indent="-228600">
              <a:spcAft>
                <a:spcPts val="200"/>
              </a:spcAft>
            </a:pPr>
            <a:r>
              <a:rPr lang="en-US" sz="800" b="0" dirty="0"/>
              <a:t>Deep Learning SIMPLIFIED, https://</a:t>
            </a:r>
            <a:r>
              <a:rPr lang="en-US" sz="800" b="0" dirty="0" err="1"/>
              <a:t>www.youtube.com</a:t>
            </a:r>
            <a:r>
              <a:rPr lang="en-US" sz="800" b="0" dirty="0"/>
              <a:t>/</a:t>
            </a:r>
            <a:r>
              <a:rPr lang="en-US" sz="800" b="0" dirty="0" err="1"/>
              <a:t>playlist?list</a:t>
            </a:r>
            <a:r>
              <a:rPr lang="en-US" sz="800" b="0" dirty="0"/>
              <a:t>=PLjJh1vlSEYgvGod9wWiydumYl8hOXixNu</a:t>
            </a:r>
          </a:p>
          <a:p>
            <a:pPr marL="228600" indent="-228600">
              <a:spcAft>
                <a:spcPts val="200"/>
              </a:spcAft>
            </a:pPr>
            <a:r>
              <a:rPr lang="en-US" sz="800" b="0" dirty="0"/>
              <a:t>3Blue1Brown (2017), But what *is* a Neural Network? | Chapter 1, deep learning, https://</a:t>
            </a:r>
            <a:r>
              <a:rPr lang="en-US" sz="800" b="0" dirty="0" err="1"/>
              <a:t>www.youtube.com</a:t>
            </a:r>
            <a:r>
              <a:rPr lang="en-US" sz="800" b="0" dirty="0"/>
              <a:t>/</a:t>
            </a:r>
            <a:r>
              <a:rPr lang="en-US" sz="800" b="0" dirty="0" err="1"/>
              <a:t>watch?v</a:t>
            </a:r>
            <a:r>
              <a:rPr lang="en-US" sz="800" b="0" dirty="0"/>
              <a:t>=</a:t>
            </a:r>
            <a:r>
              <a:rPr lang="en-US" sz="800" b="0" dirty="0" err="1"/>
              <a:t>aircAruvnKk</a:t>
            </a:r>
            <a:endParaRPr lang="en-US" sz="800" b="0" dirty="0"/>
          </a:p>
          <a:p>
            <a:pPr marL="228600" indent="-228600">
              <a:spcAft>
                <a:spcPts val="200"/>
              </a:spcAft>
            </a:pPr>
            <a:r>
              <a:rPr lang="en-US" sz="800" b="0" dirty="0"/>
              <a:t>3Blue1Brown (2017), Gradient descent, how neural networks learn | Chapter 2, deep learning, https://</a:t>
            </a:r>
            <a:r>
              <a:rPr lang="en-US" sz="800" b="0" dirty="0" err="1"/>
              <a:t>www.youtube.com</a:t>
            </a:r>
            <a:r>
              <a:rPr lang="en-US" sz="800" b="0" dirty="0"/>
              <a:t>/</a:t>
            </a:r>
            <a:r>
              <a:rPr lang="en-US" sz="800" b="0" dirty="0" err="1"/>
              <a:t>watch?v</a:t>
            </a:r>
            <a:r>
              <a:rPr lang="en-US" sz="800" b="0" dirty="0"/>
              <a:t>=</a:t>
            </a:r>
            <a:r>
              <a:rPr lang="en-US" sz="800" b="0" dirty="0" err="1"/>
              <a:t>IHZwWFHWa</a:t>
            </a:r>
            <a:r>
              <a:rPr lang="en-US" sz="800" b="0" dirty="0"/>
              <a:t>-w</a:t>
            </a:r>
          </a:p>
          <a:p>
            <a:pPr marL="228600" indent="-228600">
              <a:spcAft>
                <a:spcPts val="200"/>
              </a:spcAft>
            </a:pPr>
            <a:r>
              <a:rPr lang="en-US" sz="800" b="0" dirty="0"/>
              <a:t>3Blue1Brown (2017), What is backpropagation really doing? | Chapter 3, deep learning, https://</a:t>
            </a:r>
            <a:r>
              <a:rPr lang="en-US" sz="800" b="0" dirty="0" err="1"/>
              <a:t>www.youtube.com</a:t>
            </a:r>
            <a:r>
              <a:rPr lang="en-US" sz="800" b="0" dirty="0"/>
              <a:t>/</a:t>
            </a:r>
            <a:r>
              <a:rPr lang="en-US" sz="800" b="0" dirty="0" err="1"/>
              <a:t>watch?v</a:t>
            </a:r>
            <a:r>
              <a:rPr lang="en-US" sz="800" b="0" dirty="0"/>
              <a:t>=Ilg3gGewQ5U</a:t>
            </a:r>
          </a:p>
          <a:p>
            <a:pPr marL="228600" indent="-228600">
              <a:spcAft>
                <a:spcPts val="200"/>
              </a:spcAft>
            </a:pPr>
            <a:r>
              <a:rPr lang="en-US" sz="800" b="0" dirty="0"/>
              <a:t>3Blue1Brown (2024), Transformers (how LLMs work) explained visually | DL5, https://</a:t>
            </a:r>
            <a:r>
              <a:rPr lang="en-US" sz="800" b="0" dirty="0" err="1"/>
              <a:t>www.youtube.com</a:t>
            </a:r>
            <a:r>
              <a:rPr lang="en-US" sz="800" b="0" dirty="0"/>
              <a:t>/</a:t>
            </a:r>
            <a:r>
              <a:rPr lang="en-US" sz="800" b="0" dirty="0" err="1"/>
              <a:t>watch?v</a:t>
            </a:r>
            <a:r>
              <a:rPr lang="en-US" sz="800" b="0" dirty="0"/>
              <a:t>=wjZofJX0v4M</a:t>
            </a:r>
          </a:p>
          <a:p>
            <a:pPr marL="228600" indent="-228600">
              <a:spcAft>
                <a:spcPts val="200"/>
              </a:spcAft>
            </a:pPr>
            <a:r>
              <a:rPr lang="en-US" sz="800" b="0" dirty="0"/>
              <a:t>3Blue1Brown (2024), Attention in transformers, visually explained | DL6, https://</a:t>
            </a:r>
            <a:r>
              <a:rPr lang="en-US" sz="800" b="0" dirty="0" err="1"/>
              <a:t>www.youtube.com</a:t>
            </a:r>
            <a:r>
              <a:rPr lang="en-US" sz="800" b="0" dirty="0"/>
              <a:t>/</a:t>
            </a:r>
            <a:r>
              <a:rPr lang="en-US" sz="800" b="0" dirty="0" err="1"/>
              <a:t>watch?v</a:t>
            </a:r>
            <a:r>
              <a:rPr lang="en-US" sz="800" b="0" dirty="0"/>
              <a:t>=eMlx5fFNoYc</a:t>
            </a:r>
          </a:p>
          <a:p>
            <a:pPr marL="228600" indent="-228600">
              <a:spcAft>
                <a:spcPts val="200"/>
              </a:spcAft>
            </a:pPr>
            <a:r>
              <a:rPr lang="en-US" sz="800" b="0" dirty="0"/>
              <a:t>3Blue1Brown (2024), How might LLMs store facts | DL7, https://</a:t>
            </a:r>
            <a:r>
              <a:rPr lang="en-US" sz="800" b="0" dirty="0" err="1"/>
              <a:t>www.youtube.com</a:t>
            </a:r>
            <a:r>
              <a:rPr lang="en-US" sz="800" b="0" dirty="0"/>
              <a:t>/</a:t>
            </a:r>
            <a:r>
              <a:rPr lang="en-US" sz="800" b="0" dirty="0" err="1"/>
              <a:t>watch?v</a:t>
            </a:r>
            <a:r>
              <a:rPr lang="en-US" sz="800" b="0" dirty="0"/>
              <a:t>=9-Jl0dxWQs8</a:t>
            </a:r>
          </a:p>
          <a:p>
            <a:pPr marL="228600" indent="-228600">
              <a:spcAft>
                <a:spcPts val="200"/>
              </a:spcAft>
            </a:pPr>
            <a:r>
              <a:rPr lang="en-US" sz="800" b="0" dirty="0"/>
              <a:t>3Blue1Brown (2024), Large Language Models explained briefly, https://</a:t>
            </a:r>
            <a:r>
              <a:rPr lang="en-US" sz="800" b="0" dirty="0" err="1"/>
              <a:t>www.youtube.com</a:t>
            </a:r>
            <a:r>
              <a:rPr lang="en-US" sz="800" b="0" dirty="0"/>
              <a:t>/</a:t>
            </a:r>
            <a:r>
              <a:rPr lang="en-US" sz="800" b="0" dirty="0" err="1"/>
              <a:t>watch?v</a:t>
            </a:r>
            <a:r>
              <a:rPr lang="en-US" sz="800" b="0" dirty="0"/>
              <a:t>=LPZh9BOjkQs</a:t>
            </a:r>
          </a:p>
          <a:p>
            <a:pPr marL="228600" indent="-228600">
              <a:spcAft>
                <a:spcPts val="200"/>
              </a:spcAft>
            </a:pPr>
            <a:r>
              <a:rPr lang="en-US" sz="800" b="0" dirty="0"/>
              <a:t>Min-Yuh Day (2024), Python 101, </a:t>
            </a:r>
            <a:r>
              <a:rPr lang="en-US" sz="800" b="0" dirty="0">
                <a:hlinkClick r:id="rId2"/>
              </a:rPr>
              <a:t>https://tinyurl.com/aintpupython101</a:t>
            </a:r>
            <a:endParaRPr lang="en-US" sz="8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126</a:t>
            </a:fld>
            <a:endParaRPr lang="zh-TW" altLang="en-US"/>
          </a:p>
        </p:txBody>
      </p:sp>
    </p:spTree>
    <p:extLst>
      <p:ext uri="{BB962C8B-B14F-4D97-AF65-F5344CB8AC3E}">
        <p14:creationId xmlns:p14="http://schemas.microsoft.com/office/powerpoint/2010/main" val="1848372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8640"/>
            <a:ext cx="8229600" cy="1143000"/>
          </a:xfrm>
        </p:spPr>
        <p:txBody>
          <a:bodyPr>
            <a:normAutofit fontScale="90000"/>
          </a:bodyPr>
          <a:lstStyle/>
          <a:p>
            <a:r>
              <a:rPr lang="en-US" sz="7200">
                <a:solidFill>
                  <a:schemeClr val="accent1"/>
                </a:solidFill>
              </a:rPr>
              <a:t>Backpropagation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13</a:t>
            </a:fld>
            <a:endParaRPr lang="zh-TW" alt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1657" y="1628800"/>
            <a:ext cx="8199601" cy="4536504"/>
          </a:xfrm>
          <a:prstGeom prst="rect">
            <a:avLst/>
          </a:prstGeom>
        </p:spPr>
      </p:pic>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(2017), What is backpropagation really doing? | Chapter 3, deep learning, </a:t>
            </a:r>
            <a:r>
              <a:rPr lang="en-US" sz="1200" dirty="0">
                <a:solidFill>
                  <a:schemeClr val="bg1">
                    <a:lumMod val="75000"/>
                  </a:schemeClr>
                </a:solidFill>
                <a:hlinkClick r:id="rId3"/>
              </a:rPr>
              <a:t>https://www.youtube.com/watch?v=Ilg3gGewQ5U</a:t>
            </a:r>
            <a:endParaRPr lang="en-US" altLang="zh-TW" sz="1200" dirty="0">
              <a:solidFill>
                <a:schemeClr val="bg1">
                  <a:lumMod val="75000"/>
                </a:schemeClr>
              </a:solidFill>
              <a:latin typeface="Calibri" charset="0"/>
              <a:ea typeface="標楷體" charset="-120"/>
            </a:endParaRPr>
          </a:p>
        </p:txBody>
      </p:sp>
      <p:sp>
        <p:nvSpPr>
          <p:cNvPr id="7" name="Right Arrow 6"/>
          <p:cNvSpPr/>
          <p:nvPr/>
        </p:nvSpPr>
        <p:spPr>
          <a:xfrm rot="10800000">
            <a:off x="4871864" y="1844824"/>
            <a:ext cx="2088232" cy="432048"/>
          </a:xfrm>
          <a:prstGeom prst="rightArrow">
            <a:avLst>
              <a:gd name="adj1" fmla="val 50000"/>
              <a:gd name="adj2" fmla="val 7980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499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905642"/>
          </a:xfrm>
        </p:spPr>
        <p:txBody>
          <a:bodyPr>
            <a:noAutofit/>
          </a:bodyPr>
          <a:lstStyle/>
          <a:p>
            <a:r>
              <a:rPr lang="en-US" dirty="0">
                <a:solidFill>
                  <a:schemeClr val="accent1"/>
                </a:solidFill>
              </a:rPr>
              <a:t>Transformers (how LLMs work)</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14</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Transformers (how LLMs work) explained visually | DL5, </a:t>
            </a:r>
            <a:r>
              <a:rPr lang="en-US" sz="1200" dirty="0">
                <a:solidFill>
                  <a:schemeClr val="bg1">
                    <a:lumMod val="75000"/>
                  </a:schemeClr>
                </a:solidFill>
                <a:hlinkClick r:id="rId2"/>
              </a:rPr>
              <a:t>https://www.youtube.com/watch?v=wjZofJX0v4M</a:t>
            </a:r>
            <a:endParaRPr lang="en-US" sz="1200" dirty="0">
              <a:solidFill>
                <a:schemeClr val="bg1">
                  <a:lumMod val="75000"/>
                </a:schemeClr>
              </a:solidFill>
            </a:endParaRPr>
          </a:p>
        </p:txBody>
      </p:sp>
      <p:pic>
        <p:nvPicPr>
          <p:cNvPr id="8" name="Picture 7">
            <a:extLst>
              <a:ext uri="{FF2B5EF4-FFF2-40B4-BE49-F238E27FC236}">
                <a16:creationId xmlns:a16="http://schemas.microsoft.com/office/drawing/2014/main" id="{C9F641CA-8E55-CA85-47AD-54F15F70F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308" y="1214686"/>
            <a:ext cx="9327006" cy="5193719"/>
          </a:xfrm>
          <a:prstGeom prst="rect">
            <a:avLst/>
          </a:prstGeom>
        </p:spPr>
      </p:pic>
    </p:spTree>
    <p:extLst>
      <p:ext uri="{BB962C8B-B14F-4D97-AF65-F5344CB8AC3E}">
        <p14:creationId xmlns:p14="http://schemas.microsoft.com/office/powerpoint/2010/main" val="779442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905642"/>
          </a:xfrm>
        </p:spPr>
        <p:txBody>
          <a:bodyPr>
            <a:noAutofit/>
          </a:bodyPr>
          <a:lstStyle/>
          <a:p>
            <a:r>
              <a:rPr lang="en-US" dirty="0">
                <a:solidFill>
                  <a:schemeClr val="accent1"/>
                </a:solidFill>
              </a:rPr>
              <a:t>Attention in Transformers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Attention in transformers, visually explained | DL6, </a:t>
            </a:r>
            <a:r>
              <a:rPr lang="en-US" sz="1200" dirty="0">
                <a:solidFill>
                  <a:schemeClr val="bg1">
                    <a:lumMod val="75000"/>
                  </a:schemeClr>
                </a:solidFill>
                <a:hlinkClick r:id="rId2"/>
              </a:rPr>
              <a:t>https://www.youtube.com/watch?v=eMlx5fFNoYc</a:t>
            </a:r>
            <a:endParaRPr lang="en-US" sz="1200" dirty="0">
              <a:solidFill>
                <a:schemeClr val="bg1">
                  <a:lumMod val="75000"/>
                </a:schemeClr>
              </a:solidFill>
            </a:endParaRPr>
          </a:p>
        </p:txBody>
      </p:sp>
      <p:pic>
        <p:nvPicPr>
          <p:cNvPr id="10" name="Picture 9">
            <a:extLst>
              <a:ext uri="{FF2B5EF4-FFF2-40B4-BE49-F238E27FC236}">
                <a16:creationId xmlns:a16="http://schemas.microsoft.com/office/drawing/2014/main" id="{ECAE28C3-19EC-5B44-18A7-29BC5B753D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4541" y="1094282"/>
            <a:ext cx="9342918" cy="5207923"/>
          </a:xfrm>
          <a:prstGeom prst="rect">
            <a:avLst/>
          </a:prstGeom>
        </p:spPr>
      </p:pic>
    </p:spTree>
    <p:extLst>
      <p:ext uri="{BB962C8B-B14F-4D97-AF65-F5344CB8AC3E}">
        <p14:creationId xmlns:p14="http://schemas.microsoft.com/office/powerpoint/2010/main" val="1299706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1011700"/>
          </a:xfrm>
        </p:spPr>
        <p:txBody>
          <a:bodyPr>
            <a:noAutofit/>
          </a:bodyPr>
          <a:lstStyle/>
          <a:p>
            <a:r>
              <a:rPr lang="en-US" dirty="0">
                <a:solidFill>
                  <a:schemeClr val="accent1"/>
                </a:solidFill>
              </a:rPr>
              <a:t>How might LLMs store facts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How might LLMs store facts | DL7, </a:t>
            </a:r>
            <a:br>
              <a:rPr lang="en-US" sz="1200" dirty="0">
                <a:solidFill>
                  <a:schemeClr val="bg1">
                    <a:lumMod val="75000"/>
                  </a:schemeClr>
                </a:solidFill>
              </a:rPr>
            </a:br>
            <a:r>
              <a:rPr lang="en-US" sz="1200" dirty="0">
                <a:solidFill>
                  <a:schemeClr val="bg1">
                    <a:lumMod val="75000"/>
                  </a:schemeClr>
                </a:solidFill>
                <a:hlinkClick r:id="rId2"/>
              </a:rPr>
              <a:t>https://www.youtube.com/watch?v=9-Jl0dxWQs8</a:t>
            </a:r>
            <a:endParaRPr lang="en-US" sz="1200" dirty="0">
              <a:solidFill>
                <a:schemeClr val="bg1">
                  <a:lumMod val="75000"/>
                </a:schemeClr>
              </a:solidFill>
            </a:endParaRPr>
          </a:p>
        </p:txBody>
      </p:sp>
      <p:pic>
        <p:nvPicPr>
          <p:cNvPr id="10" name="Picture 9">
            <a:extLst>
              <a:ext uri="{FF2B5EF4-FFF2-40B4-BE49-F238E27FC236}">
                <a16:creationId xmlns:a16="http://schemas.microsoft.com/office/drawing/2014/main" id="{AF2740D8-2631-C9A0-0DF2-20DFE0F1AC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7059" y="1200340"/>
            <a:ext cx="9210751" cy="5178064"/>
          </a:xfrm>
          <a:prstGeom prst="rect">
            <a:avLst/>
          </a:prstGeom>
        </p:spPr>
      </p:pic>
    </p:spTree>
    <p:extLst>
      <p:ext uri="{BB962C8B-B14F-4D97-AF65-F5344CB8AC3E}">
        <p14:creationId xmlns:p14="http://schemas.microsoft.com/office/powerpoint/2010/main" val="4009688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88640"/>
            <a:ext cx="11422973" cy="1143000"/>
          </a:xfrm>
        </p:spPr>
        <p:txBody>
          <a:bodyPr>
            <a:noAutofit/>
          </a:bodyPr>
          <a:lstStyle/>
          <a:p>
            <a:r>
              <a:rPr lang="en-US" dirty="0">
                <a:solidFill>
                  <a:schemeClr val="accent1"/>
                </a:solidFill>
              </a:rPr>
              <a:t>Large Language Models explained briefly</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p:cNvSpPr/>
          <p:nvPr/>
        </p:nvSpPr>
        <p:spPr>
          <a:xfrm>
            <a:off x="2495600" y="6408405"/>
            <a:ext cx="7128792" cy="461665"/>
          </a:xfrm>
          <a:prstGeom prst="rect">
            <a:avLst/>
          </a:prstGeom>
        </p:spPr>
        <p:txBody>
          <a:bodyPr wrap="square">
            <a:spAutoFit/>
          </a:bodyPr>
          <a:lstStyle/>
          <a:p>
            <a:pPr algn="ctr"/>
            <a:r>
              <a:rPr lang="en-US" sz="1200" dirty="0">
                <a:solidFill>
                  <a:schemeClr val="bg1">
                    <a:lumMod val="75000"/>
                  </a:schemeClr>
                </a:solidFill>
              </a:rPr>
              <a:t>Source: 3Blue1Brown (2024), Large Language Models explained briefly, </a:t>
            </a:r>
            <a:r>
              <a:rPr lang="en-US" sz="1200" dirty="0">
                <a:solidFill>
                  <a:schemeClr val="bg1">
                    <a:lumMod val="75000"/>
                  </a:schemeClr>
                </a:solidFill>
                <a:hlinkClick r:id="rId2"/>
              </a:rPr>
              <a:t>https://www.youtube.com/watch?v=LPZh9BOjkQs</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E8DCA489-C7C1-6DEE-0F5E-E2B36CE7D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100" y="1331640"/>
            <a:ext cx="8863791" cy="4905315"/>
          </a:xfrm>
          <a:prstGeom prst="rect">
            <a:avLst/>
          </a:prstGeom>
        </p:spPr>
      </p:pic>
    </p:spTree>
    <p:extLst>
      <p:ext uri="{BB962C8B-B14F-4D97-AF65-F5344CB8AC3E}">
        <p14:creationId xmlns:p14="http://schemas.microsoft.com/office/powerpoint/2010/main" val="294201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Large Language Models (LLMs)</a:t>
            </a:r>
            <a:br>
              <a:rPr lang="en-US" altLang="zh-TW" sz="8000" dirty="0">
                <a:solidFill>
                  <a:srgbClr val="C00000"/>
                </a:solidFill>
              </a:rPr>
            </a:br>
            <a:r>
              <a:rPr lang="en-US" altLang="zh-TW" sz="8000" dirty="0">
                <a:solidFill>
                  <a:srgbClr val="C00000"/>
                </a:solidFill>
              </a:rPr>
              <a:t>Foundation Models </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18</a:t>
            </a:fld>
            <a:endParaRPr lang="zh-TW" altLang="en-US"/>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8174842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Straight Arrow Connector 67">
            <a:extLst>
              <a:ext uri="{FF2B5EF4-FFF2-40B4-BE49-F238E27FC236}">
                <a16:creationId xmlns:a16="http://schemas.microsoft.com/office/drawing/2014/main" id="{6F01DB9F-B8F7-9346-A3C8-3A300D181C9C}"/>
              </a:ext>
            </a:extLst>
          </p:cNvPr>
          <p:cNvCxnSpPr>
            <a:cxnSpLocks/>
            <a:endCxn id="37" idx="0"/>
          </p:cNvCxnSpPr>
          <p:nvPr/>
        </p:nvCxnSpPr>
        <p:spPr>
          <a:xfrm>
            <a:off x="3514214" y="2853359"/>
            <a:ext cx="0" cy="30418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26928B4-B7F9-BB4C-9D9A-44B21C19448E}"/>
              </a:ext>
            </a:extLst>
          </p:cNvPr>
          <p:cNvCxnSpPr>
            <a:cxnSpLocks/>
            <a:stCxn id="41" idx="2"/>
            <a:endCxn id="5" idx="0"/>
          </p:cNvCxnSpPr>
          <p:nvPr/>
        </p:nvCxnSpPr>
        <p:spPr>
          <a:xfrm>
            <a:off x="8837492" y="2892679"/>
            <a:ext cx="0" cy="301015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2135D5E-5DB0-CE4D-91E4-1F75679BF6BD}"/>
              </a:ext>
            </a:extLst>
          </p:cNvPr>
          <p:cNvCxnSpPr>
            <a:cxnSpLocks/>
            <a:stCxn id="24" idx="2"/>
            <a:endCxn id="9" idx="0"/>
          </p:cNvCxnSpPr>
          <p:nvPr/>
        </p:nvCxnSpPr>
        <p:spPr>
          <a:xfrm flipH="1">
            <a:off x="6201726" y="2904584"/>
            <a:ext cx="3250" cy="232171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972352D4-DA19-B546-8DE0-73C4FD961818}"/>
              </a:ext>
            </a:extLst>
          </p:cNvPr>
          <p:cNvSpPr/>
          <p:nvPr/>
        </p:nvSpPr>
        <p:spPr>
          <a:xfrm>
            <a:off x="4140201" y="792383"/>
            <a:ext cx="4114800" cy="1259163"/>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b="1" dirty="0">
              <a:solidFill>
                <a:schemeClr val="tx1"/>
              </a:solidFill>
            </a:endParaRPr>
          </a:p>
        </p:txBody>
      </p:sp>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Transformer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246221"/>
          </a:xfrm>
          <a:prstGeom prst="rect">
            <a:avLst/>
          </a:prstGeom>
          <a:noFill/>
        </p:spPr>
        <p:txBody>
          <a:bodyPr wrap="square">
            <a:spAutoFit/>
          </a:bodyPr>
          <a:lstStyle/>
          <a:p>
            <a:pPr algn="ctr"/>
            <a:r>
              <a:rPr lang="en-US" sz="1000" dirty="0">
                <a:solidFill>
                  <a:schemeClr val="bg1">
                    <a:lumMod val="75000"/>
                  </a:schemeClr>
                </a:solidFill>
              </a:rPr>
              <a:t>Source: Lewis Tunstall, Leandro von Werra, and Thomas Wolf (2022), Natural Language Processing with Transformers:  Building Language Applications with Hugging Face,  O'Reilly Media.</a:t>
            </a:r>
          </a:p>
        </p:txBody>
      </p:sp>
      <p:sp>
        <p:nvSpPr>
          <p:cNvPr id="8" name="Rounded Rectangle 7">
            <a:extLst>
              <a:ext uri="{FF2B5EF4-FFF2-40B4-BE49-F238E27FC236}">
                <a16:creationId xmlns:a16="http://schemas.microsoft.com/office/drawing/2014/main" id="{B4C85BF3-9229-E14E-B39C-2B5D3F264C4E}"/>
              </a:ext>
            </a:extLst>
          </p:cNvPr>
          <p:cNvSpPr/>
          <p:nvPr/>
        </p:nvSpPr>
        <p:spPr>
          <a:xfrm>
            <a:off x="4312796" y="1370309"/>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Encoder</a:t>
            </a:r>
          </a:p>
        </p:txBody>
      </p:sp>
      <p:cxnSp>
        <p:nvCxnSpPr>
          <p:cNvPr id="18" name="Straight Arrow Connector 17">
            <a:extLst>
              <a:ext uri="{FF2B5EF4-FFF2-40B4-BE49-F238E27FC236}">
                <a16:creationId xmlns:a16="http://schemas.microsoft.com/office/drawing/2014/main" id="{553CE586-6A02-0F42-AA32-5F47E69963FD}"/>
              </a:ext>
            </a:extLst>
          </p:cNvPr>
          <p:cNvCxnSpPr>
            <a:cxnSpLocks/>
            <a:stCxn id="26" idx="2"/>
            <a:endCxn id="24" idx="0"/>
          </p:cNvCxnSpPr>
          <p:nvPr/>
        </p:nvCxnSpPr>
        <p:spPr>
          <a:xfrm>
            <a:off x="6197601" y="2051546"/>
            <a:ext cx="7375" cy="2777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B544C86F-73CA-D541-BE92-2E7FAC60AF83}"/>
              </a:ext>
            </a:extLst>
          </p:cNvPr>
          <p:cNvSpPr/>
          <p:nvPr/>
        </p:nvSpPr>
        <p:spPr>
          <a:xfrm>
            <a:off x="6348462" y="1370309"/>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solidFill>
                  <a:schemeClr val="bg1"/>
                </a:solidFill>
              </a:rPr>
              <a:t>Decoder</a:t>
            </a:r>
          </a:p>
        </p:txBody>
      </p:sp>
      <p:sp>
        <p:nvSpPr>
          <p:cNvPr id="24" name="Rounded Rectangle 23">
            <a:extLst>
              <a:ext uri="{FF2B5EF4-FFF2-40B4-BE49-F238E27FC236}">
                <a16:creationId xmlns:a16="http://schemas.microsoft.com/office/drawing/2014/main" id="{1FA94EFE-97DF-A74E-80E2-D1E42679CFCC}"/>
              </a:ext>
            </a:extLst>
          </p:cNvPr>
          <p:cNvSpPr/>
          <p:nvPr/>
        </p:nvSpPr>
        <p:spPr>
          <a:xfrm>
            <a:off x="5325304" y="232926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T5</a:t>
            </a:r>
          </a:p>
        </p:txBody>
      </p:sp>
      <p:sp>
        <p:nvSpPr>
          <p:cNvPr id="28" name="Rounded Rectangle 27">
            <a:extLst>
              <a:ext uri="{FF2B5EF4-FFF2-40B4-BE49-F238E27FC236}">
                <a16:creationId xmlns:a16="http://schemas.microsoft.com/office/drawing/2014/main" id="{739645F3-818D-894A-9CCA-85D43083099F}"/>
              </a:ext>
            </a:extLst>
          </p:cNvPr>
          <p:cNvSpPr/>
          <p:nvPr/>
        </p:nvSpPr>
        <p:spPr>
          <a:xfrm>
            <a:off x="5338981" y="3032936"/>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BART</a:t>
            </a:r>
          </a:p>
        </p:txBody>
      </p:sp>
      <p:sp>
        <p:nvSpPr>
          <p:cNvPr id="29" name="Rounded Rectangle 28">
            <a:extLst>
              <a:ext uri="{FF2B5EF4-FFF2-40B4-BE49-F238E27FC236}">
                <a16:creationId xmlns:a16="http://schemas.microsoft.com/office/drawing/2014/main" id="{CB3019F1-625D-BC43-96A7-1FD0DA7587F5}"/>
              </a:ext>
            </a:extLst>
          </p:cNvPr>
          <p:cNvSpPr/>
          <p:nvPr/>
        </p:nvSpPr>
        <p:spPr>
          <a:xfrm>
            <a:off x="5338981" y="3748510"/>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M2M-100</a:t>
            </a:r>
          </a:p>
        </p:txBody>
      </p:sp>
      <p:sp>
        <p:nvSpPr>
          <p:cNvPr id="30" name="Rounded Rectangle 29">
            <a:extLst>
              <a:ext uri="{FF2B5EF4-FFF2-40B4-BE49-F238E27FC236}">
                <a16:creationId xmlns:a16="http://schemas.microsoft.com/office/drawing/2014/main" id="{10D8A875-92AB-E549-B028-943A063F05ED}"/>
              </a:ext>
            </a:extLst>
          </p:cNvPr>
          <p:cNvSpPr/>
          <p:nvPr/>
        </p:nvSpPr>
        <p:spPr>
          <a:xfrm>
            <a:off x="5338981" y="4464084"/>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tx1"/>
                </a:solidFill>
              </a:rPr>
              <a:t>BigBird</a:t>
            </a:r>
            <a:endParaRPr lang="en-US" sz="2400" b="1" dirty="0">
              <a:solidFill>
                <a:schemeClr val="tx1"/>
              </a:solidFill>
            </a:endParaRPr>
          </a:p>
        </p:txBody>
      </p:sp>
      <p:sp>
        <p:nvSpPr>
          <p:cNvPr id="31" name="Rounded Rectangle 30">
            <a:extLst>
              <a:ext uri="{FF2B5EF4-FFF2-40B4-BE49-F238E27FC236}">
                <a16:creationId xmlns:a16="http://schemas.microsoft.com/office/drawing/2014/main" id="{32D81B0E-4AA7-2848-9B3A-C2CD5D395471}"/>
              </a:ext>
            </a:extLst>
          </p:cNvPr>
          <p:cNvSpPr/>
          <p:nvPr/>
        </p:nvSpPr>
        <p:spPr>
          <a:xfrm>
            <a:off x="2634542"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BERT</a:t>
            </a:r>
          </a:p>
        </p:txBody>
      </p:sp>
      <p:sp>
        <p:nvSpPr>
          <p:cNvPr id="32" name="Rounded Rectangle 31">
            <a:extLst>
              <a:ext uri="{FF2B5EF4-FFF2-40B4-BE49-F238E27FC236}">
                <a16:creationId xmlns:a16="http://schemas.microsoft.com/office/drawing/2014/main" id="{E025668F-FD57-F746-9682-25687C7A170F}"/>
              </a:ext>
            </a:extLst>
          </p:cNvPr>
          <p:cNvSpPr/>
          <p:nvPr/>
        </p:nvSpPr>
        <p:spPr>
          <a:xfrm>
            <a:off x="576444" y="2317362"/>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DistilBERT</a:t>
            </a:r>
            <a:endParaRPr lang="en-US" sz="2400" b="1" dirty="0">
              <a:solidFill>
                <a:schemeClr val="bg1"/>
              </a:solidFill>
            </a:endParaRPr>
          </a:p>
        </p:txBody>
      </p:sp>
      <p:sp>
        <p:nvSpPr>
          <p:cNvPr id="33" name="Rounded Rectangle 32">
            <a:extLst>
              <a:ext uri="{FF2B5EF4-FFF2-40B4-BE49-F238E27FC236}">
                <a16:creationId xmlns:a16="http://schemas.microsoft.com/office/drawing/2014/main" id="{3FECC75C-5389-6C42-95D1-AE83F66D2FC9}"/>
              </a:ext>
            </a:extLst>
          </p:cNvPr>
          <p:cNvSpPr/>
          <p:nvPr/>
        </p:nvSpPr>
        <p:spPr>
          <a:xfrm>
            <a:off x="2634542" y="3032936"/>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RoBERTa</a:t>
            </a:r>
            <a:endParaRPr lang="en-US" sz="2400" b="1" dirty="0">
              <a:solidFill>
                <a:schemeClr val="bg1"/>
              </a:solidFill>
            </a:endParaRPr>
          </a:p>
        </p:txBody>
      </p:sp>
      <p:sp>
        <p:nvSpPr>
          <p:cNvPr id="34" name="Rounded Rectangle 33">
            <a:extLst>
              <a:ext uri="{FF2B5EF4-FFF2-40B4-BE49-F238E27FC236}">
                <a16:creationId xmlns:a16="http://schemas.microsoft.com/office/drawing/2014/main" id="{A565FC37-68FA-2444-A309-D620C431483B}"/>
              </a:ext>
            </a:extLst>
          </p:cNvPr>
          <p:cNvSpPr/>
          <p:nvPr/>
        </p:nvSpPr>
        <p:spPr>
          <a:xfrm>
            <a:off x="2634542" y="3748510"/>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a:t>
            </a:r>
          </a:p>
        </p:txBody>
      </p:sp>
      <p:sp>
        <p:nvSpPr>
          <p:cNvPr id="35" name="Rounded Rectangle 34">
            <a:extLst>
              <a:ext uri="{FF2B5EF4-FFF2-40B4-BE49-F238E27FC236}">
                <a16:creationId xmlns:a16="http://schemas.microsoft.com/office/drawing/2014/main" id="{6CEB0521-F2C6-7641-BAB8-6788B158ECF8}"/>
              </a:ext>
            </a:extLst>
          </p:cNvPr>
          <p:cNvSpPr/>
          <p:nvPr/>
        </p:nvSpPr>
        <p:spPr>
          <a:xfrm>
            <a:off x="2634542" y="4464084"/>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ALBERT</a:t>
            </a:r>
          </a:p>
        </p:txBody>
      </p:sp>
      <p:sp>
        <p:nvSpPr>
          <p:cNvPr id="36" name="Rounded Rectangle 35">
            <a:extLst>
              <a:ext uri="{FF2B5EF4-FFF2-40B4-BE49-F238E27FC236}">
                <a16:creationId xmlns:a16="http://schemas.microsoft.com/office/drawing/2014/main" id="{B3A06231-4415-EA4F-9334-7E5C0210EB08}"/>
              </a:ext>
            </a:extLst>
          </p:cNvPr>
          <p:cNvSpPr/>
          <p:nvPr/>
        </p:nvSpPr>
        <p:spPr>
          <a:xfrm>
            <a:off x="2634542" y="5179658"/>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ELECTRA</a:t>
            </a:r>
          </a:p>
        </p:txBody>
      </p:sp>
      <p:sp>
        <p:nvSpPr>
          <p:cNvPr id="37" name="Rounded Rectangle 36">
            <a:extLst>
              <a:ext uri="{FF2B5EF4-FFF2-40B4-BE49-F238E27FC236}">
                <a16:creationId xmlns:a16="http://schemas.microsoft.com/office/drawing/2014/main" id="{435E01B1-DABE-8C43-9CFA-BCA4EFD04815}"/>
              </a:ext>
            </a:extLst>
          </p:cNvPr>
          <p:cNvSpPr/>
          <p:nvPr/>
        </p:nvSpPr>
        <p:spPr>
          <a:xfrm>
            <a:off x="2634542" y="5895231"/>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DeBERTa</a:t>
            </a:r>
            <a:endParaRPr lang="en-US" sz="2400" b="1" dirty="0">
              <a:solidFill>
                <a:schemeClr val="bg1"/>
              </a:solidFill>
            </a:endParaRPr>
          </a:p>
        </p:txBody>
      </p:sp>
      <p:sp>
        <p:nvSpPr>
          <p:cNvPr id="38" name="Rounded Rectangle 37">
            <a:extLst>
              <a:ext uri="{FF2B5EF4-FFF2-40B4-BE49-F238E27FC236}">
                <a16:creationId xmlns:a16="http://schemas.microsoft.com/office/drawing/2014/main" id="{B9A792FB-5D6F-464C-A9A5-1FD136036352}"/>
              </a:ext>
            </a:extLst>
          </p:cNvPr>
          <p:cNvSpPr/>
          <p:nvPr/>
        </p:nvSpPr>
        <p:spPr>
          <a:xfrm>
            <a:off x="576444" y="3750867"/>
            <a:ext cx="1759344" cy="575317"/>
          </a:xfrm>
          <a:prstGeom prst="roundRect">
            <a:avLst>
              <a:gd name="adj" fmla="val 8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XLM-R</a:t>
            </a:r>
          </a:p>
        </p:txBody>
      </p:sp>
      <p:sp>
        <p:nvSpPr>
          <p:cNvPr id="41" name="Rounded Rectangle 40">
            <a:extLst>
              <a:ext uri="{FF2B5EF4-FFF2-40B4-BE49-F238E27FC236}">
                <a16:creationId xmlns:a16="http://schemas.microsoft.com/office/drawing/2014/main" id="{4804B8AD-8829-184A-A874-6342B87D8AA4}"/>
              </a:ext>
            </a:extLst>
          </p:cNvPr>
          <p:cNvSpPr/>
          <p:nvPr/>
        </p:nvSpPr>
        <p:spPr>
          <a:xfrm>
            <a:off x="7957820" y="2317362"/>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a:t>
            </a:r>
          </a:p>
        </p:txBody>
      </p:sp>
      <p:sp>
        <p:nvSpPr>
          <p:cNvPr id="42" name="Rounded Rectangle 41">
            <a:extLst>
              <a:ext uri="{FF2B5EF4-FFF2-40B4-BE49-F238E27FC236}">
                <a16:creationId xmlns:a16="http://schemas.microsoft.com/office/drawing/2014/main" id="{59903450-B93F-1A4C-B22E-0E02C11FA91B}"/>
              </a:ext>
            </a:extLst>
          </p:cNvPr>
          <p:cNvSpPr/>
          <p:nvPr/>
        </p:nvSpPr>
        <p:spPr>
          <a:xfrm>
            <a:off x="7957820" y="3032936"/>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GPT-2</a:t>
            </a:r>
          </a:p>
        </p:txBody>
      </p:sp>
      <p:sp>
        <p:nvSpPr>
          <p:cNvPr id="43" name="Rounded Rectangle 42">
            <a:extLst>
              <a:ext uri="{FF2B5EF4-FFF2-40B4-BE49-F238E27FC236}">
                <a16:creationId xmlns:a16="http://schemas.microsoft.com/office/drawing/2014/main" id="{AE606D0E-8507-964D-B775-AE25F89E90B5}"/>
              </a:ext>
            </a:extLst>
          </p:cNvPr>
          <p:cNvSpPr/>
          <p:nvPr/>
        </p:nvSpPr>
        <p:spPr>
          <a:xfrm>
            <a:off x="9887873" y="303333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CTRL</a:t>
            </a:r>
          </a:p>
        </p:txBody>
      </p:sp>
      <p:sp>
        <p:nvSpPr>
          <p:cNvPr id="44" name="Rounded Rectangle 43">
            <a:extLst>
              <a:ext uri="{FF2B5EF4-FFF2-40B4-BE49-F238E27FC236}">
                <a16:creationId xmlns:a16="http://schemas.microsoft.com/office/drawing/2014/main" id="{47F98176-A18D-4944-89F5-D8737FEAF475}"/>
              </a:ext>
            </a:extLst>
          </p:cNvPr>
          <p:cNvSpPr/>
          <p:nvPr/>
        </p:nvSpPr>
        <p:spPr>
          <a:xfrm>
            <a:off x="7957820" y="3748510"/>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GPT-3</a:t>
            </a:r>
          </a:p>
        </p:txBody>
      </p:sp>
      <p:sp>
        <p:nvSpPr>
          <p:cNvPr id="45" name="Rounded Rectangle 44">
            <a:extLst>
              <a:ext uri="{FF2B5EF4-FFF2-40B4-BE49-F238E27FC236}">
                <a16:creationId xmlns:a16="http://schemas.microsoft.com/office/drawing/2014/main" id="{541DCF14-6322-174E-A036-D4E73B7CDBF5}"/>
              </a:ext>
            </a:extLst>
          </p:cNvPr>
          <p:cNvSpPr/>
          <p:nvPr/>
        </p:nvSpPr>
        <p:spPr>
          <a:xfrm>
            <a:off x="7957820" y="4464084"/>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GPT-Neo</a:t>
            </a:r>
          </a:p>
        </p:txBody>
      </p:sp>
      <p:sp>
        <p:nvSpPr>
          <p:cNvPr id="46" name="Rounded Rectangle 45">
            <a:extLst>
              <a:ext uri="{FF2B5EF4-FFF2-40B4-BE49-F238E27FC236}">
                <a16:creationId xmlns:a16="http://schemas.microsoft.com/office/drawing/2014/main" id="{2FD4E888-24E6-7F40-A150-4B6E4C0A67C1}"/>
              </a:ext>
            </a:extLst>
          </p:cNvPr>
          <p:cNvSpPr/>
          <p:nvPr/>
        </p:nvSpPr>
        <p:spPr>
          <a:xfrm>
            <a:off x="9887873" y="446408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GPT-J</a:t>
            </a:r>
          </a:p>
        </p:txBody>
      </p:sp>
      <p:sp>
        <p:nvSpPr>
          <p:cNvPr id="47" name="TextBox 46">
            <a:extLst>
              <a:ext uri="{FF2B5EF4-FFF2-40B4-BE49-F238E27FC236}">
                <a16:creationId xmlns:a16="http://schemas.microsoft.com/office/drawing/2014/main" id="{546DF64F-43D2-F044-A563-2F25F52FE61A}"/>
              </a:ext>
            </a:extLst>
          </p:cNvPr>
          <p:cNvSpPr txBox="1"/>
          <p:nvPr/>
        </p:nvSpPr>
        <p:spPr>
          <a:xfrm>
            <a:off x="4976799" y="712442"/>
            <a:ext cx="2522101" cy="646331"/>
          </a:xfrm>
          <a:prstGeom prst="rect">
            <a:avLst/>
          </a:prstGeom>
          <a:noFill/>
        </p:spPr>
        <p:txBody>
          <a:bodyPr wrap="none" rtlCol="0">
            <a:spAutoFit/>
          </a:bodyPr>
          <a:lstStyle/>
          <a:p>
            <a:r>
              <a:rPr lang="en-US" sz="3600" b="1" dirty="0">
                <a:latin typeface="Calibri" panose="020F0502020204030204" pitchFamily="34" charset="0"/>
                <a:cs typeface="Calibri" panose="020F0502020204030204" pitchFamily="34" charset="0"/>
              </a:rPr>
              <a:t>Transformer</a:t>
            </a:r>
          </a:p>
        </p:txBody>
      </p:sp>
      <p:cxnSp>
        <p:nvCxnSpPr>
          <p:cNvPr id="51" name="Elbow Connector 50">
            <a:extLst>
              <a:ext uri="{FF2B5EF4-FFF2-40B4-BE49-F238E27FC236}">
                <a16:creationId xmlns:a16="http://schemas.microsoft.com/office/drawing/2014/main" id="{9AB5C071-BE1A-1F41-8D06-F510357193AF}"/>
              </a:ext>
            </a:extLst>
          </p:cNvPr>
          <p:cNvCxnSpPr>
            <a:cxnSpLocks/>
            <a:stCxn id="26" idx="3"/>
            <a:endCxn id="41" idx="0"/>
          </p:cNvCxnSpPr>
          <p:nvPr/>
        </p:nvCxnSpPr>
        <p:spPr>
          <a:xfrm>
            <a:off x="8255001" y="1421965"/>
            <a:ext cx="582491"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D7418E8-A7BC-234C-B78C-C2B48CA1FECB}"/>
              </a:ext>
            </a:extLst>
          </p:cNvPr>
          <p:cNvCxnSpPr>
            <a:cxnSpLocks/>
            <a:stCxn id="26" idx="1"/>
            <a:endCxn id="31" idx="0"/>
          </p:cNvCxnSpPr>
          <p:nvPr/>
        </p:nvCxnSpPr>
        <p:spPr>
          <a:xfrm rot="10800000" flipV="1">
            <a:off x="3514215" y="1421964"/>
            <a:ext cx="625987" cy="895397"/>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BEA54D2-2B2E-5148-B36F-9370220CD0F1}"/>
              </a:ext>
            </a:extLst>
          </p:cNvPr>
          <p:cNvCxnSpPr>
            <a:cxnSpLocks/>
            <a:stCxn id="31" idx="1"/>
            <a:endCxn id="32" idx="3"/>
          </p:cNvCxnSpPr>
          <p:nvPr/>
        </p:nvCxnSpPr>
        <p:spPr>
          <a:xfrm flipH="1">
            <a:off x="2335788" y="2605021"/>
            <a:ext cx="29875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84F7DFE-C069-4344-AD15-EC340CCCA659}"/>
              </a:ext>
            </a:extLst>
          </p:cNvPr>
          <p:cNvCxnSpPr>
            <a:cxnSpLocks/>
            <a:stCxn id="34" idx="1"/>
            <a:endCxn id="38" idx="3"/>
          </p:cNvCxnSpPr>
          <p:nvPr/>
        </p:nvCxnSpPr>
        <p:spPr>
          <a:xfrm flipH="1">
            <a:off x="2335788" y="4036169"/>
            <a:ext cx="298754" cy="235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540001B-0531-124A-AC5B-FC8AE4BCC698}"/>
              </a:ext>
            </a:extLst>
          </p:cNvPr>
          <p:cNvCxnSpPr>
            <a:cxnSpLocks/>
            <a:stCxn id="43" idx="1"/>
            <a:endCxn id="42" idx="3"/>
          </p:cNvCxnSpPr>
          <p:nvPr/>
        </p:nvCxnSpPr>
        <p:spPr>
          <a:xfrm flipH="1" flipV="1">
            <a:off x="9717164" y="3320595"/>
            <a:ext cx="170709" cy="39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114DC8A-7088-4B4E-ADF6-86D52C1BCA58}"/>
              </a:ext>
            </a:extLst>
          </p:cNvPr>
          <p:cNvCxnSpPr>
            <a:cxnSpLocks/>
            <a:stCxn id="46" idx="1"/>
            <a:endCxn id="45" idx="3"/>
          </p:cNvCxnSpPr>
          <p:nvPr/>
        </p:nvCxnSpPr>
        <p:spPr>
          <a:xfrm flipH="1">
            <a:off x="9717164" y="4751742"/>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A0A2329E-CD6D-5249-BBB5-13C353C006C3}"/>
              </a:ext>
            </a:extLst>
          </p:cNvPr>
          <p:cNvCxnSpPr>
            <a:cxnSpLocks/>
            <a:stCxn id="23" idx="1"/>
            <a:endCxn id="8" idx="3"/>
          </p:cNvCxnSpPr>
          <p:nvPr/>
        </p:nvCxnSpPr>
        <p:spPr>
          <a:xfrm flipH="1">
            <a:off x="6072140" y="1657968"/>
            <a:ext cx="276322"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A11AA986-056B-FCE8-1B96-D8023FC73CC2}"/>
              </a:ext>
            </a:extLst>
          </p:cNvPr>
          <p:cNvSpPr/>
          <p:nvPr/>
        </p:nvSpPr>
        <p:spPr>
          <a:xfrm>
            <a:off x="7957820" y="515912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a:t>
            </a:r>
          </a:p>
        </p:txBody>
      </p:sp>
      <p:sp>
        <p:nvSpPr>
          <p:cNvPr id="5" name="Rounded Rectangle 4">
            <a:extLst>
              <a:ext uri="{FF2B5EF4-FFF2-40B4-BE49-F238E27FC236}">
                <a16:creationId xmlns:a16="http://schemas.microsoft.com/office/drawing/2014/main" id="{23BD9867-4F27-9782-DE7B-10FC4D298573}"/>
              </a:ext>
            </a:extLst>
          </p:cNvPr>
          <p:cNvSpPr/>
          <p:nvPr/>
        </p:nvSpPr>
        <p:spPr>
          <a:xfrm>
            <a:off x="7957820" y="5902837"/>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err="1">
                <a:solidFill>
                  <a:schemeClr val="bg1"/>
                </a:solidFill>
              </a:rPr>
              <a:t>ChatGPT</a:t>
            </a:r>
            <a:endParaRPr lang="en-US" sz="2400" b="1" dirty="0">
              <a:solidFill>
                <a:schemeClr val="bg1"/>
              </a:solidFill>
            </a:endParaRPr>
          </a:p>
        </p:txBody>
      </p:sp>
      <p:sp>
        <p:nvSpPr>
          <p:cNvPr id="6" name="Rounded Rectangle 5">
            <a:extLst>
              <a:ext uri="{FF2B5EF4-FFF2-40B4-BE49-F238E27FC236}">
                <a16:creationId xmlns:a16="http://schemas.microsoft.com/office/drawing/2014/main" id="{34BB75C6-C372-D275-A662-B668449DE68B}"/>
              </a:ext>
            </a:extLst>
          </p:cNvPr>
          <p:cNvSpPr/>
          <p:nvPr/>
        </p:nvSpPr>
        <p:spPr>
          <a:xfrm>
            <a:off x="9892521" y="5156548"/>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BLOOMZ</a:t>
            </a:r>
          </a:p>
        </p:txBody>
      </p:sp>
      <p:cxnSp>
        <p:nvCxnSpPr>
          <p:cNvPr id="7" name="Straight Arrow Connector 6">
            <a:extLst>
              <a:ext uri="{FF2B5EF4-FFF2-40B4-BE49-F238E27FC236}">
                <a16:creationId xmlns:a16="http://schemas.microsoft.com/office/drawing/2014/main" id="{7F9D4322-021C-F5EE-94D0-F1E28B66F76D}"/>
              </a:ext>
            </a:extLst>
          </p:cNvPr>
          <p:cNvCxnSpPr>
            <a:cxnSpLocks/>
          </p:cNvCxnSpPr>
          <p:nvPr/>
        </p:nvCxnSpPr>
        <p:spPr>
          <a:xfrm flipH="1">
            <a:off x="9714584" y="5446581"/>
            <a:ext cx="170709"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AD565AE-46C3-F2CC-2734-A513E6B0F420}"/>
              </a:ext>
            </a:extLst>
          </p:cNvPr>
          <p:cNvSpPr/>
          <p:nvPr/>
        </p:nvSpPr>
        <p:spPr>
          <a:xfrm>
            <a:off x="5322054" y="5226297"/>
            <a:ext cx="1759344" cy="575317"/>
          </a:xfrm>
          <a:prstGeom prst="roundRect">
            <a:avLst>
              <a:gd name="adj" fmla="val 855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rPr>
              <a:t>mT0</a:t>
            </a:r>
          </a:p>
        </p:txBody>
      </p:sp>
      <p:sp>
        <p:nvSpPr>
          <p:cNvPr id="10" name="Rounded Rectangle 9">
            <a:extLst>
              <a:ext uri="{FF2B5EF4-FFF2-40B4-BE49-F238E27FC236}">
                <a16:creationId xmlns:a16="http://schemas.microsoft.com/office/drawing/2014/main" id="{FCEAC651-5297-FE85-D621-976514AFF84D}"/>
              </a:ext>
            </a:extLst>
          </p:cNvPr>
          <p:cNvSpPr/>
          <p:nvPr/>
        </p:nvSpPr>
        <p:spPr>
          <a:xfrm>
            <a:off x="9887873" y="5900663"/>
            <a:ext cx="1759344" cy="575317"/>
          </a:xfrm>
          <a:prstGeom prst="roundRect">
            <a:avLst>
              <a:gd name="adj" fmla="val 855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bg1"/>
                </a:solidFill>
              </a:rPr>
              <a:t>GPT-4</a:t>
            </a:r>
          </a:p>
        </p:txBody>
      </p:sp>
      <p:cxnSp>
        <p:nvCxnSpPr>
          <p:cNvPr id="12" name="Straight Arrow Connector 11">
            <a:extLst>
              <a:ext uri="{FF2B5EF4-FFF2-40B4-BE49-F238E27FC236}">
                <a16:creationId xmlns:a16="http://schemas.microsoft.com/office/drawing/2014/main" id="{C6A6CE02-2E95-13D2-44FF-327F838AE523}"/>
              </a:ext>
            </a:extLst>
          </p:cNvPr>
          <p:cNvCxnSpPr>
            <a:cxnSpLocks/>
            <a:stCxn id="10" idx="1"/>
            <a:endCxn id="5" idx="3"/>
          </p:cNvCxnSpPr>
          <p:nvPr/>
        </p:nvCxnSpPr>
        <p:spPr>
          <a:xfrm flipH="1">
            <a:off x="9717164" y="6188322"/>
            <a:ext cx="170709" cy="217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57ABC60-BB5E-37D3-3846-B7E2DCC6F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14" name="Picture 13">
            <a:extLst>
              <a:ext uri="{FF2B5EF4-FFF2-40B4-BE49-F238E27FC236}">
                <a16:creationId xmlns:a16="http://schemas.microsoft.com/office/drawing/2014/main" id="{A6C2D19C-3671-749F-2BE6-BDC4CA85C2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01513599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2024/09/11 Introduction to Python for Accounting Applications</a:t>
            </a:r>
          </a:p>
          <a:p>
            <a:pPr marL="0" indent="0">
              <a:buNone/>
            </a:pPr>
            <a:r>
              <a:rPr lang="en-US" sz="2800" dirty="0"/>
              <a:t>2 2024/09/18 Python Programming and Data Science</a:t>
            </a:r>
          </a:p>
          <a:p>
            <a:pPr marL="0" indent="0">
              <a:buNone/>
            </a:pPr>
            <a:r>
              <a:rPr lang="en-US" sz="2800" dirty="0"/>
              <a:t>3 2024/09/25 Foundations of Python Programming</a:t>
            </a:r>
          </a:p>
          <a:p>
            <a:pPr marL="0" indent="0">
              <a:buNone/>
            </a:pPr>
            <a:r>
              <a:rPr lang="en-US" sz="2800" dirty="0"/>
              <a:t>4 2024/10/02 Data Structures</a:t>
            </a:r>
          </a:p>
          <a:p>
            <a:pPr marL="0" indent="0">
              <a:buNone/>
            </a:pPr>
            <a:r>
              <a:rPr lang="en-US" sz="2800" dirty="0"/>
              <a:t>5 2024/10/09 Control Logic and Loops</a:t>
            </a:r>
          </a:p>
          <a:p>
            <a:pPr marL="0" indent="0">
              <a:buNone/>
            </a:pPr>
            <a:r>
              <a:rPr lang="en-US" sz="2800" dirty="0"/>
              <a:t>6 2024/10/16 Functions and Modules; Files and Exception Handling </a:t>
            </a:r>
          </a:p>
          <a:p>
            <a:pPr marL="0" indent="0">
              <a:buNone/>
            </a:pPr>
            <a:r>
              <a:rPr lang="en-US" sz="2800" dirty="0"/>
              <a:t>7 2024/10/23 Data Analytics and Visualization with Python</a:t>
            </a:r>
          </a:p>
          <a:p>
            <a:pPr marL="0" indent="0">
              <a:buNone/>
            </a:pPr>
            <a:r>
              <a:rPr lang="en-US" sz="2800" dirty="0">
                <a:solidFill>
                  <a:schemeClr val="accent2"/>
                </a:solidFill>
              </a:rPr>
              <a:t>8 2024/10/30 </a:t>
            </a:r>
            <a:r>
              <a:rPr lang="en-US" sz="2800" strike="sngStrike" dirty="0">
                <a:solidFill>
                  <a:schemeClr val="accent2"/>
                </a:solidFill>
              </a:rPr>
              <a:t>Midterm Project Report</a:t>
            </a:r>
            <a:r>
              <a:rPr lang="en-US" sz="2800" dirty="0">
                <a:solidFill>
                  <a:schemeClr val="accent2"/>
                </a:solidFill>
              </a:rPr>
              <a:t> </a:t>
            </a:r>
            <a:r>
              <a:rPr lang="en-US" sz="2800" dirty="0">
                <a:solidFill>
                  <a:schemeClr val="bg1">
                    <a:lumMod val="50000"/>
                  </a:schemeClr>
                </a:solidFill>
              </a:rPr>
              <a:t>(Self-Learning)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051804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893596"/>
          </a:xfrm>
        </p:spPr>
        <p:txBody>
          <a:bodyPr>
            <a:normAutofit/>
          </a:bodyPr>
          <a:lstStyle/>
          <a:p>
            <a:r>
              <a:rPr lang="en-US" dirty="0"/>
              <a:t> Large Language Models (LLMs)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569746"/>
            <a:ext cx="10152091"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Hadi</a:t>
            </a:r>
            <a:r>
              <a:rPr lang="en-US" sz="800" dirty="0">
                <a:solidFill>
                  <a:schemeClr val="bg1">
                    <a:lumMod val="75000"/>
                  </a:schemeClr>
                </a:solidFill>
              </a:rPr>
              <a:t>, Muhammad Usman, Rizwan Qureshi, Abbas Shah, Muhammad Irfan, Anas Zafar, Muhammad Bilal Shaikh, Naveed Akhtar, Jia Wu, and </a:t>
            </a:r>
            <a:r>
              <a:rPr lang="en-US" sz="800" dirty="0" err="1">
                <a:solidFill>
                  <a:schemeClr val="bg1">
                    <a:lumMod val="75000"/>
                  </a:schemeClr>
                </a:solidFill>
              </a:rPr>
              <a:t>Seyedali</a:t>
            </a:r>
            <a:r>
              <a:rPr lang="en-US" sz="800" dirty="0">
                <a:solidFill>
                  <a:schemeClr val="bg1">
                    <a:lumMod val="75000"/>
                  </a:schemeClr>
                </a:solidFill>
              </a:rPr>
              <a:t> </a:t>
            </a:r>
            <a:r>
              <a:rPr lang="en-US" sz="800" dirty="0" err="1">
                <a:solidFill>
                  <a:schemeClr val="bg1">
                    <a:lumMod val="75000"/>
                  </a:schemeClr>
                </a:solidFill>
              </a:rPr>
              <a:t>Mirjalili</a:t>
            </a:r>
            <a:r>
              <a:rPr lang="en-US" sz="800" dirty="0">
                <a:solidFill>
                  <a:schemeClr val="bg1">
                    <a:lumMod val="75000"/>
                  </a:schemeClr>
                </a:solidFill>
              </a:rPr>
              <a:t>. "Large language models: a comprehensive survey of its applications, challenges, limitations, and future prospects." </a:t>
            </a:r>
            <a:r>
              <a:rPr lang="en-US" sz="800" dirty="0" err="1">
                <a:solidFill>
                  <a:schemeClr val="bg1">
                    <a:lumMod val="75000"/>
                  </a:schemeClr>
                </a:solidFill>
              </a:rPr>
              <a:t>Authorea</a:t>
            </a:r>
            <a:r>
              <a:rPr lang="en-US" sz="800" dirty="0">
                <a:solidFill>
                  <a:schemeClr val="bg1">
                    <a:lumMod val="75000"/>
                  </a:schemeClr>
                </a:solidFill>
              </a:rPr>
              <a:t> Preprints (2023).</a:t>
            </a:r>
          </a:p>
        </p:txBody>
      </p:sp>
      <p:pic>
        <p:nvPicPr>
          <p:cNvPr id="14" name="Picture 13">
            <a:extLst>
              <a:ext uri="{FF2B5EF4-FFF2-40B4-BE49-F238E27FC236}">
                <a16:creationId xmlns:a16="http://schemas.microsoft.com/office/drawing/2014/main" id="{49C11FC9-FB75-777C-DEE0-1FE94A893E51}"/>
              </a:ext>
            </a:extLst>
          </p:cNvPr>
          <p:cNvPicPr>
            <a:picLocks noChangeAspect="1"/>
          </p:cNvPicPr>
          <p:nvPr/>
        </p:nvPicPr>
        <p:blipFill>
          <a:blip r:embed="rId2"/>
          <a:stretch>
            <a:fillRect/>
          </a:stretch>
        </p:blipFill>
        <p:spPr>
          <a:xfrm>
            <a:off x="728870" y="756411"/>
            <a:ext cx="10997855" cy="5833374"/>
          </a:xfrm>
          <a:prstGeom prst="rect">
            <a:avLst/>
          </a:prstGeom>
        </p:spPr>
      </p:pic>
      <p:pic>
        <p:nvPicPr>
          <p:cNvPr id="3" name="Picture 2">
            <a:extLst>
              <a:ext uri="{FF2B5EF4-FFF2-40B4-BE49-F238E27FC236}">
                <a16:creationId xmlns:a16="http://schemas.microsoft.com/office/drawing/2014/main" id="{7F07154B-F288-154D-666A-DADC03D49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4A98899-22CC-5578-780A-5CC2F8D91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89172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Large Language Models (LLMs) </a:t>
            </a:r>
            <a:r>
              <a:rPr lang="en-US" sz="2700" b="0" dirty="0"/>
              <a:t>(larger than 10B) </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6" name="Picture 5">
            <a:extLst>
              <a:ext uri="{FF2B5EF4-FFF2-40B4-BE49-F238E27FC236}">
                <a16:creationId xmlns:a16="http://schemas.microsoft.com/office/drawing/2014/main" id="{9C01FEE6-6925-7B1F-086B-F6B251ABAC5C}"/>
              </a:ext>
            </a:extLst>
          </p:cNvPr>
          <p:cNvPicPr>
            <a:picLocks noChangeAspect="1"/>
          </p:cNvPicPr>
          <p:nvPr/>
        </p:nvPicPr>
        <p:blipFill>
          <a:blip r:embed="rId2"/>
          <a:stretch>
            <a:fillRect/>
          </a:stretch>
        </p:blipFill>
        <p:spPr>
          <a:xfrm>
            <a:off x="1051480" y="824697"/>
            <a:ext cx="10089040" cy="5776898"/>
          </a:xfrm>
          <a:prstGeom prst="rect">
            <a:avLst/>
          </a:prstGeom>
        </p:spPr>
      </p:pic>
      <p:pic>
        <p:nvPicPr>
          <p:cNvPr id="3" name="Picture 2">
            <a:extLst>
              <a:ext uri="{FF2B5EF4-FFF2-40B4-BE49-F238E27FC236}">
                <a16:creationId xmlns:a16="http://schemas.microsoft.com/office/drawing/2014/main" id="{21AFF80B-6065-C96E-5D1E-CBAB95EC9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4AD38CB1-3B3F-3E7A-7193-7BE2A5C5C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279598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90" y="70936"/>
            <a:ext cx="11109924" cy="2257927"/>
          </a:xfrm>
        </p:spPr>
        <p:txBody>
          <a:bodyPr>
            <a:normAutofit/>
          </a:bodyPr>
          <a:lstStyle/>
          <a:p>
            <a:r>
              <a:rPr lang="en-US" sz="4000" dirty="0"/>
              <a:t>The Development of LM-based Dialogue Systems</a:t>
            </a:r>
            <a:br>
              <a:rPr lang="en-US" sz="2400" dirty="0"/>
            </a:br>
            <a:r>
              <a:rPr lang="en-US" sz="2400" b="0" dirty="0"/>
              <a:t>1) Early Stage (1966 - 2015) </a:t>
            </a:r>
            <a:br>
              <a:rPr lang="en-US" sz="2400" b="0" dirty="0"/>
            </a:br>
            <a:r>
              <a:rPr lang="en-US" sz="2400" b="0" dirty="0"/>
              <a:t>2) The Independent Development of TOD and ODD (2015 - 2019)</a:t>
            </a:r>
            <a:br>
              <a:rPr lang="en-US" sz="2400" b="0" dirty="0"/>
            </a:br>
            <a:r>
              <a:rPr lang="en-US" sz="2400" b="0" dirty="0"/>
              <a:t>3) Fusions of Dialogue Systems (2019 - 2022)</a:t>
            </a:r>
            <a:br>
              <a:rPr lang="en-US" sz="2400" b="0" dirty="0"/>
            </a:br>
            <a:r>
              <a:rPr lang="en-US" sz="2400" b="0" dirty="0"/>
              <a:t>4) LLM-based DS (2022 - Now)</a:t>
            </a:r>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Hongru</a:t>
            </a:r>
            <a:r>
              <a:rPr lang="en-US" sz="1000" dirty="0">
                <a:solidFill>
                  <a:schemeClr val="bg1">
                    <a:lumMod val="75000"/>
                  </a:schemeClr>
                </a:solidFill>
              </a:rPr>
              <a:t>, </a:t>
            </a:r>
            <a:r>
              <a:rPr lang="en-US" sz="1000" dirty="0" err="1">
                <a:solidFill>
                  <a:schemeClr val="bg1">
                    <a:lumMod val="75000"/>
                  </a:schemeClr>
                </a:solidFill>
              </a:rPr>
              <a:t>Lingzhi</a:t>
            </a:r>
            <a:r>
              <a:rPr lang="en-US" sz="1000" dirty="0">
                <a:solidFill>
                  <a:schemeClr val="bg1">
                    <a:lumMod val="75000"/>
                  </a:schemeClr>
                </a:solidFill>
              </a:rPr>
              <a:t> Wang, </a:t>
            </a:r>
            <a:r>
              <a:rPr lang="en-US" sz="1000" dirty="0" err="1">
                <a:solidFill>
                  <a:schemeClr val="bg1">
                    <a:lumMod val="75000"/>
                  </a:schemeClr>
                </a:solidFill>
              </a:rPr>
              <a:t>Yiming</a:t>
            </a:r>
            <a:r>
              <a:rPr lang="en-US" sz="1000" dirty="0">
                <a:solidFill>
                  <a:schemeClr val="bg1">
                    <a:lumMod val="75000"/>
                  </a:schemeClr>
                </a:solidFill>
              </a:rPr>
              <a:t> Du, Liang Chen, </a:t>
            </a:r>
            <a:r>
              <a:rPr lang="en-US" sz="1000" dirty="0" err="1">
                <a:solidFill>
                  <a:schemeClr val="bg1">
                    <a:lumMod val="75000"/>
                  </a:schemeClr>
                </a:solidFill>
              </a:rPr>
              <a:t>Jingyan</a:t>
            </a:r>
            <a:r>
              <a:rPr lang="en-US" sz="1000" dirty="0">
                <a:solidFill>
                  <a:schemeClr val="bg1">
                    <a:lumMod val="75000"/>
                  </a:schemeClr>
                </a:solidFill>
              </a:rPr>
              <a:t> Zhou, </a:t>
            </a:r>
            <a:r>
              <a:rPr lang="en-US" sz="1000" dirty="0" err="1">
                <a:solidFill>
                  <a:schemeClr val="bg1">
                    <a:lumMod val="75000"/>
                  </a:schemeClr>
                </a:solidFill>
              </a:rPr>
              <a:t>Yufei</a:t>
            </a:r>
            <a:r>
              <a:rPr lang="en-US" sz="1000" dirty="0">
                <a:solidFill>
                  <a:schemeClr val="bg1">
                    <a:lumMod val="75000"/>
                  </a:schemeClr>
                </a:solidFill>
              </a:rPr>
              <a:t> Wang, and Kam-Fai Wong. "A Survey of the Evolution of Language Model-Based Dialogue Systems." </a:t>
            </a:r>
            <a:r>
              <a:rPr lang="en-US" sz="1000" dirty="0" err="1">
                <a:solidFill>
                  <a:schemeClr val="bg1">
                    <a:lumMod val="75000"/>
                  </a:schemeClr>
                </a:solidFill>
              </a:rPr>
              <a:t>arXiv</a:t>
            </a:r>
            <a:r>
              <a:rPr lang="en-US" sz="1000" dirty="0">
                <a:solidFill>
                  <a:schemeClr val="bg1">
                    <a:lumMod val="75000"/>
                  </a:schemeClr>
                </a:solidFill>
              </a:rPr>
              <a:t> preprint arXiv:2311.16789 (2023).</a:t>
            </a:r>
            <a:endParaRPr lang="en-US" altLang="zh-TW" sz="1000" dirty="0">
              <a:solidFill>
                <a:schemeClr val="bg1">
                  <a:lumMod val="75000"/>
                </a:schemeClr>
              </a:solidFill>
            </a:endParaRPr>
          </a:p>
        </p:txBody>
      </p:sp>
      <p:pic>
        <p:nvPicPr>
          <p:cNvPr id="7" name="Picture 6">
            <a:extLst>
              <a:ext uri="{FF2B5EF4-FFF2-40B4-BE49-F238E27FC236}">
                <a16:creationId xmlns:a16="http://schemas.microsoft.com/office/drawing/2014/main" id="{4EB0D9FF-21B5-FCC5-6135-6726D7F35DE8}"/>
              </a:ext>
            </a:extLst>
          </p:cNvPr>
          <p:cNvPicPr>
            <a:picLocks noChangeAspect="1"/>
          </p:cNvPicPr>
          <p:nvPr/>
        </p:nvPicPr>
        <p:blipFill>
          <a:blip r:embed="rId2"/>
          <a:stretch>
            <a:fillRect/>
          </a:stretch>
        </p:blipFill>
        <p:spPr>
          <a:xfrm>
            <a:off x="296128" y="2379723"/>
            <a:ext cx="11599744" cy="3825004"/>
          </a:xfrm>
          <a:prstGeom prst="rect">
            <a:avLst/>
          </a:prstGeom>
        </p:spPr>
      </p:pic>
      <p:sp>
        <p:nvSpPr>
          <p:cNvPr id="3" name="TextBox 2">
            <a:extLst>
              <a:ext uri="{FF2B5EF4-FFF2-40B4-BE49-F238E27FC236}">
                <a16:creationId xmlns:a16="http://schemas.microsoft.com/office/drawing/2014/main" id="{CA317DCB-0C08-89EA-D172-F18B9E2B32D0}"/>
              </a:ext>
            </a:extLst>
          </p:cNvPr>
          <p:cNvSpPr txBox="1"/>
          <p:nvPr/>
        </p:nvSpPr>
        <p:spPr>
          <a:xfrm>
            <a:off x="296128" y="6210123"/>
            <a:ext cx="6100762" cy="369332"/>
          </a:xfrm>
          <a:prstGeom prst="rect">
            <a:avLst/>
          </a:prstGeom>
          <a:noFill/>
        </p:spPr>
        <p:txBody>
          <a:bodyPr wrap="square">
            <a:spAutoFit/>
          </a:bodyPr>
          <a:lstStyle/>
          <a:p>
            <a:r>
              <a:rPr lang="en-US" dirty="0">
                <a:solidFill>
                  <a:schemeClr val="accent2">
                    <a:lumMod val="75000"/>
                  </a:schemeClr>
                </a:solidFill>
              </a:rPr>
              <a:t>Task-oriented DS (TOD), Open-domain DS (ODD)</a:t>
            </a:r>
          </a:p>
        </p:txBody>
      </p:sp>
      <p:pic>
        <p:nvPicPr>
          <p:cNvPr id="2" name="Picture 1">
            <a:extLst>
              <a:ext uri="{FF2B5EF4-FFF2-40B4-BE49-F238E27FC236}">
                <a16:creationId xmlns:a16="http://schemas.microsoft.com/office/drawing/2014/main" id="{A51B3660-5397-C6D2-A6FE-0CF842EF08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5377818-504D-F0B0-20FC-3299743AA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85980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70936"/>
            <a:ext cx="11222181" cy="1043489"/>
          </a:xfrm>
        </p:spPr>
        <p:txBody>
          <a:bodyPr>
            <a:normAutofit fontScale="90000"/>
          </a:bodyPr>
          <a:lstStyle/>
          <a:p>
            <a:r>
              <a:rPr lang="en-US" sz="4000" dirty="0"/>
              <a:t>Major </a:t>
            </a:r>
            <a:r>
              <a:rPr lang="en-US" sz="4000" dirty="0" err="1"/>
              <a:t>GenAI</a:t>
            </a:r>
            <a:r>
              <a:rPr lang="en-US" sz="4000" dirty="0"/>
              <a:t> LLMs Research Milestones </a:t>
            </a:r>
            <a:br>
              <a:rPr lang="en-US" sz="4000" dirty="0"/>
            </a:br>
            <a:r>
              <a:rPr lang="en-US" sz="4000" dirty="0"/>
              <a:t>(2017-2024)</a:t>
            </a:r>
            <a:endParaRPr lang="en-US" sz="2400" b="0" dirty="0"/>
          </a:p>
        </p:txBody>
      </p:sp>
      <p:sp>
        <p:nvSpPr>
          <p:cNvPr id="5" name="Rectangle 4">
            <a:extLst>
              <a:ext uri="{FF2B5EF4-FFF2-40B4-BE49-F238E27FC236}">
                <a16:creationId xmlns:a16="http://schemas.microsoft.com/office/drawing/2014/main" id="{13460145-65B1-5E6B-0056-BF8D25B80DF0}"/>
              </a:ext>
            </a:extLst>
          </p:cNvPr>
          <p:cNvSpPr/>
          <p:nvPr/>
        </p:nvSpPr>
        <p:spPr>
          <a:xfrm>
            <a:off x="185738" y="6567640"/>
            <a:ext cx="1159974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github.com</a:t>
            </a:r>
            <a:r>
              <a:rPr lang="en-US" sz="1000" dirty="0">
                <a:solidFill>
                  <a:schemeClr val="bg1">
                    <a:lumMod val="75000"/>
                  </a:schemeClr>
                </a:solidFill>
              </a:rPr>
              <a:t>/Hannibal046/Awesome-LLM</a:t>
            </a:r>
            <a:endParaRPr lang="en-US" altLang="zh-TW" sz="1000" dirty="0">
              <a:solidFill>
                <a:schemeClr val="bg1">
                  <a:lumMod val="75000"/>
                </a:schemeClr>
              </a:solidFill>
            </a:endParaRPr>
          </a:p>
        </p:txBody>
      </p:sp>
      <p:pic>
        <p:nvPicPr>
          <p:cNvPr id="2" name="Picture 1">
            <a:extLst>
              <a:ext uri="{FF2B5EF4-FFF2-40B4-BE49-F238E27FC236}">
                <a16:creationId xmlns:a16="http://schemas.microsoft.com/office/drawing/2014/main" id="{DAF55754-70D2-E050-5C55-D1290769E8B0}"/>
              </a:ext>
            </a:extLst>
          </p:cNvPr>
          <p:cNvPicPr>
            <a:picLocks noChangeAspect="1"/>
          </p:cNvPicPr>
          <p:nvPr/>
        </p:nvPicPr>
        <p:blipFill>
          <a:blip r:embed="rId2"/>
          <a:stretch>
            <a:fillRect/>
          </a:stretch>
        </p:blipFill>
        <p:spPr>
          <a:xfrm>
            <a:off x="40765" y="1295346"/>
            <a:ext cx="12079071" cy="5188952"/>
          </a:xfrm>
          <a:prstGeom prst="rect">
            <a:avLst/>
          </a:prstGeom>
        </p:spPr>
      </p:pic>
      <p:pic>
        <p:nvPicPr>
          <p:cNvPr id="3" name="Picture 2">
            <a:extLst>
              <a:ext uri="{FF2B5EF4-FFF2-40B4-BE49-F238E27FC236}">
                <a16:creationId xmlns:a16="http://schemas.microsoft.com/office/drawing/2014/main" id="{50DC398F-8738-C01F-971F-50C2EFE72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796AC67C-8902-140B-3E81-8590A7D81B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3732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3200" dirty="0"/>
              <a:t>Multi-task Language Understanding on MMLU</a:t>
            </a:r>
            <a:br>
              <a:rPr lang="en-US" sz="3200" dirty="0"/>
            </a:br>
            <a:r>
              <a:rPr lang="en-US" sz="3200" dirty="0"/>
              <a:t>GPT-4, Claude 3</a:t>
            </a:r>
            <a:r>
              <a:rPr lang="en-US" altLang="zh-TW" sz="3200" dirty="0"/>
              <a:t>.5</a:t>
            </a:r>
            <a:r>
              <a:rPr lang="zh-TW" altLang="en-US" sz="3200" dirty="0"/>
              <a:t> </a:t>
            </a:r>
            <a:r>
              <a:rPr lang="en-US" altLang="zh-TW" sz="3200" dirty="0"/>
              <a:t>Sonnet</a:t>
            </a:r>
            <a:endParaRPr sz="32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828800" y="6625796"/>
            <a:ext cx="9299286" cy="2154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800" b="0" i="0" u="none" strike="noStrike" cap="none" dirty="0">
                <a:solidFill>
                  <a:srgbClr val="BFBFBF"/>
                </a:solidFill>
                <a:latin typeface="Calibri"/>
                <a:ea typeface="Calibri"/>
                <a:cs typeface="Calibri"/>
                <a:sym typeface="Calibri"/>
              </a:rPr>
              <a:t>Source: </a:t>
            </a:r>
            <a:r>
              <a:rPr lang="en-US" sz="800" b="0" i="0" u="none" strike="noStrike" cap="none" dirty="0">
                <a:solidFill>
                  <a:srgbClr val="BFBFBF"/>
                </a:solidFill>
                <a:latin typeface="Calibri"/>
                <a:ea typeface="Calibri"/>
                <a:cs typeface="Calibri"/>
                <a:sym typeface="Calibri"/>
                <a:hlinkClick r:id="rId3"/>
              </a:rPr>
              <a:t>https://paperswithcode.com/sota/multi-task-language-understanding-on-mmlu</a:t>
            </a:r>
            <a:endParaRPr lang="en-US" sz="800" b="0" i="0" u="none" strike="noStrike" cap="none" dirty="0">
              <a:solidFill>
                <a:srgbClr val="BFBFBF"/>
              </a:solidFill>
              <a:latin typeface="Calibri"/>
              <a:ea typeface="Calibri"/>
              <a:cs typeface="Calibri"/>
              <a:sym typeface="Calibri"/>
            </a:endParaRPr>
          </a:p>
        </p:txBody>
      </p:sp>
      <p:sp>
        <p:nvSpPr>
          <p:cNvPr id="7" name="TextBox 6">
            <a:extLst>
              <a:ext uri="{FF2B5EF4-FFF2-40B4-BE49-F238E27FC236}">
                <a16:creationId xmlns:a16="http://schemas.microsoft.com/office/drawing/2014/main" id="{E2258037-819A-6F0E-1E9F-FE25612ABC18}"/>
              </a:ext>
            </a:extLst>
          </p:cNvPr>
          <p:cNvSpPr txBox="1"/>
          <p:nvPr/>
        </p:nvSpPr>
        <p:spPr>
          <a:xfrm>
            <a:off x="2101036" y="1185436"/>
            <a:ext cx="8189875" cy="461665"/>
          </a:xfrm>
          <a:prstGeom prst="rect">
            <a:avLst/>
          </a:prstGeom>
          <a:noFill/>
        </p:spPr>
        <p:txBody>
          <a:bodyPr wrap="square">
            <a:spAutoFit/>
          </a:bodyPr>
          <a:lstStyle/>
          <a:p>
            <a:pPr algn="ctr"/>
            <a:r>
              <a:rPr lang="en-US" sz="2400" dirty="0"/>
              <a:t>Massive Multitask Language Understanding (MMLU)</a:t>
            </a:r>
          </a:p>
        </p:txBody>
      </p:sp>
      <p:pic>
        <p:nvPicPr>
          <p:cNvPr id="3" name="Picture 2">
            <a:extLst>
              <a:ext uri="{FF2B5EF4-FFF2-40B4-BE49-F238E27FC236}">
                <a16:creationId xmlns:a16="http://schemas.microsoft.com/office/drawing/2014/main" id="{BECFE19C-5BDB-7BFE-DCC1-5C736FFDF1D6}"/>
              </a:ext>
            </a:extLst>
          </p:cNvPr>
          <p:cNvPicPr>
            <a:picLocks noChangeAspect="1"/>
          </p:cNvPicPr>
          <p:nvPr/>
        </p:nvPicPr>
        <p:blipFill>
          <a:blip r:embed="rId4"/>
          <a:stretch>
            <a:fillRect/>
          </a:stretch>
        </p:blipFill>
        <p:spPr>
          <a:xfrm>
            <a:off x="285750" y="1647102"/>
            <a:ext cx="11325516" cy="4915142"/>
          </a:xfrm>
          <a:prstGeom prst="rect">
            <a:avLst/>
          </a:prstGeom>
        </p:spPr>
      </p:pic>
    </p:spTree>
    <p:extLst>
      <p:ext uri="{BB962C8B-B14F-4D97-AF65-F5344CB8AC3E}">
        <p14:creationId xmlns:p14="http://schemas.microsoft.com/office/powerpoint/2010/main" val="224064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LLM Capabilities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5" name="Picture 4">
            <a:extLst>
              <a:ext uri="{FF2B5EF4-FFF2-40B4-BE49-F238E27FC236}">
                <a16:creationId xmlns:a16="http://schemas.microsoft.com/office/drawing/2014/main" id="{695070CF-9F9E-5BB5-39FA-A6199F89137E}"/>
              </a:ext>
            </a:extLst>
          </p:cNvPr>
          <p:cNvPicPr>
            <a:picLocks noChangeAspect="1"/>
          </p:cNvPicPr>
          <p:nvPr/>
        </p:nvPicPr>
        <p:blipFill>
          <a:blip r:embed="rId2"/>
          <a:stretch>
            <a:fillRect/>
          </a:stretch>
        </p:blipFill>
        <p:spPr>
          <a:xfrm>
            <a:off x="381956" y="972767"/>
            <a:ext cx="11527045" cy="5629633"/>
          </a:xfrm>
          <a:prstGeom prst="rect">
            <a:avLst/>
          </a:prstGeom>
        </p:spPr>
      </p:pic>
    </p:spTree>
    <p:extLst>
      <p:ext uri="{BB962C8B-B14F-4D97-AF65-F5344CB8AC3E}">
        <p14:creationId xmlns:p14="http://schemas.microsoft.com/office/powerpoint/2010/main" val="3701681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26</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404197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pic>
        <p:nvPicPr>
          <p:cNvPr id="3" name="Picture 2">
            <a:extLst>
              <a:ext uri="{FF2B5EF4-FFF2-40B4-BE49-F238E27FC236}">
                <a16:creationId xmlns:a16="http://schemas.microsoft.com/office/drawing/2014/main" id="{FAE09A3B-2127-D595-4C93-801D434BE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7020D1C7-B873-77DE-D352-D278BD740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82670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7831"/>
          </a:xfrm>
        </p:spPr>
        <p:txBody>
          <a:bodyPr>
            <a:normAutofit/>
          </a:bodyPr>
          <a:lstStyle/>
          <a:p>
            <a:r>
              <a:rPr lang="en-US" dirty="0"/>
              <a:t>Typical Data Preprocessing Pipeline for </a:t>
            </a:r>
            <a:br>
              <a:rPr lang="en-US" dirty="0"/>
            </a:br>
            <a:r>
              <a:rPr lang="en-US" dirty="0"/>
              <a:t>Pre-training Large Language Models (LLMs)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61ED5743-15F2-1974-8F44-BA303A77C9B7}"/>
              </a:ext>
            </a:extLst>
          </p:cNvPr>
          <p:cNvPicPr>
            <a:picLocks noChangeAspect="1"/>
          </p:cNvPicPr>
          <p:nvPr/>
        </p:nvPicPr>
        <p:blipFill>
          <a:blip r:embed="rId2"/>
          <a:stretch>
            <a:fillRect/>
          </a:stretch>
        </p:blipFill>
        <p:spPr>
          <a:xfrm>
            <a:off x="168807" y="2129885"/>
            <a:ext cx="11854386" cy="3730752"/>
          </a:xfrm>
          <a:prstGeom prst="rect">
            <a:avLst/>
          </a:prstGeom>
        </p:spPr>
      </p:pic>
      <p:pic>
        <p:nvPicPr>
          <p:cNvPr id="3" name="Picture 2">
            <a:extLst>
              <a:ext uri="{FF2B5EF4-FFF2-40B4-BE49-F238E27FC236}">
                <a16:creationId xmlns:a16="http://schemas.microsoft.com/office/drawing/2014/main" id="{1892BCCC-EFF2-BA20-A2FB-C169F0A59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9077B900-510E-8E1B-38C7-C61A302752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705803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7ADD-2B4B-0C1C-FCBB-B4DAAA0A7FA9}"/>
              </a:ext>
            </a:extLst>
          </p:cNvPr>
          <p:cNvSpPr>
            <a:spLocks noGrp="1"/>
          </p:cNvSpPr>
          <p:nvPr>
            <p:ph type="title"/>
          </p:nvPr>
        </p:nvSpPr>
        <p:spPr>
          <a:xfrm>
            <a:off x="534389" y="56102"/>
            <a:ext cx="11222181" cy="929736"/>
          </a:xfrm>
        </p:spPr>
        <p:txBody>
          <a:bodyPr>
            <a:normAutofit/>
          </a:bodyPr>
          <a:lstStyle/>
          <a:p>
            <a:pPr marL="320040" indent="-320040">
              <a:spcAft>
                <a:spcPts val="600"/>
              </a:spcAft>
            </a:pPr>
            <a:r>
              <a:rPr lang="en-US" altLang="zh-TW" sz="4800" dirty="0"/>
              <a:t>Popular Generative AI</a:t>
            </a:r>
          </a:p>
        </p:txBody>
      </p:sp>
      <p:sp>
        <p:nvSpPr>
          <p:cNvPr id="3" name="Content Placeholder 2">
            <a:extLst>
              <a:ext uri="{FF2B5EF4-FFF2-40B4-BE49-F238E27FC236}">
                <a16:creationId xmlns:a16="http://schemas.microsoft.com/office/drawing/2014/main" id="{3011C2C4-7F77-AED9-F13E-2BA79A4A0A2C}"/>
              </a:ext>
            </a:extLst>
          </p:cNvPr>
          <p:cNvSpPr>
            <a:spLocks noGrp="1"/>
          </p:cNvSpPr>
          <p:nvPr>
            <p:ph idx="1"/>
          </p:nvPr>
        </p:nvSpPr>
        <p:spPr>
          <a:xfrm>
            <a:off x="534389" y="985838"/>
            <a:ext cx="11222181" cy="5576407"/>
          </a:xfrm>
        </p:spPr>
        <p:txBody>
          <a:bodyPr>
            <a:noAutofit/>
          </a:bodyPr>
          <a:lstStyle/>
          <a:p>
            <a:pPr marL="320040" indent="-320040">
              <a:spcAft>
                <a:spcPts val="600"/>
              </a:spcAft>
            </a:pPr>
            <a:r>
              <a:rPr lang="en-US" altLang="zh-TW" dirty="0" err="1"/>
              <a:t>OpenAI</a:t>
            </a:r>
            <a:r>
              <a:rPr lang="en-US" altLang="zh-TW" dirty="0"/>
              <a:t> </a:t>
            </a:r>
            <a:r>
              <a:rPr lang="en-US" altLang="zh-TW" dirty="0" err="1"/>
              <a:t>ChatGPT</a:t>
            </a:r>
            <a:r>
              <a:rPr lang="en-US" altLang="zh-TW" dirty="0"/>
              <a:t> (GPT-4o, GPT-4)</a:t>
            </a:r>
          </a:p>
          <a:p>
            <a:pPr marL="320040" indent="-320040">
              <a:spcAft>
                <a:spcPts val="600"/>
              </a:spcAft>
            </a:pPr>
            <a:r>
              <a:rPr lang="en-US" altLang="zh-TW" dirty="0" err="1"/>
              <a:t>Claude.ai</a:t>
            </a:r>
            <a:r>
              <a:rPr lang="en-US" altLang="zh-TW" dirty="0"/>
              <a:t> (Claude 3.5)</a:t>
            </a:r>
          </a:p>
          <a:p>
            <a:pPr marL="320040" indent="-320040">
              <a:spcAft>
                <a:spcPts val="600"/>
              </a:spcAft>
            </a:pPr>
            <a:r>
              <a:rPr lang="en-US" altLang="zh-TW" dirty="0"/>
              <a:t>Google Gemini</a:t>
            </a:r>
          </a:p>
          <a:p>
            <a:pPr marL="320040" indent="-320040">
              <a:spcAft>
                <a:spcPts val="600"/>
              </a:spcAft>
            </a:pPr>
            <a:r>
              <a:rPr lang="en-US" altLang="zh-TW" dirty="0"/>
              <a:t>Meta Llama 3.2</a:t>
            </a:r>
          </a:p>
          <a:p>
            <a:pPr marL="320040" indent="-320040">
              <a:spcAft>
                <a:spcPts val="600"/>
              </a:spcAft>
            </a:pPr>
            <a:r>
              <a:rPr lang="en-US" altLang="zh-TW" dirty="0" err="1"/>
              <a:t>Mixtral</a:t>
            </a:r>
            <a:r>
              <a:rPr lang="en-US" altLang="zh-TW" dirty="0"/>
              <a:t> </a:t>
            </a:r>
            <a:r>
              <a:rPr lang="en-US" altLang="zh-TW" dirty="0" err="1"/>
              <a:t>Pixtral</a:t>
            </a:r>
            <a:r>
              <a:rPr lang="en-US" altLang="zh-TW" dirty="0"/>
              <a:t> (</a:t>
            </a:r>
            <a:r>
              <a:rPr lang="en-US" altLang="zh-TW" dirty="0" err="1"/>
              <a:t>mistral.ai</a:t>
            </a:r>
            <a:r>
              <a:rPr lang="en-US" altLang="zh-TW" dirty="0"/>
              <a:t>)</a:t>
            </a:r>
          </a:p>
          <a:p>
            <a:pPr marL="320040" indent="-320040">
              <a:spcAft>
                <a:spcPts val="600"/>
              </a:spcAft>
            </a:pPr>
            <a:r>
              <a:rPr lang="en-US" altLang="zh-TW" dirty="0" err="1"/>
              <a:t>Chat.LMSys.org</a:t>
            </a:r>
            <a:r>
              <a:rPr lang="en-US" altLang="zh-TW" dirty="0"/>
              <a:t> (</a:t>
            </a:r>
            <a:r>
              <a:rPr lang="en-US" altLang="zh-TW" dirty="0" err="1"/>
              <a:t>lmarena.ai</a:t>
            </a:r>
            <a:r>
              <a:rPr lang="en-US" altLang="zh-TW" dirty="0"/>
              <a:t>)</a:t>
            </a:r>
          </a:p>
          <a:p>
            <a:pPr marL="320040" indent="-320040">
              <a:spcAft>
                <a:spcPts val="600"/>
              </a:spcAft>
            </a:pPr>
            <a:r>
              <a:rPr lang="en-US" altLang="zh-TW" dirty="0" err="1"/>
              <a:t>Perplexity.ai</a:t>
            </a:r>
            <a:endParaRPr lang="en-US" altLang="zh-TW" dirty="0"/>
          </a:p>
          <a:p>
            <a:pPr marL="320040" indent="-320040">
              <a:spcAft>
                <a:spcPts val="600"/>
              </a:spcAft>
            </a:pPr>
            <a:r>
              <a:rPr lang="en-US" altLang="zh-TW" dirty="0"/>
              <a:t>Stable Diffusion</a:t>
            </a:r>
          </a:p>
          <a:p>
            <a:pPr marL="320040" indent="-320040">
              <a:spcAft>
                <a:spcPts val="600"/>
              </a:spcAft>
            </a:pPr>
            <a:r>
              <a:rPr lang="en-US" altLang="zh-TW" dirty="0"/>
              <a:t>Video: D-ID, </a:t>
            </a:r>
            <a:r>
              <a:rPr lang="en-US" altLang="zh-TW" dirty="0" err="1"/>
              <a:t>Synthesia</a:t>
            </a:r>
            <a:endParaRPr lang="en-US" altLang="zh-TW" dirty="0"/>
          </a:p>
          <a:p>
            <a:pPr marL="320040" indent="-320040">
              <a:spcAft>
                <a:spcPts val="600"/>
              </a:spcAft>
            </a:pPr>
            <a:r>
              <a:rPr lang="en-US" altLang="zh-TW" dirty="0"/>
              <a:t>Audio: Speechify</a:t>
            </a:r>
          </a:p>
          <a:p>
            <a:pPr marL="320040" indent="-320040">
              <a:spcAft>
                <a:spcPts val="600"/>
              </a:spcAft>
            </a:pPr>
            <a:endParaRPr lang="en-US" altLang="zh-TW" dirty="0"/>
          </a:p>
        </p:txBody>
      </p:sp>
      <p:sp>
        <p:nvSpPr>
          <p:cNvPr id="4" name="Slide Number Placeholder 3">
            <a:extLst>
              <a:ext uri="{FF2B5EF4-FFF2-40B4-BE49-F238E27FC236}">
                <a16:creationId xmlns:a16="http://schemas.microsoft.com/office/drawing/2014/main" id="{C4139FDC-43BB-67CC-2E3C-B31A8BD5706D}"/>
              </a:ext>
            </a:extLst>
          </p:cNvPr>
          <p:cNvSpPr>
            <a:spLocks noGrp="1"/>
          </p:cNvSpPr>
          <p:nvPr>
            <p:ph type="sldNum" sz="quarter" idx="12"/>
          </p:nvPr>
        </p:nvSpPr>
        <p:spPr/>
        <p:txBody>
          <a:bodyPr/>
          <a:lstStyle/>
          <a:p>
            <a:fld id="{5D6FF71F-CF6A-4C46-8F9B-61D49EEA70E3}" type="slidenum">
              <a:rPr lang="en-US" smtClean="0"/>
              <a:t>29</a:t>
            </a:fld>
            <a:endParaRPr lang="en-US"/>
          </a:p>
        </p:txBody>
      </p:sp>
      <p:pic>
        <p:nvPicPr>
          <p:cNvPr id="5" name="Picture 4">
            <a:extLst>
              <a:ext uri="{FF2B5EF4-FFF2-40B4-BE49-F238E27FC236}">
                <a16:creationId xmlns:a16="http://schemas.microsoft.com/office/drawing/2014/main" id="{23FAC261-24D5-F061-B10C-0089F3C60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D3763B17-8593-A91B-B476-2CC422B21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49142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9   2024/11/06 Self-Learning</a:t>
            </a:r>
          </a:p>
          <a:p>
            <a:pPr marL="0" indent="0">
              <a:buNone/>
            </a:pPr>
            <a:r>
              <a:rPr lang="en-US" sz="2800" dirty="0">
                <a:solidFill>
                  <a:schemeClr val="accent2"/>
                </a:solidFill>
              </a:rPr>
              <a:t>10 2024/11/13 Midterm Project Report</a:t>
            </a:r>
          </a:p>
          <a:p>
            <a:pPr marL="0" indent="0">
              <a:buNone/>
            </a:pPr>
            <a:r>
              <a:rPr lang="en-US" sz="2800" dirty="0"/>
              <a:t>11 2024/11/20 Obtaining Data From the Web with Python; </a:t>
            </a:r>
            <a:br>
              <a:rPr lang="en-US" sz="2800" dirty="0"/>
            </a:br>
            <a:r>
              <a:rPr lang="en-US" sz="2800" dirty="0"/>
              <a:t>                            Statistical Analysis with Python</a:t>
            </a:r>
          </a:p>
          <a:p>
            <a:pPr marL="0" indent="0">
              <a:buNone/>
            </a:pPr>
            <a:r>
              <a:rPr lang="en-US" sz="2800" dirty="0"/>
              <a:t>12 2024/11/27 Machine Learning with Python</a:t>
            </a:r>
          </a:p>
          <a:p>
            <a:pPr marL="0" indent="0">
              <a:buNone/>
            </a:pPr>
            <a:r>
              <a:rPr lang="en-US" sz="2800" dirty="0">
                <a:solidFill>
                  <a:srgbClr val="C00000"/>
                </a:solidFill>
              </a:rPr>
              <a:t>13 2024/12/04 Text Analytics with Generative AI and Python</a:t>
            </a:r>
          </a:p>
          <a:p>
            <a:pPr marL="0" indent="0">
              <a:buNone/>
            </a:pPr>
            <a:r>
              <a:rPr lang="en-US" sz="2800" dirty="0"/>
              <a:t>14 2024/12/11 Applications of Accounting Data Analytics with Python</a:t>
            </a:r>
          </a:p>
          <a:p>
            <a:pPr marL="0" indent="0">
              <a:buNone/>
            </a:pPr>
            <a:r>
              <a:rPr lang="en-US" sz="2800" dirty="0"/>
              <a:t>15 2024/12/18 Applications of ESG Data Analytics with Python</a:t>
            </a:r>
          </a:p>
          <a:p>
            <a:pPr marL="0" indent="0">
              <a:buNone/>
            </a:pPr>
            <a:r>
              <a:rPr lang="en-US" sz="2800" dirty="0">
                <a:solidFill>
                  <a:schemeClr val="accent2"/>
                </a:solidFill>
              </a:rPr>
              <a:t>16 2024/12/25 Final Project Report</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17669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EF2062-A8E0-F626-AD65-42C0F23679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4260" y="1003309"/>
            <a:ext cx="9519221" cy="5442668"/>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LMSYS Chatbot Arena Leaderboard</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9" name="TextBox 8">
            <a:extLst>
              <a:ext uri="{FF2B5EF4-FFF2-40B4-BE49-F238E27FC236}">
                <a16:creationId xmlns:a16="http://schemas.microsoft.com/office/drawing/2014/main" id="{CF02E271-3688-1FE1-B4FD-F85679C5C6A7}"/>
              </a:ext>
            </a:extLst>
          </p:cNvPr>
          <p:cNvSpPr txBox="1"/>
          <p:nvPr/>
        </p:nvSpPr>
        <p:spPr>
          <a:xfrm>
            <a:off x="3045724" y="6488668"/>
            <a:ext cx="6100548" cy="369332"/>
          </a:xfrm>
          <a:prstGeom prst="rect">
            <a:avLst/>
          </a:prstGeom>
          <a:noFill/>
        </p:spPr>
        <p:txBody>
          <a:bodyPr wrap="square">
            <a:spAutoFit/>
          </a:bodyPr>
          <a:lstStyle/>
          <a:p>
            <a:pPr algn="ctr"/>
            <a:r>
              <a:rPr lang="en-US" dirty="0">
                <a:hlinkClick r:id="rId3"/>
              </a:rPr>
              <a:t>https://lmarena.ai/</a:t>
            </a:r>
            <a:endParaRPr lang="en-US" dirty="0"/>
          </a:p>
        </p:txBody>
      </p:sp>
      <p:sp>
        <p:nvSpPr>
          <p:cNvPr id="11" name="TextBox 10">
            <a:extLst>
              <a:ext uri="{FF2B5EF4-FFF2-40B4-BE49-F238E27FC236}">
                <a16:creationId xmlns:a16="http://schemas.microsoft.com/office/drawing/2014/main" id="{72AAD436-1D63-0211-56CA-07CDD84CA924}"/>
              </a:ext>
            </a:extLst>
          </p:cNvPr>
          <p:cNvSpPr txBox="1"/>
          <p:nvPr/>
        </p:nvSpPr>
        <p:spPr>
          <a:xfrm>
            <a:off x="95034" y="4163594"/>
            <a:ext cx="2092834" cy="584775"/>
          </a:xfrm>
          <a:prstGeom prst="rect">
            <a:avLst/>
          </a:prstGeom>
          <a:noFill/>
        </p:spPr>
        <p:txBody>
          <a:bodyPr wrap="square">
            <a:spAutoFit/>
          </a:bodyPr>
          <a:lstStyle/>
          <a:p>
            <a:r>
              <a:rPr lang="en-US" sz="3200" b="1" dirty="0">
                <a:solidFill>
                  <a:srgbClr val="C00000"/>
                </a:solidFill>
              </a:rPr>
              <a:t>Claude 3.5 </a:t>
            </a:r>
          </a:p>
        </p:txBody>
      </p:sp>
      <p:sp>
        <p:nvSpPr>
          <p:cNvPr id="12" name="Rounded Rectangle 11">
            <a:extLst>
              <a:ext uri="{FF2B5EF4-FFF2-40B4-BE49-F238E27FC236}">
                <a16:creationId xmlns:a16="http://schemas.microsoft.com/office/drawing/2014/main" id="{368BC4C4-9D1A-1A66-BF7D-AD29952950C4}"/>
              </a:ext>
            </a:extLst>
          </p:cNvPr>
          <p:cNvSpPr/>
          <p:nvPr/>
        </p:nvSpPr>
        <p:spPr>
          <a:xfrm>
            <a:off x="2187869" y="1800225"/>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E6BC27-B402-E564-C59D-262360765975}"/>
              </a:ext>
            </a:extLst>
          </p:cNvPr>
          <p:cNvSpPr txBox="1"/>
          <p:nvPr/>
        </p:nvSpPr>
        <p:spPr>
          <a:xfrm>
            <a:off x="122331" y="1661899"/>
            <a:ext cx="1871429" cy="646331"/>
          </a:xfrm>
          <a:prstGeom prst="rect">
            <a:avLst/>
          </a:prstGeom>
          <a:noFill/>
        </p:spPr>
        <p:txBody>
          <a:bodyPr wrap="square">
            <a:spAutoFit/>
          </a:bodyPr>
          <a:lstStyle/>
          <a:p>
            <a:r>
              <a:rPr lang="en-US" sz="3600" b="1" dirty="0">
                <a:solidFill>
                  <a:srgbClr val="C00000"/>
                </a:solidFill>
              </a:rPr>
              <a:t>GPT-4o </a:t>
            </a:r>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13" name="Rounded Rectangle 12">
            <a:extLst>
              <a:ext uri="{FF2B5EF4-FFF2-40B4-BE49-F238E27FC236}">
                <a16:creationId xmlns:a16="http://schemas.microsoft.com/office/drawing/2014/main" id="{D5919DBA-4DEE-EDC7-0BDA-6054F8A88AB6}"/>
              </a:ext>
            </a:extLst>
          </p:cNvPr>
          <p:cNvSpPr/>
          <p:nvPr/>
        </p:nvSpPr>
        <p:spPr>
          <a:xfrm>
            <a:off x="2187868" y="4313583"/>
            <a:ext cx="9705612" cy="328613"/>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874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135105"/>
            <a:ext cx="11222181" cy="895205"/>
          </a:xfrm>
        </p:spPr>
        <p:txBody>
          <a:bodyPr>
            <a:normAutofit fontScale="90000"/>
          </a:bodyPr>
          <a:lstStyle/>
          <a:p>
            <a:r>
              <a:rPr lang="en-US" sz="6000" dirty="0"/>
              <a:t>Claude 3.5 Sonnet </a:t>
            </a:r>
            <a:r>
              <a:rPr lang="en-US" sz="3600" dirty="0"/>
              <a:t>State-of-the-art vision</a:t>
            </a:r>
            <a:br>
              <a:rPr lang="en-US" sz="3600" dirty="0"/>
            </a:b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https://www.anthropic.com/news/3-5-models-and-computer-use</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9" name="Picture 8">
            <a:extLst>
              <a:ext uri="{FF2B5EF4-FFF2-40B4-BE49-F238E27FC236}">
                <a16:creationId xmlns:a16="http://schemas.microsoft.com/office/drawing/2014/main" id="{E27103D3-6741-DA7F-E35F-76B1964B6B46}"/>
              </a:ext>
            </a:extLst>
          </p:cNvPr>
          <p:cNvPicPr>
            <a:picLocks noChangeAspect="1"/>
          </p:cNvPicPr>
          <p:nvPr/>
        </p:nvPicPr>
        <p:blipFill>
          <a:blip r:embed="rId5"/>
          <a:stretch>
            <a:fillRect/>
          </a:stretch>
        </p:blipFill>
        <p:spPr>
          <a:xfrm>
            <a:off x="1200149" y="789340"/>
            <a:ext cx="9754755" cy="5743791"/>
          </a:xfrm>
          <a:prstGeom prst="rect">
            <a:avLst/>
          </a:prstGeom>
        </p:spPr>
      </p:pic>
    </p:spTree>
    <p:extLst>
      <p:ext uri="{BB962C8B-B14F-4D97-AF65-F5344CB8AC3E}">
        <p14:creationId xmlns:p14="http://schemas.microsoft.com/office/powerpoint/2010/main" val="696487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96C7-2314-FFEA-E9AB-2619F73313FE}"/>
              </a:ext>
            </a:extLst>
          </p:cNvPr>
          <p:cNvSpPr>
            <a:spLocks noGrp="1"/>
          </p:cNvSpPr>
          <p:nvPr>
            <p:ph type="title"/>
          </p:nvPr>
        </p:nvSpPr>
        <p:spPr>
          <a:xfrm>
            <a:off x="534389" y="63665"/>
            <a:ext cx="11222181" cy="895205"/>
          </a:xfrm>
        </p:spPr>
        <p:txBody>
          <a:bodyPr>
            <a:normAutofit fontScale="90000"/>
          </a:bodyPr>
          <a:lstStyle/>
          <a:p>
            <a:r>
              <a:rPr lang="en-US" sz="6000" dirty="0"/>
              <a:t>Llama 3.2 90B  vision LLMs </a:t>
            </a:r>
            <a:endParaRPr lang="en-US" sz="3600" dirty="0"/>
          </a:p>
        </p:txBody>
      </p:sp>
      <p:sp>
        <p:nvSpPr>
          <p:cNvPr id="4" name="Slide Number Placeholder 3">
            <a:extLst>
              <a:ext uri="{FF2B5EF4-FFF2-40B4-BE49-F238E27FC236}">
                <a16:creationId xmlns:a16="http://schemas.microsoft.com/office/drawing/2014/main" id="{0105572F-EE66-5C22-B2DB-EA9923453E36}"/>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7" name="TextBox 6">
            <a:extLst>
              <a:ext uri="{FF2B5EF4-FFF2-40B4-BE49-F238E27FC236}">
                <a16:creationId xmlns:a16="http://schemas.microsoft.com/office/drawing/2014/main" id="{D6B8F290-F95C-A126-F580-FEEC77995658}"/>
              </a:ext>
            </a:extLst>
          </p:cNvPr>
          <p:cNvSpPr txBox="1"/>
          <p:nvPr/>
        </p:nvSpPr>
        <p:spPr>
          <a:xfrm>
            <a:off x="3046880" y="6560360"/>
            <a:ext cx="6098240"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2"/>
              </a:rPr>
              <a:t>https://ai.meta.com/blog/llama-3-2-connect-2024-vision-edge-mobile-devices/</a:t>
            </a:r>
            <a:endParaRPr lang="en-US" sz="1200" dirty="0">
              <a:solidFill>
                <a:schemeClr val="bg1">
                  <a:lumMod val="75000"/>
                </a:schemeClr>
              </a:solidFill>
            </a:endParaRPr>
          </a:p>
        </p:txBody>
      </p:sp>
      <p:pic>
        <p:nvPicPr>
          <p:cNvPr id="3" name="Picture 2">
            <a:extLst>
              <a:ext uri="{FF2B5EF4-FFF2-40B4-BE49-F238E27FC236}">
                <a16:creationId xmlns:a16="http://schemas.microsoft.com/office/drawing/2014/main" id="{843353CB-E9E1-CCF7-FC40-503A84F53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00D35216-565D-4CAE-5534-CC5AB5DA3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8" name="Picture 7">
            <a:extLst>
              <a:ext uri="{FF2B5EF4-FFF2-40B4-BE49-F238E27FC236}">
                <a16:creationId xmlns:a16="http://schemas.microsoft.com/office/drawing/2014/main" id="{9B8F43C6-2CC1-4FB5-91F1-2DE3EFD7DE92}"/>
              </a:ext>
            </a:extLst>
          </p:cNvPr>
          <p:cNvPicPr>
            <a:picLocks noChangeAspect="1"/>
          </p:cNvPicPr>
          <p:nvPr/>
        </p:nvPicPr>
        <p:blipFill>
          <a:blip r:embed="rId5"/>
          <a:stretch>
            <a:fillRect/>
          </a:stretch>
        </p:blipFill>
        <p:spPr>
          <a:xfrm>
            <a:off x="1285876" y="944195"/>
            <a:ext cx="9873922" cy="5530050"/>
          </a:xfrm>
          <a:prstGeom prst="rect">
            <a:avLst/>
          </a:prstGeom>
        </p:spPr>
      </p:pic>
      <p:sp>
        <p:nvSpPr>
          <p:cNvPr id="6" name="Rounded Rectangle 5">
            <a:extLst>
              <a:ext uri="{FF2B5EF4-FFF2-40B4-BE49-F238E27FC236}">
                <a16:creationId xmlns:a16="http://schemas.microsoft.com/office/drawing/2014/main" id="{76085830-6B07-4638-5AD8-E91679F6A76F}"/>
              </a:ext>
            </a:extLst>
          </p:cNvPr>
          <p:cNvSpPr/>
          <p:nvPr/>
        </p:nvSpPr>
        <p:spPr>
          <a:xfrm>
            <a:off x="6096000" y="1044985"/>
            <a:ext cx="1347788" cy="5429260"/>
          </a:xfrm>
          <a:prstGeom prst="roundRect">
            <a:avLst>
              <a:gd name="adj" fmla="val 6058"/>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215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47AF7-A84B-9096-9A18-6913580A23D3}"/>
              </a:ext>
            </a:extLst>
          </p:cNvPr>
          <p:cNvPicPr>
            <a:picLocks noChangeAspect="1"/>
          </p:cNvPicPr>
          <p:nvPr/>
        </p:nvPicPr>
        <p:blipFill>
          <a:blip r:embed="rId2"/>
          <a:stretch>
            <a:fillRect/>
          </a:stretch>
        </p:blipFill>
        <p:spPr>
          <a:xfrm>
            <a:off x="666748" y="970109"/>
            <a:ext cx="10858499" cy="5626306"/>
          </a:xfrm>
          <a:prstGeom prst="rect">
            <a:avLst/>
          </a:prstGeom>
        </p:spPr>
      </p:pic>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1"/>
            <a:ext cx="11222181" cy="970110"/>
          </a:xfrm>
        </p:spPr>
        <p:txBody>
          <a:bodyPr>
            <a:normAutofit fontScale="90000"/>
          </a:bodyPr>
          <a:lstStyle/>
          <a:p>
            <a:r>
              <a:rPr lang="en-US" dirty="0"/>
              <a:t>Mistral </a:t>
            </a:r>
            <a:r>
              <a:rPr lang="en-US" dirty="0" err="1"/>
              <a:t>Pixtral</a:t>
            </a:r>
            <a:r>
              <a:rPr lang="en-US" dirty="0"/>
              <a:t> Large (124B)</a:t>
            </a:r>
            <a:br>
              <a:rPr lang="en-US" dirty="0"/>
            </a:br>
            <a:r>
              <a:rPr lang="en-US" sz="3100" b="0" dirty="0"/>
              <a:t>Frontier-class multimodal performance</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33</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
        <p:nvSpPr>
          <p:cNvPr id="8" name="TextBox 7">
            <a:extLst>
              <a:ext uri="{FF2B5EF4-FFF2-40B4-BE49-F238E27FC236}">
                <a16:creationId xmlns:a16="http://schemas.microsoft.com/office/drawing/2014/main" id="{A85617D1-9C74-EEDE-5659-85EA00E430DA}"/>
              </a:ext>
            </a:extLst>
          </p:cNvPr>
          <p:cNvSpPr txBox="1"/>
          <p:nvPr/>
        </p:nvSpPr>
        <p:spPr>
          <a:xfrm>
            <a:off x="2862892" y="6514491"/>
            <a:ext cx="6100762" cy="369332"/>
          </a:xfrm>
          <a:prstGeom prst="rect">
            <a:avLst/>
          </a:prstGeom>
          <a:noFill/>
        </p:spPr>
        <p:txBody>
          <a:bodyPr wrap="square">
            <a:spAutoFit/>
          </a:bodyPr>
          <a:lstStyle/>
          <a:p>
            <a:pPr algn="ctr"/>
            <a:r>
              <a:rPr lang="en-US" dirty="0">
                <a:solidFill>
                  <a:schemeClr val="bg1">
                    <a:lumMod val="75000"/>
                  </a:schemeClr>
                </a:solidFill>
              </a:rPr>
              <a:t>Source: </a:t>
            </a:r>
            <a:r>
              <a:rPr lang="en-US" dirty="0">
                <a:hlinkClick r:id="rId5"/>
              </a:rPr>
              <a:t>https://mistral.ai/news/pixtral-large/</a:t>
            </a:r>
            <a:endParaRPr lang="en-US" dirty="0"/>
          </a:p>
        </p:txBody>
      </p:sp>
      <p:sp>
        <p:nvSpPr>
          <p:cNvPr id="16" name="Rounded Rectangle 15">
            <a:extLst>
              <a:ext uri="{FF2B5EF4-FFF2-40B4-BE49-F238E27FC236}">
                <a16:creationId xmlns:a16="http://schemas.microsoft.com/office/drawing/2014/main" id="{81C92F0D-E55C-932F-F321-5530C11214CA}"/>
              </a:ext>
            </a:extLst>
          </p:cNvPr>
          <p:cNvSpPr/>
          <p:nvPr/>
        </p:nvSpPr>
        <p:spPr>
          <a:xfrm>
            <a:off x="666748" y="1676035"/>
            <a:ext cx="10858499" cy="1295766"/>
          </a:xfrm>
          <a:prstGeom prst="roundRect">
            <a:avLst>
              <a:gd name="adj" fmla="val 7374"/>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59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4713-1468-6CA6-0810-617BBD31DB50}"/>
              </a:ext>
            </a:extLst>
          </p:cNvPr>
          <p:cNvSpPr>
            <a:spLocks noGrp="1"/>
          </p:cNvSpPr>
          <p:nvPr>
            <p:ph type="title"/>
          </p:nvPr>
        </p:nvSpPr>
        <p:spPr>
          <a:xfrm>
            <a:off x="484908" y="0"/>
            <a:ext cx="11222181" cy="779296"/>
          </a:xfrm>
        </p:spPr>
        <p:txBody>
          <a:bodyPr>
            <a:normAutofit fontScale="90000"/>
          </a:bodyPr>
          <a:lstStyle/>
          <a:p>
            <a:r>
              <a:rPr lang="en-US" dirty="0"/>
              <a:t>Mistral </a:t>
            </a:r>
            <a:r>
              <a:rPr lang="en-US" dirty="0" err="1"/>
              <a:t>Pixtral</a:t>
            </a:r>
            <a:r>
              <a:rPr lang="en-US" dirty="0"/>
              <a:t> 12B</a:t>
            </a:r>
          </a:p>
        </p:txBody>
      </p:sp>
      <p:sp>
        <p:nvSpPr>
          <p:cNvPr id="4" name="Slide Number Placeholder 3">
            <a:extLst>
              <a:ext uri="{FF2B5EF4-FFF2-40B4-BE49-F238E27FC236}">
                <a16:creationId xmlns:a16="http://schemas.microsoft.com/office/drawing/2014/main" id="{026682DD-AC8F-739C-9817-C56954D2B944}"/>
              </a:ext>
            </a:extLst>
          </p:cNvPr>
          <p:cNvSpPr>
            <a:spLocks noGrp="1"/>
          </p:cNvSpPr>
          <p:nvPr>
            <p:ph type="sldNum" sz="quarter" idx="12"/>
          </p:nvPr>
        </p:nvSpPr>
        <p:spPr/>
        <p:txBody>
          <a:bodyPr/>
          <a:lstStyle/>
          <a:p>
            <a:fld id="{5D6FF71F-CF6A-4C46-8F9B-61D49EEA70E3}" type="slidenum">
              <a:rPr lang="en-US" smtClean="0"/>
              <a:t>34</a:t>
            </a:fld>
            <a:endParaRPr lang="en-US"/>
          </a:p>
        </p:txBody>
      </p:sp>
      <p:pic>
        <p:nvPicPr>
          <p:cNvPr id="3" name="Picture 2">
            <a:extLst>
              <a:ext uri="{FF2B5EF4-FFF2-40B4-BE49-F238E27FC236}">
                <a16:creationId xmlns:a16="http://schemas.microsoft.com/office/drawing/2014/main" id="{5A763176-1011-4D28-44BF-7D9EFBC954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DCE8A3E-34E1-D759-914E-1B81548A03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pic>
        <p:nvPicPr>
          <p:cNvPr id="15" name="Picture 14">
            <a:extLst>
              <a:ext uri="{FF2B5EF4-FFF2-40B4-BE49-F238E27FC236}">
                <a16:creationId xmlns:a16="http://schemas.microsoft.com/office/drawing/2014/main" id="{52C6A12C-08FC-3731-2436-5B253D19C861}"/>
              </a:ext>
            </a:extLst>
          </p:cNvPr>
          <p:cNvPicPr>
            <a:picLocks noChangeAspect="1"/>
          </p:cNvPicPr>
          <p:nvPr/>
        </p:nvPicPr>
        <p:blipFill>
          <a:blip r:embed="rId4"/>
          <a:stretch>
            <a:fillRect/>
          </a:stretch>
        </p:blipFill>
        <p:spPr>
          <a:xfrm>
            <a:off x="200801" y="1346393"/>
            <a:ext cx="11652864" cy="5108104"/>
          </a:xfrm>
          <a:prstGeom prst="rect">
            <a:avLst/>
          </a:prstGeom>
        </p:spPr>
      </p:pic>
      <p:sp>
        <p:nvSpPr>
          <p:cNvPr id="7" name="TextBox 6">
            <a:extLst>
              <a:ext uri="{FF2B5EF4-FFF2-40B4-BE49-F238E27FC236}">
                <a16:creationId xmlns:a16="http://schemas.microsoft.com/office/drawing/2014/main" id="{C71018F8-92A0-0EE5-5B48-797DA3AA401D}"/>
              </a:ext>
            </a:extLst>
          </p:cNvPr>
          <p:cNvSpPr txBox="1"/>
          <p:nvPr/>
        </p:nvSpPr>
        <p:spPr>
          <a:xfrm>
            <a:off x="552308" y="6562244"/>
            <a:ext cx="10949850" cy="246221"/>
          </a:xfrm>
          <a:prstGeom prst="rect">
            <a:avLst/>
          </a:prstGeom>
          <a:noFill/>
        </p:spPr>
        <p:txBody>
          <a:bodyPr wrap="square">
            <a:spAutoFit/>
          </a:bodyPr>
          <a:lstStyle/>
          <a:p>
            <a:pPr algn="ctr"/>
            <a:r>
              <a:rPr lang="en-US" sz="1000" dirty="0">
                <a:solidFill>
                  <a:schemeClr val="bg1">
                    <a:lumMod val="75000"/>
                  </a:schemeClr>
                </a:solidFill>
              </a:rPr>
              <a:t>Source: Agrawal, </a:t>
            </a:r>
            <a:r>
              <a:rPr lang="en-US" sz="1000" dirty="0" err="1">
                <a:solidFill>
                  <a:schemeClr val="bg1">
                    <a:lumMod val="75000"/>
                  </a:schemeClr>
                </a:solidFill>
              </a:rPr>
              <a:t>Pravesh</a:t>
            </a:r>
            <a:r>
              <a:rPr lang="en-US" sz="1000" dirty="0">
                <a:solidFill>
                  <a:schemeClr val="bg1">
                    <a:lumMod val="75000"/>
                  </a:schemeClr>
                </a:solidFill>
              </a:rPr>
              <a:t>, Szymon </a:t>
            </a:r>
            <a:r>
              <a:rPr lang="en-US" sz="1000" dirty="0" err="1">
                <a:solidFill>
                  <a:schemeClr val="bg1">
                    <a:lumMod val="75000"/>
                  </a:schemeClr>
                </a:solidFill>
              </a:rPr>
              <a:t>Antoniak</a:t>
            </a:r>
            <a:r>
              <a:rPr lang="en-US" sz="1000" dirty="0">
                <a:solidFill>
                  <a:schemeClr val="bg1">
                    <a:lumMod val="75000"/>
                  </a:schemeClr>
                </a:solidFill>
              </a:rPr>
              <a:t>, Emma </a:t>
            </a:r>
            <a:r>
              <a:rPr lang="en-US" sz="1000" dirty="0" err="1">
                <a:solidFill>
                  <a:schemeClr val="bg1">
                    <a:lumMod val="75000"/>
                  </a:schemeClr>
                </a:solidFill>
              </a:rPr>
              <a:t>Bou</a:t>
            </a:r>
            <a:r>
              <a:rPr lang="en-US" sz="1000" dirty="0">
                <a:solidFill>
                  <a:schemeClr val="bg1">
                    <a:lumMod val="75000"/>
                  </a:schemeClr>
                </a:solidFill>
              </a:rPr>
              <a:t> Hanna, Baptiste Bout, Devendra </a:t>
            </a:r>
            <a:r>
              <a:rPr lang="en-US" sz="1000" dirty="0" err="1">
                <a:solidFill>
                  <a:schemeClr val="bg1">
                    <a:lumMod val="75000"/>
                  </a:schemeClr>
                </a:solidFill>
              </a:rPr>
              <a:t>Chaplot</a:t>
            </a:r>
            <a:r>
              <a:rPr lang="en-US" sz="1000" dirty="0">
                <a:solidFill>
                  <a:schemeClr val="bg1">
                    <a:lumMod val="75000"/>
                  </a:schemeClr>
                </a:solidFill>
              </a:rPr>
              <a:t>, Jessica </a:t>
            </a:r>
            <a:r>
              <a:rPr lang="en-US" sz="1000" dirty="0" err="1">
                <a:solidFill>
                  <a:schemeClr val="bg1">
                    <a:lumMod val="75000"/>
                  </a:schemeClr>
                </a:solidFill>
              </a:rPr>
              <a:t>Chudnovsky</a:t>
            </a:r>
            <a:r>
              <a:rPr lang="en-US" sz="1000" dirty="0">
                <a:solidFill>
                  <a:schemeClr val="bg1">
                    <a:lumMod val="75000"/>
                  </a:schemeClr>
                </a:solidFill>
              </a:rPr>
              <a:t>, </a:t>
            </a:r>
            <a:r>
              <a:rPr lang="en-US" sz="1000" dirty="0" err="1">
                <a:solidFill>
                  <a:schemeClr val="bg1">
                    <a:lumMod val="75000"/>
                  </a:schemeClr>
                </a:solidFill>
              </a:rPr>
              <a:t>Diogo</a:t>
            </a:r>
            <a:r>
              <a:rPr lang="en-US" sz="1000" dirty="0">
                <a:solidFill>
                  <a:schemeClr val="bg1">
                    <a:lumMod val="75000"/>
                  </a:schemeClr>
                </a:solidFill>
              </a:rPr>
              <a:t> Costa et al. (2024) "</a:t>
            </a:r>
            <a:r>
              <a:rPr lang="en-US" sz="1000" dirty="0" err="1">
                <a:solidFill>
                  <a:schemeClr val="bg1">
                    <a:lumMod val="75000"/>
                  </a:schemeClr>
                </a:solidFill>
              </a:rPr>
              <a:t>Pixtral</a:t>
            </a:r>
            <a:r>
              <a:rPr lang="en-US" sz="1000" dirty="0">
                <a:solidFill>
                  <a:schemeClr val="bg1">
                    <a:lumMod val="75000"/>
                  </a:schemeClr>
                </a:solidFill>
              </a:rPr>
              <a:t> 12B." </a:t>
            </a:r>
            <a:r>
              <a:rPr lang="en-US" sz="1000" dirty="0" err="1">
                <a:solidFill>
                  <a:schemeClr val="bg1">
                    <a:lumMod val="75000"/>
                  </a:schemeClr>
                </a:solidFill>
              </a:rPr>
              <a:t>arXiv</a:t>
            </a:r>
            <a:r>
              <a:rPr lang="en-US" sz="1000" dirty="0">
                <a:solidFill>
                  <a:schemeClr val="bg1">
                    <a:lumMod val="75000"/>
                  </a:schemeClr>
                </a:solidFill>
              </a:rPr>
              <a:t> preprint arXiv:2410.07073.</a:t>
            </a:r>
            <a:endParaRPr lang="en-US" sz="1000" dirty="0"/>
          </a:p>
        </p:txBody>
      </p:sp>
    </p:spTree>
    <p:extLst>
      <p:ext uri="{BB962C8B-B14F-4D97-AF65-F5344CB8AC3E}">
        <p14:creationId xmlns:p14="http://schemas.microsoft.com/office/powerpoint/2010/main" val="1506980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Artificial Analysis Quality Index</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35</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 name="Google Shape;300;g2d1c7a87fdf_0_49">
            <a:extLst>
              <a:ext uri="{FF2B5EF4-FFF2-40B4-BE49-F238E27FC236}">
                <a16:creationId xmlns:a16="http://schemas.microsoft.com/office/drawing/2014/main" id="{99F0D9F2-E4DF-FA76-08CF-4AE6C6AA1CE2}"/>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a:t>
            </a:r>
            <a:endParaRPr lang="en-US" sz="1200" b="0" i="0" u="none" strike="noStrike" cap="none" dirty="0">
              <a:solidFill>
                <a:srgbClr val="BFBFB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3A47F2EC-99A9-A3D7-4312-16378DF8C0B6}"/>
              </a:ext>
            </a:extLst>
          </p:cNvPr>
          <p:cNvPicPr>
            <a:picLocks noChangeAspect="1"/>
          </p:cNvPicPr>
          <p:nvPr/>
        </p:nvPicPr>
        <p:blipFill>
          <a:blip r:embed="rId4"/>
          <a:stretch>
            <a:fillRect/>
          </a:stretch>
        </p:blipFill>
        <p:spPr>
          <a:xfrm>
            <a:off x="1777205" y="1247198"/>
            <a:ext cx="8837540" cy="5378402"/>
          </a:xfrm>
          <a:prstGeom prst="rect">
            <a:avLst/>
          </a:prstGeom>
        </p:spPr>
      </p:pic>
    </p:spTree>
    <p:extLst>
      <p:ext uri="{BB962C8B-B14F-4D97-AF65-F5344CB8AC3E}">
        <p14:creationId xmlns:p14="http://schemas.microsoft.com/office/powerpoint/2010/main" val="505874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1148700"/>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Large Language Models (LLMs)</a:t>
            </a:r>
            <a:br>
              <a:rPr lang="en-US" sz="4000" dirty="0"/>
            </a:br>
            <a:r>
              <a:rPr lang="en-US" sz="4000" dirty="0"/>
              <a:t>Quality vs. Price</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36</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E531FD1-1BC8-187D-142D-BF7835061D38}"/>
              </a:ext>
            </a:extLst>
          </p:cNvPr>
          <p:cNvPicPr>
            <a:picLocks noChangeAspect="1"/>
          </p:cNvPicPr>
          <p:nvPr/>
        </p:nvPicPr>
        <p:blipFill>
          <a:blip r:embed="rId3"/>
          <a:stretch>
            <a:fillRect/>
          </a:stretch>
        </p:blipFill>
        <p:spPr>
          <a:xfrm>
            <a:off x="549329" y="1282840"/>
            <a:ext cx="11093341" cy="5357442"/>
          </a:xfrm>
          <a:prstGeom prst="rect">
            <a:avLst/>
          </a:prstGeom>
        </p:spPr>
      </p:pic>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4"/>
              </a:rPr>
              <a:t>https://artificialanalysis.ai/</a:t>
            </a:r>
            <a:endParaRPr lang="en-US" sz="1200" b="0" i="0" u="none" strike="noStrike" cap="none" dirty="0">
              <a:solidFill>
                <a:srgbClr val="BFBFBF"/>
              </a:solidFill>
              <a:latin typeface="Calibri"/>
              <a:ea typeface="Calibri"/>
              <a:cs typeface="Calibri"/>
              <a:sym typeface="Calibri"/>
            </a:endParaRPr>
          </a:p>
        </p:txBody>
      </p:sp>
    </p:spTree>
    <p:extLst>
      <p:ext uri="{BB962C8B-B14F-4D97-AF65-F5344CB8AC3E}">
        <p14:creationId xmlns:p14="http://schemas.microsoft.com/office/powerpoint/2010/main" val="2464700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248721-7266-C41F-3A97-CD9653E07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3818" y="944193"/>
            <a:ext cx="8515350" cy="5583391"/>
          </a:xfrm>
          <a:prstGeom prst="rect">
            <a:avLst/>
          </a:prstGeom>
        </p:spPr>
      </p:pic>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148884" y="52432"/>
            <a:ext cx="3034460" cy="6509812"/>
          </a:xfrm>
        </p:spPr>
        <p:txBody>
          <a:bodyPr>
            <a:noAutofit/>
          </a:bodyPr>
          <a:lstStyle/>
          <a:p>
            <a:r>
              <a:rPr lang="en-US" dirty="0"/>
              <a:t>Chat </a:t>
            </a:r>
            <a:br>
              <a:rPr lang="en-US" dirty="0"/>
            </a:br>
            <a:r>
              <a:rPr lang="en-US" dirty="0"/>
              <a:t>with </a:t>
            </a:r>
            <a:br>
              <a:rPr lang="en-US" dirty="0"/>
            </a:br>
            <a:r>
              <a:rPr lang="en-US" dirty="0"/>
              <a:t>Open </a:t>
            </a:r>
            <a:br>
              <a:rPr lang="en-US" dirty="0"/>
            </a:br>
            <a:r>
              <a:rPr lang="en-US" dirty="0"/>
              <a:t>Large Language Models:</a:t>
            </a:r>
            <a:br>
              <a:rPr lang="en-US" dirty="0"/>
            </a:br>
            <a:r>
              <a:rPr lang="en-US" dirty="0">
                <a:solidFill>
                  <a:srgbClr val="C00000"/>
                </a:solidFill>
              </a:rPr>
              <a:t>Chatbot Arena</a:t>
            </a:r>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3"/>
              </a:rPr>
              <a:t>https://lmarena.ai/</a:t>
            </a:r>
            <a:endParaRPr lang="en-US" dirty="0">
              <a:solidFill>
                <a:schemeClr val="bg1">
                  <a:lumMod val="75000"/>
                </a:schemeClr>
              </a:solidFill>
            </a:endParaRPr>
          </a:p>
        </p:txBody>
      </p:sp>
      <p:sp>
        <p:nvSpPr>
          <p:cNvPr id="9" name="TextBox 8">
            <a:extLst>
              <a:ext uri="{FF2B5EF4-FFF2-40B4-BE49-F238E27FC236}">
                <a16:creationId xmlns:a16="http://schemas.microsoft.com/office/drawing/2014/main" id="{21490AB9-5C35-3202-C57E-2A04D933626C}"/>
              </a:ext>
            </a:extLst>
          </p:cNvPr>
          <p:cNvSpPr txBox="1"/>
          <p:nvPr/>
        </p:nvSpPr>
        <p:spPr>
          <a:xfrm>
            <a:off x="3937393" y="56354"/>
            <a:ext cx="6096000" cy="461665"/>
          </a:xfrm>
          <a:prstGeom prst="rect">
            <a:avLst/>
          </a:prstGeom>
          <a:noFill/>
        </p:spPr>
        <p:txBody>
          <a:bodyPr wrap="square">
            <a:spAutoFit/>
          </a:bodyPr>
          <a:lstStyle/>
          <a:p>
            <a:pPr algn="ctr"/>
            <a:r>
              <a:rPr lang="en-US" sz="2400" b="1" i="0" dirty="0">
                <a:solidFill>
                  <a:schemeClr val="accent1"/>
                </a:solidFill>
                <a:effectLst/>
                <a:latin typeface="Source Sans Pro" panose="020B0503030403020204" pitchFamily="34" charset="0"/>
              </a:rPr>
              <a:t>Large Language Models for Data Science</a:t>
            </a:r>
            <a:endParaRPr lang="en-US" sz="2400" b="1" dirty="0">
              <a:solidFill>
                <a:schemeClr val="accent1"/>
              </a:solidFill>
            </a:endParaRPr>
          </a:p>
        </p:txBody>
      </p:sp>
      <p:sp>
        <p:nvSpPr>
          <p:cNvPr id="11" name="TextBox 10">
            <a:extLst>
              <a:ext uri="{FF2B5EF4-FFF2-40B4-BE49-F238E27FC236}">
                <a16:creationId xmlns:a16="http://schemas.microsoft.com/office/drawing/2014/main" id="{53C87F7E-240F-7556-210F-99082F6D33A9}"/>
              </a:ext>
            </a:extLst>
          </p:cNvPr>
          <p:cNvSpPr txBox="1"/>
          <p:nvPr/>
        </p:nvSpPr>
        <p:spPr>
          <a:xfrm>
            <a:off x="3816884" y="1401328"/>
            <a:ext cx="3206357" cy="461665"/>
          </a:xfrm>
          <a:prstGeom prst="rect">
            <a:avLst/>
          </a:prstGeom>
          <a:noFill/>
        </p:spPr>
        <p:txBody>
          <a:bodyPr wrap="square">
            <a:spAutoFit/>
          </a:bodyPr>
          <a:lstStyle/>
          <a:p>
            <a:r>
              <a:rPr lang="en-US" sz="2400" b="1" dirty="0">
                <a:solidFill>
                  <a:srgbClr val="C00000"/>
                </a:solidFill>
              </a:rPr>
              <a:t>llama 3.2</a:t>
            </a:r>
          </a:p>
        </p:txBody>
      </p:sp>
      <p:sp>
        <p:nvSpPr>
          <p:cNvPr id="13" name="TextBox 12">
            <a:extLst>
              <a:ext uri="{FF2B5EF4-FFF2-40B4-BE49-F238E27FC236}">
                <a16:creationId xmlns:a16="http://schemas.microsoft.com/office/drawing/2014/main" id="{29C18F00-826A-2E8F-C12A-FAEE3644B4CD}"/>
              </a:ext>
            </a:extLst>
          </p:cNvPr>
          <p:cNvSpPr txBox="1"/>
          <p:nvPr/>
        </p:nvSpPr>
        <p:spPr>
          <a:xfrm>
            <a:off x="8100173" y="1401329"/>
            <a:ext cx="3401265" cy="461665"/>
          </a:xfrm>
          <a:prstGeom prst="rect">
            <a:avLst/>
          </a:prstGeom>
          <a:noFill/>
        </p:spPr>
        <p:txBody>
          <a:bodyPr wrap="square">
            <a:spAutoFit/>
          </a:bodyPr>
          <a:lstStyle/>
          <a:p>
            <a:r>
              <a:rPr lang="en-US" sz="2400" b="1" dirty="0" err="1">
                <a:solidFill>
                  <a:srgbClr val="C00000"/>
                </a:solidFill>
              </a:rPr>
              <a:t>claude</a:t>
            </a:r>
            <a:r>
              <a:rPr lang="en-US" sz="2400" b="1" dirty="0">
                <a:solidFill>
                  <a:srgbClr val="C00000"/>
                </a:solidFill>
              </a:rPr>
              <a:t> 3.5 sonnet</a:t>
            </a:r>
          </a:p>
        </p:txBody>
      </p:sp>
      <p:pic>
        <p:nvPicPr>
          <p:cNvPr id="3" name="Picture 2">
            <a:extLst>
              <a:ext uri="{FF2B5EF4-FFF2-40B4-BE49-F238E27FC236}">
                <a16:creationId xmlns:a16="http://schemas.microsoft.com/office/drawing/2014/main" id="{8EE6074D-54A7-2E06-BB74-89A41AEDEC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2B93354F-78FE-8747-4339-BFF2FA445D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76599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785768"/>
          </a:xfrm>
        </p:spPr>
        <p:txBody>
          <a:bodyPr>
            <a:noAutofit/>
          </a:bodyPr>
          <a:lstStyle/>
          <a:p>
            <a:r>
              <a:rPr lang="en-US" dirty="0" err="1"/>
              <a:t>Perplexity.ai</a:t>
            </a:r>
            <a:endParaRPr lang="en-US"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dirty="0">
                <a:solidFill>
                  <a:schemeClr val="bg1">
                    <a:lumMod val="75000"/>
                  </a:schemeClr>
                </a:solidFill>
                <a:hlinkClick r:id="rId2"/>
              </a:rPr>
              <a:t>https://www.perplexity.ai/</a:t>
            </a:r>
            <a:endParaRPr lang="en-US" dirty="0">
              <a:solidFill>
                <a:schemeClr val="bg1">
                  <a:lumMod val="75000"/>
                </a:schemeClr>
              </a:solidFill>
            </a:endParaRPr>
          </a:p>
        </p:txBody>
      </p:sp>
      <p:pic>
        <p:nvPicPr>
          <p:cNvPr id="6" name="Picture 5">
            <a:extLst>
              <a:ext uri="{FF2B5EF4-FFF2-40B4-BE49-F238E27FC236}">
                <a16:creationId xmlns:a16="http://schemas.microsoft.com/office/drawing/2014/main" id="{B0BD18C1-08C5-37EF-90C0-5E9AD418B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215" y="779566"/>
            <a:ext cx="10087311" cy="5724044"/>
          </a:xfrm>
          <a:prstGeom prst="rect">
            <a:avLst/>
          </a:prstGeom>
        </p:spPr>
      </p:pic>
      <p:pic>
        <p:nvPicPr>
          <p:cNvPr id="3" name="Picture 2">
            <a:extLst>
              <a:ext uri="{FF2B5EF4-FFF2-40B4-BE49-F238E27FC236}">
                <a16:creationId xmlns:a16="http://schemas.microsoft.com/office/drawing/2014/main" id="{CA1F8618-CBC1-3CC0-8637-60EEF47C19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7" name="Picture 6">
            <a:extLst>
              <a:ext uri="{FF2B5EF4-FFF2-40B4-BE49-F238E27FC236}">
                <a16:creationId xmlns:a16="http://schemas.microsoft.com/office/drawing/2014/main" id="{7CD5C41A-0DB4-ECB2-AE91-F89BC04457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3910009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92334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374754" y="274639"/>
            <a:ext cx="11362543" cy="6034087"/>
          </a:xfrm>
        </p:spPr>
        <p:txBody>
          <a:bodyPr/>
          <a:lstStyle/>
          <a:p>
            <a: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t>Text Analytics with </a:t>
            </a:r>
            <a:b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8000" dirty="0">
                <a:solidFill>
                  <a:srgbClr val="C00000"/>
                </a:solidFill>
                <a:latin typeface="Calibri" panose="020F0502020204030204" pitchFamily="34" charset="0"/>
                <a:ea typeface="Heiti TC Medium" pitchFamily="2" charset="-128"/>
                <a:cs typeface="Arial" panose="020B0604020202020204" pitchFamily="34" charset="0"/>
              </a:rPr>
              <a:t>Generative AI and Python</a:t>
            </a:r>
            <a:endParaRPr lang="en-US" altLang="en-US" sz="8000" dirty="0">
              <a:solidFill>
                <a:srgbClr val="C00000"/>
              </a:solidFill>
              <a:latin typeface="Calibri" charset="0"/>
              <a:ea typeface="標楷體" charset="-120"/>
            </a:endParaRPr>
          </a:p>
        </p:txBody>
      </p:sp>
      <p:sp>
        <p:nvSpPr>
          <p:cNvPr id="153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eaLnBrk="1" hangingPunct="1"/>
            <a:fld id="{C08EAB8C-93D2-2144-9253-06580194A94E}" type="slidenum">
              <a:rPr kumimoji="0" lang="zh-TW" altLang="en-US" sz="1200">
                <a:solidFill>
                  <a:srgbClr val="898989"/>
                </a:solidFill>
                <a:latin typeface="Calibri" charset="0"/>
              </a:rPr>
              <a:pPr eaLnBrk="1" hangingPunct="1"/>
              <a:t>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304163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3651848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594672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1"/>
            <a:ext cx="11222181" cy="1764857"/>
          </a:xfrm>
        </p:spPr>
        <p:txBody>
          <a:bodyPr>
            <a:normAutofit/>
          </a:bodyPr>
          <a:lstStyle/>
          <a:p>
            <a:r>
              <a:rPr lang="en-US" dirty="0"/>
              <a:t>Generative AI </a:t>
            </a:r>
            <a:br>
              <a:rPr lang="en-US" dirty="0"/>
            </a:br>
            <a:r>
              <a:rPr lang="en-US" dirty="0"/>
              <a:t>Foundation Models </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9FDFE21F-BCF9-326B-9959-AF9A11BA03CF}"/>
              </a:ext>
            </a:extLst>
          </p:cNvPr>
          <p:cNvPicPr>
            <a:picLocks noChangeAspect="1"/>
          </p:cNvPicPr>
          <p:nvPr/>
        </p:nvPicPr>
        <p:blipFill>
          <a:blip r:embed="rId2"/>
          <a:stretch>
            <a:fillRect/>
          </a:stretch>
        </p:blipFill>
        <p:spPr>
          <a:xfrm>
            <a:off x="112994" y="1920348"/>
            <a:ext cx="11966009" cy="4401930"/>
          </a:xfrm>
          <a:prstGeom prst="rect">
            <a:avLst/>
          </a:prstGeom>
        </p:spPr>
      </p:pic>
    </p:spTree>
    <p:extLst>
      <p:ext uri="{BB962C8B-B14F-4D97-AF65-F5344CB8AC3E}">
        <p14:creationId xmlns:p14="http://schemas.microsoft.com/office/powerpoint/2010/main" val="4141876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3195698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1442458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Vision Language Encoders: </a:t>
            </a:r>
            <a:r>
              <a:rPr lang="en-US" sz="4000" dirty="0"/>
              <a:t>Concatenated Encoders and Cross-aligned Encoders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5" name="Picture 4">
            <a:extLst>
              <a:ext uri="{FF2B5EF4-FFF2-40B4-BE49-F238E27FC236}">
                <a16:creationId xmlns:a16="http://schemas.microsoft.com/office/drawing/2014/main" id="{2FD7F318-8950-671D-5002-5D6ADDF95B16}"/>
              </a:ext>
            </a:extLst>
          </p:cNvPr>
          <p:cNvPicPr>
            <a:picLocks noChangeAspect="1"/>
          </p:cNvPicPr>
          <p:nvPr/>
        </p:nvPicPr>
        <p:blipFill>
          <a:blip r:embed="rId2"/>
          <a:stretch>
            <a:fillRect/>
          </a:stretch>
        </p:blipFill>
        <p:spPr>
          <a:xfrm>
            <a:off x="250763" y="1649896"/>
            <a:ext cx="11791785" cy="4823238"/>
          </a:xfrm>
          <a:prstGeom prst="rect">
            <a:avLst/>
          </a:prstGeom>
        </p:spPr>
      </p:pic>
    </p:spTree>
    <p:extLst>
      <p:ext uri="{BB962C8B-B14F-4D97-AF65-F5344CB8AC3E}">
        <p14:creationId xmlns:p14="http://schemas.microsoft.com/office/powerpoint/2010/main" val="341753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Two Types of to-language Decoder Models: Jointly-trained Models and Frozen Models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A81ED577-ED1E-6AAA-D2AC-02BE449EF5EE}"/>
              </a:ext>
            </a:extLst>
          </p:cNvPr>
          <p:cNvPicPr>
            <a:picLocks noChangeAspect="1"/>
          </p:cNvPicPr>
          <p:nvPr/>
        </p:nvPicPr>
        <p:blipFill>
          <a:blip r:embed="rId2"/>
          <a:stretch>
            <a:fillRect/>
          </a:stretch>
        </p:blipFill>
        <p:spPr>
          <a:xfrm>
            <a:off x="269828" y="2723322"/>
            <a:ext cx="11652341" cy="2145736"/>
          </a:xfrm>
          <a:prstGeom prst="rect">
            <a:avLst/>
          </a:prstGeom>
        </p:spPr>
      </p:pic>
    </p:spTree>
    <p:extLst>
      <p:ext uri="{BB962C8B-B14F-4D97-AF65-F5344CB8AC3E}">
        <p14:creationId xmlns:p14="http://schemas.microsoft.com/office/powerpoint/2010/main" val="4228243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47682"/>
          </a:xfrm>
        </p:spPr>
        <p:txBody>
          <a:bodyPr>
            <a:normAutofit fontScale="90000"/>
          </a:bodyPr>
          <a:lstStyle/>
          <a:p>
            <a:r>
              <a:rPr lang="en-US" sz="5300" dirty="0"/>
              <a:t>Technological Integration for Multimodal AI</a:t>
            </a:r>
            <a:endParaRPr lang="en-US" sz="36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a:t>
            </a:r>
            <a:r>
              <a:rPr lang="en-US" sz="900" dirty="0" err="1">
                <a:solidFill>
                  <a:schemeClr val="bg1">
                    <a:lumMod val="75000"/>
                  </a:schemeClr>
                </a:solidFill>
              </a:rPr>
              <a:t>Sohail</a:t>
            </a:r>
            <a:r>
              <a:rPr lang="en-US" sz="900" dirty="0">
                <a:solidFill>
                  <a:schemeClr val="bg1">
                    <a:lumMod val="75000"/>
                  </a:schemeClr>
                </a:solidFill>
              </a:rPr>
              <a:t>, Shahab </a:t>
            </a:r>
            <a:r>
              <a:rPr lang="en-US" sz="900" dirty="0" err="1">
                <a:solidFill>
                  <a:schemeClr val="bg1">
                    <a:lumMod val="75000"/>
                  </a:schemeClr>
                </a:solidFill>
              </a:rPr>
              <a:t>Saquib</a:t>
            </a:r>
            <a:r>
              <a:rPr lang="en-US" sz="900" dirty="0">
                <a:solidFill>
                  <a:schemeClr val="bg1">
                    <a:lumMod val="75000"/>
                  </a:schemeClr>
                </a:solidFill>
              </a:rPr>
              <a:t>, Faiza Farhat, Yassine </a:t>
            </a:r>
            <a:r>
              <a:rPr lang="en-US" sz="900" dirty="0" err="1">
                <a:solidFill>
                  <a:schemeClr val="bg1">
                    <a:lumMod val="75000"/>
                  </a:schemeClr>
                </a:solidFill>
              </a:rPr>
              <a:t>Himeur</a:t>
            </a:r>
            <a:r>
              <a:rPr lang="en-US" sz="900" dirty="0">
                <a:solidFill>
                  <a:schemeClr val="bg1">
                    <a:lumMod val="75000"/>
                  </a:schemeClr>
                </a:solidFill>
              </a:rPr>
              <a:t>, Mohammad Nadeem, Dag </a:t>
            </a:r>
            <a:r>
              <a:rPr lang="en-US" sz="900" dirty="0" err="1">
                <a:solidFill>
                  <a:schemeClr val="bg1">
                    <a:lumMod val="75000"/>
                  </a:schemeClr>
                </a:solidFill>
              </a:rPr>
              <a:t>Øivind</a:t>
            </a:r>
            <a:r>
              <a:rPr lang="en-US" sz="900" dirty="0">
                <a:solidFill>
                  <a:schemeClr val="bg1">
                    <a:lumMod val="75000"/>
                  </a:schemeClr>
                </a:solidFill>
              </a:rPr>
              <a:t> Madsen, </a:t>
            </a:r>
            <a:r>
              <a:rPr lang="en-US" sz="900" dirty="0" err="1">
                <a:solidFill>
                  <a:schemeClr val="bg1">
                    <a:lumMod val="75000"/>
                  </a:schemeClr>
                </a:solidFill>
              </a:rPr>
              <a:t>Yashbir</a:t>
            </a:r>
            <a:r>
              <a:rPr lang="en-US" sz="900" dirty="0">
                <a:solidFill>
                  <a:schemeClr val="bg1">
                    <a:lumMod val="75000"/>
                  </a:schemeClr>
                </a:solidFill>
              </a:rPr>
              <a:t> Singh, </a:t>
            </a:r>
            <a:r>
              <a:rPr lang="en-US" sz="900" dirty="0" err="1">
                <a:solidFill>
                  <a:schemeClr val="bg1">
                    <a:lumMod val="75000"/>
                  </a:schemeClr>
                </a:solidFill>
              </a:rPr>
              <a:t>Shadi</a:t>
            </a:r>
            <a:r>
              <a:rPr lang="en-US" sz="900" dirty="0">
                <a:solidFill>
                  <a:schemeClr val="bg1">
                    <a:lumMod val="75000"/>
                  </a:schemeClr>
                </a:solidFill>
              </a:rPr>
              <a:t> Atalla, and </a:t>
            </a:r>
            <a:r>
              <a:rPr lang="en-US" sz="900" dirty="0" err="1">
                <a:solidFill>
                  <a:schemeClr val="bg1">
                    <a:lumMod val="75000"/>
                  </a:schemeClr>
                </a:solidFill>
              </a:rPr>
              <a:t>Wathiq</a:t>
            </a:r>
            <a:r>
              <a:rPr lang="en-US" sz="900" dirty="0">
                <a:solidFill>
                  <a:schemeClr val="bg1">
                    <a:lumMod val="75000"/>
                  </a:schemeClr>
                </a:solidFill>
              </a:rPr>
              <a:t> Mansoor. "The Future of GPT: A Taxonomy of Existing </a:t>
            </a:r>
            <a:r>
              <a:rPr lang="en-US" sz="900" dirty="0" err="1">
                <a:solidFill>
                  <a:schemeClr val="bg1">
                    <a:lumMod val="75000"/>
                  </a:schemeClr>
                </a:solidFill>
              </a:rPr>
              <a:t>ChatGPT</a:t>
            </a:r>
            <a:r>
              <a:rPr lang="en-US" sz="900" dirty="0">
                <a:solidFill>
                  <a:schemeClr val="bg1">
                    <a:lumMod val="75000"/>
                  </a:schemeClr>
                </a:solidFill>
              </a:rPr>
              <a:t> Research, Current Challenges, and Possible Future Directions." Current Challenges, and Possible Future Directions (April 8, 2023) (2023).</a:t>
            </a:r>
          </a:p>
        </p:txBody>
      </p:sp>
      <p:pic>
        <p:nvPicPr>
          <p:cNvPr id="3" name="Picture 2">
            <a:extLst>
              <a:ext uri="{FF2B5EF4-FFF2-40B4-BE49-F238E27FC236}">
                <a16:creationId xmlns:a16="http://schemas.microsoft.com/office/drawing/2014/main" id="{05E3A127-FBBC-9E3C-26A4-88A0B24E8D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0218" y="882429"/>
            <a:ext cx="8171502" cy="5575461"/>
          </a:xfrm>
          <a:prstGeom prst="rect">
            <a:avLst/>
          </a:prstGeom>
        </p:spPr>
      </p:pic>
    </p:spTree>
    <p:extLst>
      <p:ext uri="{BB962C8B-B14F-4D97-AF65-F5344CB8AC3E}">
        <p14:creationId xmlns:p14="http://schemas.microsoft.com/office/powerpoint/2010/main" val="1420692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2012-06DC-EB39-FF95-FF4971A7ED29}"/>
              </a:ext>
            </a:extLst>
          </p:cNvPr>
          <p:cNvSpPr>
            <a:spLocks noGrp="1"/>
          </p:cNvSpPr>
          <p:nvPr>
            <p:ph type="title"/>
          </p:nvPr>
        </p:nvSpPr>
        <p:spPr>
          <a:xfrm>
            <a:off x="225083" y="52432"/>
            <a:ext cx="11605846" cy="847682"/>
          </a:xfrm>
        </p:spPr>
        <p:txBody>
          <a:bodyPr>
            <a:normAutofit fontScale="90000"/>
          </a:bodyPr>
          <a:lstStyle/>
          <a:p>
            <a:r>
              <a:rPr lang="en-US" sz="5300" dirty="0"/>
              <a:t>Trustworthy AI: Interplay of Various Factors</a:t>
            </a:r>
            <a:endParaRPr lang="en-US" sz="3600" dirty="0"/>
          </a:p>
        </p:txBody>
      </p:sp>
      <p:sp>
        <p:nvSpPr>
          <p:cNvPr id="4" name="Slide Number Placeholder 3">
            <a:extLst>
              <a:ext uri="{FF2B5EF4-FFF2-40B4-BE49-F238E27FC236}">
                <a16:creationId xmlns:a16="http://schemas.microsoft.com/office/drawing/2014/main" id="{B2D64325-E637-0F0D-8ECB-594C15A12B4D}"/>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5" name="TextBox 4">
            <a:extLst>
              <a:ext uri="{FF2B5EF4-FFF2-40B4-BE49-F238E27FC236}">
                <a16:creationId xmlns:a16="http://schemas.microsoft.com/office/drawing/2014/main" id="{63D87955-EF3E-1243-D8F3-8A3310354B69}"/>
              </a:ext>
            </a:extLst>
          </p:cNvPr>
          <p:cNvSpPr txBox="1"/>
          <p:nvPr/>
        </p:nvSpPr>
        <p:spPr>
          <a:xfrm>
            <a:off x="1019954" y="6457890"/>
            <a:ext cx="10152091" cy="369332"/>
          </a:xfrm>
          <a:prstGeom prst="rect">
            <a:avLst/>
          </a:prstGeom>
          <a:noFill/>
        </p:spPr>
        <p:txBody>
          <a:bodyPr wrap="square">
            <a:spAutoFit/>
          </a:bodyPr>
          <a:lstStyle/>
          <a:p>
            <a:pPr algn="ctr"/>
            <a:r>
              <a:rPr lang="en-US" sz="900" dirty="0">
                <a:solidFill>
                  <a:schemeClr val="bg1">
                    <a:lumMod val="75000"/>
                  </a:schemeClr>
                </a:solidFill>
              </a:rPr>
              <a:t>Source: </a:t>
            </a:r>
            <a:r>
              <a:rPr lang="en-US" sz="900" dirty="0" err="1">
                <a:solidFill>
                  <a:schemeClr val="bg1">
                    <a:lumMod val="75000"/>
                  </a:schemeClr>
                </a:solidFill>
              </a:rPr>
              <a:t>Sohail</a:t>
            </a:r>
            <a:r>
              <a:rPr lang="en-US" sz="900" dirty="0">
                <a:solidFill>
                  <a:schemeClr val="bg1">
                    <a:lumMod val="75000"/>
                  </a:schemeClr>
                </a:solidFill>
              </a:rPr>
              <a:t>, Shahab </a:t>
            </a:r>
            <a:r>
              <a:rPr lang="en-US" sz="900" dirty="0" err="1">
                <a:solidFill>
                  <a:schemeClr val="bg1">
                    <a:lumMod val="75000"/>
                  </a:schemeClr>
                </a:solidFill>
              </a:rPr>
              <a:t>Saquib</a:t>
            </a:r>
            <a:r>
              <a:rPr lang="en-US" sz="900" dirty="0">
                <a:solidFill>
                  <a:schemeClr val="bg1">
                    <a:lumMod val="75000"/>
                  </a:schemeClr>
                </a:solidFill>
              </a:rPr>
              <a:t>, Faiza Farhat, Yassine </a:t>
            </a:r>
            <a:r>
              <a:rPr lang="en-US" sz="900" dirty="0" err="1">
                <a:solidFill>
                  <a:schemeClr val="bg1">
                    <a:lumMod val="75000"/>
                  </a:schemeClr>
                </a:solidFill>
              </a:rPr>
              <a:t>Himeur</a:t>
            </a:r>
            <a:r>
              <a:rPr lang="en-US" sz="900" dirty="0">
                <a:solidFill>
                  <a:schemeClr val="bg1">
                    <a:lumMod val="75000"/>
                  </a:schemeClr>
                </a:solidFill>
              </a:rPr>
              <a:t>, Mohammad Nadeem, Dag </a:t>
            </a:r>
            <a:r>
              <a:rPr lang="en-US" sz="900" dirty="0" err="1">
                <a:solidFill>
                  <a:schemeClr val="bg1">
                    <a:lumMod val="75000"/>
                  </a:schemeClr>
                </a:solidFill>
              </a:rPr>
              <a:t>Øivind</a:t>
            </a:r>
            <a:r>
              <a:rPr lang="en-US" sz="900" dirty="0">
                <a:solidFill>
                  <a:schemeClr val="bg1">
                    <a:lumMod val="75000"/>
                  </a:schemeClr>
                </a:solidFill>
              </a:rPr>
              <a:t> Madsen, </a:t>
            </a:r>
            <a:r>
              <a:rPr lang="en-US" sz="900" dirty="0" err="1">
                <a:solidFill>
                  <a:schemeClr val="bg1">
                    <a:lumMod val="75000"/>
                  </a:schemeClr>
                </a:solidFill>
              </a:rPr>
              <a:t>Yashbir</a:t>
            </a:r>
            <a:r>
              <a:rPr lang="en-US" sz="900" dirty="0">
                <a:solidFill>
                  <a:schemeClr val="bg1">
                    <a:lumMod val="75000"/>
                  </a:schemeClr>
                </a:solidFill>
              </a:rPr>
              <a:t> Singh, </a:t>
            </a:r>
            <a:r>
              <a:rPr lang="en-US" sz="900" dirty="0" err="1">
                <a:solidFill>
                  <a:schemeClr val="bg1">
                    <a:lumMod val="75000"/>
                  </a:schemeClr>
                </a:solidFill>
              </a:rPr>
              <a:t>Shadi</a:t>
            </a:r>
            <a:r>
              <a:rPr lang="en-US" sz="900" dirty="0">
                <a:solidFill>
                  <a:schemeClr val="bg1">
                    <a:lumMod val="75000"/>
                  </a:schemeClr>
                </a:solidFill>
              </a:rPr>
              <a:t> Atalla, and </a:t>
            </a:r>
            <a:r>
              <a:rPr lang="en-US" sz="900" dirty="0" err="1">
                <a:solidFill>
                  <a:schemeClr val="bg1">
                    <a:lumMod val="75000"/>
                  </a:schemeClr>
                </a:solidFill>
              </a:rPr>
              <a:t>Wathiq</a:t>
            </a:r>
            <a:r>
              <a:rPr lang="en-US" sz="900" dirty="0">
                <a:solidFill>
                  <a:schemeClr val="bg1">
                    <a:lumMod val="75000"/>
                  </a:schemeClr>
                </a:solidFill>
              </a:rPr>
              <a:t> Mansoor. "The Future of GPT: A Taxonomy of Existing </a:t>
            </a:r>
            <a:r>
              <a:rPr lang="en-US" sz="900" dirty="0" err="1">
                <a:solidFill>
                  <a:schemeClr val="bg1">
                    <a:lumMod val="75000"/>
                  </a:schemeClr>
                </a:solidFill>
              </a:rPr>
              <a:t>ChatGPT</a:t>
            </a:r>
            <a:r>
              <a:rPr lang="en-US" sz="900" dirty="0">
                <a:solidFill>
                  <a:schemeClr val="bg1">
                    <a:lumMod val="75000"/>
                  </a:schemeClr>
                </a:solidFill>
              </a:rPr>
              <a:t> Research, Current Challenges, and Possible Future Directions." Current Challenges, and Possible Future Directions (April 8, 2023) (2023).</a:t>
            </a:r>
          </a:p>
        </p:txBody>
      </p:sp>
      <p:pic>
        <p:nvPicPr>
          <p:cNvPr id="3" name="Picture 2">
            <a:extLst>
              <a:ext uri="{FF2B5EF4-FFF2-40B4-BE49-F238E27FC236}">
                <a16:creationId xmlns:a16="http://schemas.microsoft.com/office/drawing/2014/main" id="{FD0DA965-0FA2-9224-DFDF-2CB4950DE4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1240" y="975572"/>
            <a:ext cx="6970890" cy="5511213"/>
          </a:xfrm>
          <a:prstGeom prst="rect">
            <a:avLst/>
          </a:prstGeom>
        </p:spPr>
      </p:pic>
    </p:spTree>
    <p:extLst>
      <p:ext uri="{BB962C8B-B14F-4D97-AF65-F5344CB8AC3E}">
        <p14:creationId xmlns:p14="http://schemas.microsoft.com/office/powerpoint/2010/main" val="267508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NLG from a Multilingual, </a:t>
            </a:r>
            <a:br>
              <a:rPr lang="en-US" dirty="0"/>
            </a:br>
            <a:r>
              <a:rPr lang="en-US" dirty="0"/>
              <a:t>Multimodal and Multi-task perspective</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6" name="Picture 5">
            <a:extLst>
              <a:ext uri="{FF2B5EF4-FFF2-40B4-BE49-F238E27FC236}">
                <a16:creationId xmlns:a16="http://schemas.microsoft.com/office/drawing/2014/main" id="{16065A38-D125-7CA7-9330-22DF854F1828}"/>
              </a:ext>
            </a:extLst>
          </p:cNvPr>
          <p:cNvPicPr>
            <a:picLocks noChangeAspect="1"/>
          </p:cNvPicPr>
          <p:nvPr/>
        </p:nvPicPr>
        <p:blipFill>
          <a:blip r:embed="rId2"/>
          <a:stretch>
            <a:fillRect/>
          </a:stretch>
        </p:blipFill>
        <p:spPr>
          <a:xfrm>
            <a:off x="534389" y="1341898"/>
            <a:ext cx="11345732" cy="5139367"/>
          </a:xfrm>
          <a:prstGeom prst="rect">
            <a:avLst/>
          </a:prstGeom>
        </p:spPr>
      </p:pic>
    </p:spTree>
    <p:extLst>
      <p:ext uri="{BB962C8B-B14F-4D97-AF65-F5344CB8AC3E}">
        <p14:creationId xmlns:p14="http://schemas.microsoft.com/office/powerpoint/2010/main" val="68122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7544-B14D-9544-B491-78860F363A42}"/>
              </a:ext>
            </a:extLst>
          </p:cNvPr>
          <p:cNvSpPr>
            <a:spLocks noGrp="1"/>
          </p:cNvSpPr>
          <p:nvPr>
            <p:ph type="title"/>
          </p:nvPr>
        </p:nvSpPr>
        <p:spPr>
          <a:xfrm>
            <a:off x="534389" y="90135"/>
            <a:ext cx="11222181" cy="915126"/>
          </a:xfrm>
        </p:spPr>
        <p:txBody>
          <a:bodyPr>
            <a:normAutofit/>
          </a:bodyPr>
          <a:lstStyle/>
          <a:p>
            <a:r>
              <a:rPr lang="en-US" sz="5400" dirty="0">
                <a:solidFill>
                  <a:schemeClr val="accent1"/>
                </a:solidFill>
              </a:rPr>
              <a:t>Outline</a:t>
            </a:r>
            <a:endParaRPr lang="en-US" sz="5400" dirty="0"/>
          </a:p>
        </p:txBody>
      </p:sp>
      <p:sp>
        <p:nvSpPr>
          <p:cNvPr id="3" name="Content Placeholder 2">
            <a:extLst>
              <a:ext uri="{FF2B5EF4-FFF2-40B4-BE49-F238E27FC236}">
                <a16:creationId xmlns:a16="http://schemas.microsoft.com/office/drawing/2014/main" id="{6E7D713E-14BC-8D4E-81D6-882C7A3ED3DD}"/>
              </a:ext>
            </a:extLst>
          </p:cNvPr>
          <p:cNvSpPr>
            <a:spLocks noGrp="1"/>
          </p:cNvSpPr>
          <p:nvPr>
            <p:ph idx="1"/>
          </p:nvPr>
        </p:nvSpPr>
        <p:spPr>
          <a:xfrm>
            <a:off x="534389" y="1050231"/>
            <a:ext cx="11222181" cy="5512013"/>
          </a:xfrm>
        </p:spPr>
        <p:txBody>
          <a:bodyPr>
            <a:normAutofit/>
          </a:bodyPr>
          <a:lstStyle/>
          <a:p>
            <a:pPr indent="-320040"/>
            <a:r>
              <a:rPr lang="en-US" sz="4300" dirty="0"/>
              <a:t>Text Analytics with Python</a:t>
            </a:r>
          </a:p>
          <a:p>
            <a:pPr indent="-320040"/>
            <a:r>
              <a:rPr lang="en-US" sz="4300" dirty="0"/>
              <a:t>Large Language Models (LLMs)</a:t>
            </a:r>
          </a:p>
          <a:p>
            <a:pPr indent="-320040"/>
            <a:r>
              <a:rPr lang="en-US" sz="4300" dirty="0"/>
              <a:t>Generative AI </a:t>
            </a:r>
          </a:p>
          <a:p>
            <a:pPr indent="-320040"/>
            <a:endParaRPr lang="en-US" sz="3200" dirty="0"/>
          </a:p>
        </p:txBody>
      </p:sp>
      <p:sp>
        <p:nvSpPr>
          <p:cNvPr id="4" name="Slide Number Placeholder 3">
            <a:extLst>
              <a:ext uri="{FF2B5EF4-FFF2-40B4-BE49-F238E27FC236}">
                <a16:creationId xmlns:a16="http://schemas.microsoft.com/office/drawing/2014/main" id="{8C9228DE-7DBA-0446-B386-05BD7D5053BD}"/>
              </a:ext>
            </a:extLst>
          </p:cNvPr>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
        <p:nvSpPr>
          <p:cNvPr id="5" name="Rectangle 4">
            <a:extLst>
              <a:ext uri="{FF2B5EF4-FFF2-40B4-BE49-F238E27FC236}">
                <a16:creationId xmlns:a16="http://schemas.microsoft.com/office/drawing/2014/main" id="{E56DD930-A596-9D45-B277-A87B118E9EA1}"/>
              </a:ext>
            </a:extLst>
          </p:cNvPr>
          <p:cNvSpPr/>
          <p:nvPr/>
        </p:nvSpPr>
        <p:spPr>
          <a:xfrm>
            <a:off x="2423592" y="6597351"/>
            <a:ext cx="7488832" cy="230832"/>
          </a:xfrm>
          <a:prstGeom prst="rect">
            <a:avLst/>
          </a:prstGeom>
        </p:spPr>
        <p:txBody>
          <a:bodyPr wrap="square">
            <a:spAutoFit/>
          </a:bodyPr>
          <a:lstStyle/>
          <a:p>
            <a:r>
              <a:rPr lang="en-US" sz="900" dirty="0">
                <a:solidFill>
                  <a:schemeClr val="bg1">
                    <a:lumMod val="75000"/>
                  </a:schemeClr>
                </a:solidFill>
              </a:rPr>
              <a:t>Source: </a:t>
            </a:r>
            <a:r>
              <a:rPr lang="en-US" sz="900" dirty="0" err="1">
                <a:solidFill>
                  <a:schemeClr val="bg1">
                    <a:lumMod val="75000"/>
                  </a:schemeClr>
                </a:solidFill>
              </a:rPr>
              <a:t>Dipanjan</a:t>
            </a:r>
            <a:r>
              <a:rPr lang="en-US" sz="900" dirty="0">
                <a:solidFill>
                  <a:schemeClr val="bg1">
                    <a:lumMod val="75000"/>
                  </a:schemeClr>
                </a:solidFill>
              </a:rPr>
              <a:t> Sarkar (2019), Text Analytics with Python: A Practitioner’s Guide to Natural Language Processing, Second Edition. </a:t>
            </a:r>
            <a:r>
              <a:rPr lang="en-US" sz="900" dirty="0" err="1">
                <a:solidFill>
                  <a:schemeClr val="bg1">
                    <a:lumMod val="75000"/>
                  </a:schemeClr>
                </a:solidFill>
              </a:rPr>
              <a:t>APress</a:t>
            </a:r>
            <a:r>
              <a:rPr lang="en-US" sz="900" dirty="0">
                <a:solidFill>
                  <a:schemeClr val="bg1">
                    <a:lumMod val="75000"/>
                  </a:schemeClr>
                </a:solidFill>
              </a:rPr>
              <a:t>.</a:t>
            </a:r>
          </a:p>
        </p:txBody>
      </p:sp>
    </p:spTree>
    <p:extLst>
      <p:ext uri="{BB962C8B-B14F-4D97-AF65-F5344CB8AC3E}">
        <p14:creationId xmlns:p14="http://schemas.microsoft.com/office/powerpoint/2010/main" val="60135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59420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67019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3001894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3075356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183331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1450516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1727535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wav2vec 2.0: </a:t>
            </a:r>
            <a:br>
              <a:rPr lang="en-US" dirty="0"/>
            </a:br>
            <a:r>
              <a:rPr lang="en-US" sz="3300" dirty="0"/>
              <a:t>A framework for self-supervised learning of speech representations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Baevski</a:t>
            </a:r>
            <a:r>
              <a:rPr lang="en-US" sz="1000" dirty="0">
                <a:solidFill>
                  <a:schemeClr val="bg1">
                    <a:lumMod val="75000"/>
                  </a:schemeClr>
                </a:solidFill>
              </a:rPr>
              <a:t>, Alexei, </a:t>
            </a:r>
            <a:r>
              <a:rPr lang="en-US" sz="1000" dirty="0" err="1">
                <a:solidFill>
                  <a:schemeClr val="bg1">
                    <a:lumMod val="75000"/>
                  </a:schemeClr>
                </a:solidFill>
              </a:rPr>
              <a:t>Yuhao</a:t>
            </a:r>
            <a:r>
              <a:rPr lang="en-US" sz="1000" dirty="0">
                <a:solidFill>
                  <a:schemeClr val="bg1">
                    <a:lumMod val="75000"/>
                  </a:schemeClr>
                </a:solidFill>
              </a:rPr>
              <a:t> Zhou, Abdelrahman Mohamed, and Michael </a:t>
            </a:r>
            <a:r>
              <a:rPr lang="en-US" sz="1000" dirty="0" err="1">
                <a:solidFill>
                  <a:schemeClr val="bg1">
                    <a:lumMod val="75000"/>
                  </a:schemeClr>
                </a:solidFill>
              </a:rPr>
              <a:t>Auli</a:t>
            </a:r>
            <a:r>
              <a:rPr lang="en-US" sz="1000" dirty="0">
                <a:solidFill>
                  <a:schemeClr val="bg1">
                    <a:lumMod val="75000"/>
                  </a:schemeClr>
                </a:solidFill>
              </a:rPr>
              <a:t>. </a:t>
            </a:r>
            <a:br>
              <a:rPr lang="en-US" sz="1000" dirty="0">
                <a:solidFill>
                  <a:schemeClr val="bg1">
                    <a:lumMod val="75000"/>
                  </a:schemeClr>
                </a:solidFill>
              </a:rPr>
            </a:br>
            <a:r>
              <a:rPr lang="en-US" sz="1000" dirty="0">
                <a:solidFill>
                  <a:schemeClr val="bg1">
                    <a:lumMod val="75000"/>
                  </a:schemeClr>
                </a:solidFill>
              </a:rPr>
              <a:t>"wav2vec 2.0: A framework for self-supervised learning of speech representations." Advances in Neural Information Processing Systems 33 (2020): 12449-12460.</a:t>
            </a:r>
          </a:p>
        </p:txBody>
      </p:sp>
      <p:pic>
        <p:nvPicPr>
          <p:cNvPr id="9" name="Content Placeholder 8">
            <a:extLst>
              <a:ext uri="{FF2B5EF4-FFF2-40B4-BE49-F238E27FC236}">
                <a16:creationId xmlns:a16="http://schemas.microsoft.com/office/drawing/2014/main" id="{A3160C12-6EF0-BE7B-771E-2E8505018EAF}"/>
              </a:ext>
            </a:extLst>
          </p:cNvPr>
          <p:cNvPicPr>
            <a:picLocks noGrp="1" noChangeAspect="1"/>
          </p:cNvPicPr>
          <p:nvPr>
            <p:ph idx="1"/>
          </p:nvPr>
        </p:nvPicPr>
        <p:blipFill>
          <a:blip r:embed="rId2"/>
          <a:stretch>
            <a:fillRect/>
          </a:stretch>
        </p:blipFill>
        <p:spPr>
          <a:xfrm>
            <a:off x="1569959" y="1555538"/>
            <a:ext cx="9148333" cy="4708468"/>
          </a:xfrm>
        </p:spPr>
      </p:pic>
    </p:spTree>
    <p:extLst>
      <p:ext uri="{BB962C8B-B14F-4D97-AF65-F5344CB8AC3E}">
        <p14:creationId xmlns:p14="http://schemas.microsoft.com/office/powerpoint/2010/main" val="2179554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293915" y="60872"/>
            <a:ext cx="11604170" cy="948389"/>
          </a:xfrm>
        </p:spPr>
        <p:txBody>
          <a:bodyPr>
            <a:normAutofit fontScale="90000"/>
          </a:bodyPr>
          <a:lstStyle/>
          <a:p>
            <a:r>
              <a:rPr lang="en-US" sz="4400" dirty="0"/>
              <a:t>Whisper: </a:t>
            </a:r>
            <a:br>
              <a:rPr lang="en-US" sz="3300" dirty="0"/>
            </a:br>
            <a:r>
              <a:rPr lang="en-US" sz="3300" dirty="0"/>
              <a:t>Robust Speech Recognition via Large-Scale Weak Supervision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628390"/>
            <a:ext cx="10919674" cy="246221"/>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Tao Xu, Greg Brockman, Christine </a:t>
            </a:r>
            <a:r>
              <a:rPr lang="en-US" sz="1000" dirty="0" err="1">
                <a:solidFill>
                  <a:schemeClr val="bg1">
                    <a:lumMod val="75000"/>
                  </a:schemeClr>
                </a:solidFill>
              </a:rPr>
              <a:t>McLeavey</a:t>
            </a:r>
            <a:r>
              <a:rPr lang="en-US" sz="1000" dirty="0">
                <a:solidFill>
                  <a:schemeClr val="bg1">
                    <a:lumMod val="75000"/>
                  </a:schemeClr>
                </a:solidFill>
              </a:rPr>
              <a:t>, and Ilya </a:t>
            </a:r>
            <a:r>
              <a:rPr lang="en-US" sz="1000" dirty="0" err="1">
                <a:solidFill>
                  <a:schemeClr val="bg1">
                    <a:lumMod val="75000"/>
                  </a:schemeClr>
                </a:solidFill>
              </a:rPr>
              <a:t>Sutskever</a:t>
            </a:r>
            <a:r>
              <a:rPr lang="en-US" sz="1000" dirty="0">
                <a:solidFill>
                  <a:schemeClr val="bg1">
                    <a:lumMod val="75000"/>
                  </a:schemeClr>
                </a:solidFill>
              </a:rPr>
              <a:t>. Robust speech recognition via large-scale weak supervision. Tech. Rep., Technical report, </a:t>
            </a:r>
            <a:r>
              <a:rPr lang="en-US" sz="1000" dirty="0" err="1">
                <a:solidFill>
                  <a:schemeClr val="bg1">
                    <a:lumMod val="75000"/>
                  </a:schemeClr>
                </a:solidFill>
              </a:rPr>
              <a:t>OpenAI</a:t>
            </a:r>
            <a:r>
              <a:rPr lang="en-US" sz="1000" dirty="0">
                <a:solidFill>
                  <a:schemeClr val="bg1">
                    <a:lumMod val="75000"/>
                  </a:schemeClr>
                </a:solidFill>
              </a:rPr>
              <a:t>, 2022.</a:t>
            </a:r>
          </a:p>
        </p:txBody>
      </p:sp>
      <p:pic>
        <p:nvPicPr>
          <p:cNvPr id="6" name="Picture 5">
            <a:extLst>
              <a:ext uri="{FF2B5EF4-FFF2-40B4-BE49-F238E27FC236}">
                <a16:creationId xmlns:a16="http://schemas.microsoft.com/office/drawing/2014/main" id="{0ACD7758-6159-BAFD-E5B4-0B7B594EC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5829" y="1023117"/>
            <a:ext cx="7559117" cy="5658954"/>
          </a:xfrm>
          <a:prstGeom prst="rect">
            <a:avLst/>
          </a:prstGeom>
        </p:spPr>
      </p:pic>
    </p:spTree>
    <p:extLst>
      <p:ext uri="{BB962C8B-B14F-4D97-AF65-F5344CB8AC3E}">
        <p14:creationId xmlns:p14="http://schemas.microsoft.com/office/powerpoint/2010/main" val="3002683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4"/>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59</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6"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29" y="5267500"/>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8" y="5267500"/>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8" y="5267500"/>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34914252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4671-40E1-8E4F-B07F-1ECE77B3E05E}"/>
              </a:ext>
            </a:extLst>
          </p:cNvPr>
          <p:cNvSpPr>
            <a:spLocks noGrp="1"/>
          </p:cNvSpPr>
          <p:nvPr>
            <p:ph type="title"/>
          </p:nvPr>
        </p:nvSpPr>
        <p:spPr>
          <a:xfrm>
            <a:off x="1981200" y="44624"/>
            <a:ext cx="8229600" cy="778098"/>
          </a:xfrm>
        </p:spPr>
        <p:txBody>
          <a:bodyPr>
            <a:normAutofit fontScale="90000"/>
          </a:bodyPr>
          <a:lstStyle/>
          <a:p>
            <a:r>
              <a:rPr lang="en-US" dirty="0">
                <a:solidFill>
                  <a:schemeClr val="accent1"/>
                </a:solidFill>
              </a:rPr>
              <a:t>AI for Text Analytics</a:t>
            </a:r>
          </a:p>
        </p:txBody>
      </p:sp>
      <p:sp>
        <p:nvSpPr>
          <p:cNvPr id="4" name="Slide Number Placeholder 3">
            <a:extLst>
              <a:ext uri="{FF2B5EF4-FFF2-40B4-BE49-F238E27FC236}">
                <a16:creationId xmlns:a16="http://schemas.microsoft.com/office/drawing/2014/main" id="{B8A61B12-0185-F144-827D-0038BA85F56A}"/>
              </a:ext>
            </a:extLst>
          </p:cNvPr>
          <p:cNvSpPr>
            <a:spLocks noGrp="1"/>
          </p:cNvSpPr>
          <p:nvPr>
            <p:ph type="sldNum" sz="quarter" idx="12"/>
          </p:nvPr>
        </p:nvSpPr>
        <p:spPr/>
        <p:txBody>
          <a:bodyPr/>
          <a:lstStyle/>
          <a:p>
            <a:fld id="{E008237F-23CD-E54D-BDBA-FE95A073E4E0}" type="slidenum">
              <a:rPr lang="zh-TW" altLang="en-US" smtClean="0"/>
              <a:pPr/>
              <a:t>6</a:t>
            </a:fld>
            <a:endParaRPr lang="zh-TW" altLang="en-US"/>
          </a:p>
        </p:txBody>
      </p:sp>
      <p:sp>
        <p:nvSpPr>
          <p:cNvPr id="5" name="矩形 4">
            <a:extLst>
              <a:ext uri="{FF2B5EF4-FFF2-40B4-BE49-F238E27FC236}">
                <a16:creationId xmlns:a16="http://schemas.microsoft.com/office/drawing/2014/main" id="{087BBE14-362F-294E-AEA0-520D7EADC0D4}"/>
              </a:ext>
            </a:extLst>
          </p:cNvPr>
          <p:cNvSpPr>
            <a:spLocks noChangeArrowheads="1"/>
          </p:cNvSpPr>
          <p:nvPr/>
        </p:nvSpPr>
        <p:spPr bwMode="auto">
          <a:xfrm>
            <a:off x="1819249" y="6669940"/>
            <a:ext cx="8348133" cy="215444"/>
          </a:xfrm>
          <a:prstGeom prst="rect">
            <a:avLst/>
          </a:prstGeom>
          <a:noFill/>
          <a:ln w="9525">
            <a:noFill/>
            <a:miter lim="800000"/>
            <a:headEnd/>
            <a:tailEnd/>
          </a:ln>
        </p:spPr>
        <p:txBody>
          <a:bodyPr wrap="square">
            <a:spAutoFit/>
          </a:bodyPr>
          <a:lstStyle/>
          <a:p>
            <a:pPr algn="ctr"/>
            <a:r>
              <a:rPr lang="en-US" altLang="zh-TW" sz="800" dirty="0">
                <a:solidFill>
                  <a:srgbClr val="A6A6A6"/>
                </a:solidFill>
              </a:rPr>
              <a:t>Source: Ramesh Sharda, </a:t>
            </a:r>
            <a:r>
              <a:rPr lang="en-US" altLang="zh-TW" sz="800" dirty="0" err="1">
                <a:solidFill>
                  <a:srgbClr val="A6A6A6"/>
                </a:solidFill>
              </a:rPr>
              <a:t>Dursun</a:t>
            </a:r>
            <a:r>
              <a:rPr lang="en-US" altLang="zh-TW" sz="800" dirty="0">
                <a:solidFill>
                  <a:srgbClr val="A6A6A6"/>
                </a:solidFill>
              </a:rPr>
              <a:t> </a:t>
            </a:r>
            <a:r>
              <a:rPr lang="en-US" altLang="zh-TW" sz="800" dirty="0" err="1">
                <a:solidFill>
                  <a:srgbClr val="A6A6A6"/>
                </a:solidFill>
              </a:rPr>
              <a:t>Delen</a:t>
            </a:r>
            <a:r>
              <a:rPr lang="en-US" altLang="zh-TW" sz="800" dirty="0">
                <a:solidFill>
                  <a:srgbClr val="A6A6A6"/>
                </a:solidFill>
              </a:rPr>
              <a:t>, and Efraim Turban (2017),  Business Intelligence, Analytics, and Data Science: A Managerial Perspective, 4th Edition, Pearson</a:t>
            </a:r>
          </a:p>
        </p:txBody>
      </p:sp>
      <p:pic>
        <p:nvPicPr>
          <p:cNvPr id="6" name="Picture 5">
            <a:extLst>
              <a:ext uri="{FF2B5EF4-FFF2-40B4-BE49-F238E27FC236}">
                <a16:creationId xmlns:a16="http://schemas.microsoft.com/office/drawing/2014/main" id="{3EE45F35-0B27-5847-A87F-1E0B7A42FF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248" y="764705"/>
            <a:ext cx="8453216" cy="5855671"/>
          </a:xfrm>
          <a:prstGeom prst="rect">
            <a:avLst/>
          </a:prstGeom>
        </p:spPr>
      </p:pic>
    </p:spTree>
    <p:extLst>
      <p:ext uri="{BB962C8B-B14F-4D97-AF65-F5344CB8AC3E}">
        <p14:creationId xmlns:p14="http://schemas.microsoft.com/office/powerpoint/2010/main" val="2946913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Large Language Model (LLM) Based Agents</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Guo, </a:t>
            </a:r>
            <a:r>
              <a:rPr lang="en-US" sz="800" dirty="0" err="1">
                <a:solidFill>
                  <a:schemeClr val="bg1">
                    <a:lumMod val="75000"/>
                  </a:schemeClr>
                </a:solidFill>
              </a:rPr>
              <a:t>Taicheng</a:t>
            </a:r>
            <a:r>
              <a:rPr lang="en-US" sz="800" dirty="0">
                <a:solidFill>
                  <a:schemeClr val="bg1">
                    <a:lumMod val="75000"/>
                  </a:schemeClr>
                </a:solidFill>
              </a:rPr>
              <a:t>, </a:t>
            </a:r>
            <a:r>
              <a:rPr lang="en-US" sz="800" dirty="0" err="1">
                <a:solidFill>
                  <a:schemeClr val="bg1">
                    <a:lumMod val="75000"/>
                  </a:schemeClr>
                </a:solidFill>
              </a:rPr>
              <a:t>Xiuying</a:t>
            </a:r>
            <a:r>
              <a:rPr lang="en-US" sz="800" dirty="0">
                <a:solidFill>
                  <a:schemeClr val="bg1">
                    <a:lumMod val="75000"/>
                  </a:schemeClr>
                </a:solidFill>
              </a:rPr>
              <a:t> Chen, </a:t>
            </a:r>
            <a:r>
              <a:rPr lang="en-US" sz="800" dirty="0" err="1">
                <a:solidFill>
                  <a:schemeClr val="bg1">
                    <a:lumMod val="75000"/>
                  </a:schemeClr>
                </a:solidFill>
              </a:rPr>
              <a:t>Yaqi</a:t>
            </a:r>
            <a:r>
              <a:rPr lang="en-US" sz="800" dirty="0">
                <a:solidFill>
                  <a:schemeClr val="bg1">
                    <a:lumMod val="75000"/>
                  </a:schemeClr>
                </a:solidFill>
              </a:rPr>
              <a:t> Wang, </a:t>
            </a:r>
            <a:r>
              <a:rPr lang="en-US" sz="800" dirty="0" err="1">
                <a:solidFill>
                  <a:schemeClr val="bg1">
                    <a:lumMod val="75000"/>
                  </a:schemeClr>
                </a:solidFill>
              </a:rPr>
              <a:t>Ruidi</a:t>
            </a:r>
            <a:r>
              <a:rPr lang="en-US" sz="800" dirty="0">
                <a:solidFill>
                  <a:schemeClr val="bg1">
                    <a:lumMod val="75000"/>
                  </a:schemeClr>
                </a:solidFill>
              </a:rPr>
              <a:t> Chang, </a:t>
            </a:r>
            <a:r>
              <a:rPr lang="en-US" sz="800" dirty="0" err="1">
                <a:solidFill>
                  <a:schemeClr val="bg1">
                    <a:lumMod val="75000"/>
                  </a:schemeClr>
                </a:solidFill>
              </a:rPr>
              <a:t>Shichao</a:t>
            </a:r>
            <a:r>
              <a:rPr lang="en-US" sz="800" dirty="0">
                <a:solidFill>
                  <a:schemeClr val="bg1">
                    <a:lumMod val="75000"/>
                  </a:schemeClr>
                </a:solidFill>
              </a:rPr>
              <a:t> Pei, Nitesh V. Chawla, Olaf Wiest, and </a:t>
            </a:r>
            <a:r>
              <a:rPr lang="en-US" sz="800" dirty="0" err="1">
                <a:solidFill>
                  <a:schemeClr val="bg1">
                    <a:lumMod val="75000"/>
                  </a:schemeClr>
                </a:solidFill>
              </a:rPr>
              <a:t>Xiangliang</a:t>
            </a:r>
            <a:r>
              <a:rPr lang="en-US" sz="800" dirty="0">
                <a:solidFill>
                  <a:schemeClr val="bg1">
                    <a:lumMod val="75000"/>
                  </a:schemeClr>
                </a:solidFill>
              </a:rPr>
              <a:t> Zhang. "Large language model based multi-agents: A survey of progress and challenges." </a:t>
            </a:r>
            <a:r>
              <a:rPr lang="en-US" sz="800" dirty="0" err="1">
                <a:solidFill>
                  <a:schemeClr val="bg1">
                    <a:lumMod val="75000"/>
                  </a:schemeClr>
                </a:solidFill>
              </a:rPr>
              <a:t>arXiv</a:t>
            </a:r>
            <a:r>
              <a:rPr lang="en-US" sz="800" dirty="0">
                <a:solidFill>
                  <a:schemeClr val="bg1">
                    <a:lumMod val="75000"/>
                  </a:schemeClr>
                </a:solidFill>
              </a:rPr>
              <a:t> preprint arXiv:2402.01680 (2024).</a:t>
            </a:r>
          </a:p>
        </p:txBody>
      </p:sp>
      <p:pic>
        <p:nvPicPr>
          <p:cNvPr id="10" name="Picture 9">
            <a:extLst>
              <a:ext uri="{FF2B5EF4-FFF2-40B4-BE49-F238E27FC236}">
                <a16:creationId xmlns:a16="http://schemas.microsoft.com/office/drawing/2014/main" id="{777D36D7-160E-8599-2A29-98EE495A2F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3048" y="847774"/>
            <a:ext cx="9864859" cy="5740472"/>
          </a:xfrm>
          <a:prstGeom prst="rect">
            <a:avLst/>
          </a:prstGeom>
        </p:spPr>
      </p:pic>
    </p:spTree>
    <p:extLst>
      <p:ext uri="{BB962C8B-B14F-4D97-AF65-F5344CB8AC3E}">
        <p14:creationId xmlns:p14="http://schemas.microsoft.com/office/powerpoint/2010/main" val="2126272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Taxonomy on LLM-Agent planning</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Huang, Xu, </a:t>
            </a:r>
            <a:r>
              <a:rPr lang="en-US" sz="800" dirty="0" err="1">
                <a:solidFill>
                  <a:schemeClr val="bg1">
                    <a:lumMod val="75000"/>
                  </a:schemeClr>
                </a:solidFill>
              </a:rPr>
              <a:t>Weiwen</a:t>
            </a:r>
            <a:r>
              <a:rPr lang="en-US" sz="800" dirty="0">
                <a:solidFill>
                  <a:schemeClr val="bg1">
                    <a:lumMod val="75000"/>
                  </a:schemeClr>
                </a:solidFill>
              </a:rPr>
              <a:t> Liu, </a:t>
            </a:r>
            <a:r>
              <a:rPr lang="en-US" sz="800" dirty="0" err="1">
                <a:solidFill>
                  <a:schemeClr val="bg1">
                    <a:lumMod val="75000"/>
                  </a:schemeClr>
                </a:solidFill>
              </a:rPr>
              <a:t>Xiaolong</a:t>
            </a:r>
            <a:r>
              <a:rPr lang="en-US" sz="800" dirty="0">
                <a:solidFill>
                  <a:schemeClr val="bg1">
                    <a:lumMod val="75000"/>
                  </a:schemeClr>
                </a:solidFill>
              </a:rPr>
              <a:t> Chen, </a:t>
            </a:r>
            <a:r>
              <a:rPr lang="en-US" sz="800" dirty="0" err="1">
                <a:solidFill>
                  <a:schemeClr val="bg1">
                    <a:lumMod val="75000"/>
                  </a:schemeClr>
                </a:solidFill>
              </a:rPr>
              <a:t>Xingmei</a:t>
            </a:r>
            <a:r>
              <a:rPr lang="en-US" sz="800" dirty="0">
                <a:solidFill>
                  <a:schemeClr val="bg1">
                    <a:lumMod val="75000"/>
                  </a:schemeClr>
                </a:solidFill>
              </a:rPr>
              <a:t> Wang, Hao Wang, </a:t>
            </a:r>
            <a:r>
              <a:rPr lang="en-US" sz="800" dirty="0" err="1">
                <a:solidFill>
                  <a:schemeClr val="bg1">
                    <a:lumMod val="75000"/>
                  </a:schemeClr>
                </a:solidFill>
              </a:rPr>
              <a:t>Defu</a:t>
            </a:r>
            <a:r>
              <a:rPr lang="en-US" sz="800" dirty="0">
                <a:solidFill>
                  <a:schemeClr val="bg1">
                    <a:lumMod val="75000"/>
                  </a:schemeClr>
                </a:solidFill>
              </a:rPr>
              <a:t> Lian, </a:t>
            </a:r>
            <a:r>
              <a:rPr lang="en-US" sz="800" dirty="0" err="1">
                <a:solidFill>
                  <a:schemeClr val="bg1">
                    <a:lumMod val="75000"/>
                  </a:schemeClr>
                </a:solidFill>
              </a:rPr>
              <a:t>Yasheng</a:t>
            </a:r>
            <a:r>
              <a:rPr lang="en-US" sz="800" dirty="0">
                <a:solidFill>
                  <a:schemeClr val="bg1">
                    <a:lumMod val="75000"/>
                  </a:schemeClr>
                </a:solidFill>
              </a:rPr>
              <a:t> Wang, </a:t>
            </a:r>
            <a:r>
              <a:rPr lang="en-US" sz="800" dirty="0" err="1">
                <a:solidFill>
                  <a:schemeClr val="bg1">
                    <a:lumMod val="75000"/>
                  </a:schemeClr>
                </a:solidFill>
              </a:rPr>
              <a:t>Ruiming</a:t>
            </a:r>
            <a:r>
              <a:rPr lang="en-US" sz="800" dirty="0">
                <a:solidFill>
                  <a:schemeClr val="bg1">
                    <a:lumMod val="75000"/>
                  </a:schemeClr>
                </a:solidFill>
              </a:rPr>
              <a:t> Tang, and </a:t>
            </a:r>
            <a:r>
              <a:rPr lang="en-US" sz="800" dirty="0" err="1">
                <a:solidFill>
                  <a:schemeClr val="bg1">
                    <a:lumMod val="75000"/>
                  </a:schemeClr>
                </a:solidFill>
              </a:rPr>
              <a:t>Enhong</a:t>
            </a:r>
            <a:r>
              <a:rPr lang="en-US" sz="800" dirty="0">
                <a:solidFill>
                  <a:schemeClr val="bg1">
                    <a:lumMod val="75000"/>
                  </a:schemeClr>
                </a:solidFill>
              </a:rPr>
              <a:t> Chen. "Understanding the planning of LLM agents: A survey." </a:t>
            </a:r>
            <a:r>
              <a:rPr lang="en-US" sz="800" dirty="0" err="1">
                <a:solidFill>
                  <a:schemeClr val="bg1">
                    <a:lumMod val="75000"/>
                  </a:schemeClr>
                </a:solidFill>
              </a:rPr>
              <a:t>arXiv</a:t>
            </a:r>
            <a:r>
              <a:rPr lang="en-US" sz="800" dirty="0">
                <a:solidFill>
                  <a:schemeClr val="bg1">
                    <a:lumMod val="75000"/>
                  </a:schemeClr>
                </a:solidFill>
              </a:rPr>
              <a:t> preprint arXiv:2402.02716 (2024).</a:t>
            </a:r>
          </a:p>
        </p:txBody>
      </p:sp>
      <p:pic>
        <p:nvPicPr>
          <p:cNvPr id="3" name="Picture 2">
            <a:extLst>
              <a:ext uri="{FF2B5EF4-FFF2-40B4-BE49-F238E27FC236}">
                <a16:creationId xmlns:a16="http://schemas.microsoft.com/office/drawing/2014/main" id="{F9090C69-2FAA-D01B-C1BF-E3FC8C3876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80631" y="814734"/>
            <a:ext cx="5860351" cy="5787325"/>
          </a:xfrm>
          <a:prstGeom prst="rect">
            <a:avLst/>
          </a:prstGeom>
        </p:spPr>
      </p:pic>
    </p:spTree>
    <p:extLst>
      <p:ext uri="{BB962C8B-B14F-4D97-AF65-F5344CB8AC3E}">
        <p14:creationId xmlns:p14="http://schemas.microsoft.com/office/powerpoint/2010/main" val="10308915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915532"/>
          </a:xfrm>
        </p:spPr>
        <p:txBody>
          <a:bodyPr>
            <a:normAutofit/>
          </a:bodyPr>
          <a:lstStyle/>
          <a:p>
            <a:r>
              <a:rPr lang="en-US" dirty="0"/>
              <a:t> Taxonomy on LLM-Agent planning</a:t>
            </a:r>
            <a:endParaRPr lang="en-US"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6" name="TextBox 5">
            <a:extLst>
              <a:ext uri="{FF2B5EF4-FFF2-40B4-BE49-F238E27FC236}">
                <a16:creationId xmlns:a16="http://schemas.microsoft.com/office/drawing/2014/main" id="{3CAD7E86-DF69-CE18-539B-C064DD3A2BEA}"/>
              </a:ext>
            </a:extLst>
          </p:cNvPr>
          <p:cNvSpPr txBox="1"/>
          <p:nvPr/>
        </p:nvSpPr>
        <p:spPr>
          <a:xfrm>
            <a:off x="686129" y="6602059"/>
            <a:ext cx="10819742" cy="215444"/>
          </a:xfrm>
          <a:prstGeom prst="rect">
            <a:avLst/>
          </a:prstGeom>
          <a:noFill/>
        </p:spPr>
        <p:txBody>
          <a:bodyPr wrap="square">
            <a:spAutoFit/>
          </a:bodyPr>
          <a:lstStyle/>
          <a:p>
            <a:pPr algn="ctr"/>
            <a:r>
              <a:rPr lang="en-US" sz="800" dirty="0">
                <a:solidFill>
                  <a:schemeClr val="bg1">
                    <a:lumMod val="75000"/>
                  </a:schemeClr>
                </a:solidFill>
              </a:rPr>
              <a:t>Source: Huang, Xu, </a:t>
            </a:r>
            <a:r>
              <a:rPr lang="en-US" sz="800" dirty="0" err="1">
                <a:solidFill>
                  <a:schemeClr val="bg1">
                    <a:lumMod val="75000"/>
                  </a:schemeClr>
                </a:solidFill>
              </a:rPr>
              <a:t>Weiwen</a:t>
            </a:r>
            <a:r>
              <a:rPr lang="en-US" sz="800" dirty="0">
                <a:solidFill>
                  <a:schemeClr val="bg1">
                    <a:lumMod val="75000"/>
                  </a:schemeClr>
                </a:solidFill>
              </a:rPr>
              <a:t> Liu, </a:t>
            </a:r>
            <a:r>
              <a:rPr lang="en-US" sz="800" dirty="0" err="1">
                <a:solidFill>
                  <a:schemeClr val="bg1">
                    <a:lumMod val="75000"/>
                  </a:schemeClr>
                </a:solidFill>
              </a:rPr>
              <a:t>Xiaolong</a:t>
            </a:r>
            <a:r>
              <a:rPr lang="en-US" sz="800" dirty="0">
                <a:solidFill>
                  <a:schemeClr val="bg1">
                    <a:lumMod val="75000"/>
                  </a:schemeClr>
                </a:solidFill>
              </a:rPr>
              <a:t> Chen, </a:t>
            </a:r>
            <a:r>
              <a:rPr lang="en-US" sz="800" dirty="0" err="1">
                <a:solidFill>
                  <a:schemeClr val="bg1">
                    <a:lumMod val="75000"/>
                  </a:schemeClr>
                </a:solidFill>
              </a:rPr>
              <a:t>Xingmei</a:t>
            </a:r>
            <a:r>
              <a:rPr lang="en-US" sz="800" dirty="0">
                <a:solidFill>
                  <a:schemeClr val="bg1">
                    <a:lumMod val="75000"/>
                  </a:schemeClr>
                </a:solidFill>
              </a:rPr>
              <a:t> Wang, Hao Wang, </a:t>
            </a:r>
            <a:r>
              <a:rPr lang="en-US" sz="800" dirty="0" err="1">
                <a:solidFill>
                  <a:schemeClr val="bg1">
                    <a:lumMod val="75000"/>
                  </a:schemeClr>
                </a:solidFill>
              </a:rPr>
              <a:t>Defu</a:t>
            </a:r>
            <a:r>
              <a:rPr lang="en-US" sz="800" dirty="0">
                <a:solidFill>
                  <a:schemeClr val="bg1">
                    <a:lumMod val="75000"/>
                  </a:schemeClr>
                </a:solidFill>
              </a:rPr>
              <a:t> Lian, </a:t>
            </a:r>
            <a:r>
              <a:rPr lang="en-US" sz="800" dirty="0" err="1">
                <a:solidFill>
                  <a:schemeClr val="bg1">
                    <a:lumMod val="75000"/>
                  </a:schemeClr>
                </a:solidFill>
              </a:rPr>
              <a:t>Yasheng</a:t>
            </a:r>
            <a:r>
              <a:rPr lang="en-US" sz="800" dirty="0">
                <a:solidFill>
                  <a:schemeClr val="bg1">
                    <a:lumMod val="75000"/>
                  </a:schemeClr>
                </a:solidFill>
              </a:rPr>
              <a:t> Wang, </a:t>
            </a:r>
            <a:r>
              <a:rPr lang="en-US" sz="800" dirty="0" err="1">
                <a:solidFill>
                  <a:schemeClr val="bg1">
                    <a:lumMod val="75000"/>
                  </a:schemeClr>
                </a:solidFill>
              </a:rPr>
              <a:t>Ruiming</a:t>
            </a:r>
            <a:r>
              <a:rPr lang="en-US" sz="800" dirty="0">
                <a:solidFill>
                  <a:schemeClr val="bg1">
                    <a:lumMod val="75000"/>
                  </a:schemeClr>
                </a:solidFill>
              </a:rPr>
              <a:t> Tang, and </a:t>
            </a:r>
            <a:r>
              <a:rPr lang="en-US" sz="800" dirty="0" err="1">
                <a:solidFill>
                  <a:schemeClr val="bg1">
                    <a:lumMod val="75000"/>
                  </a:schemeClr>
                </a:solidFill>
              </a:rPr>
              <a:t>Enhong</a:t>
            </a:r>
            <a:r>
              <a:rPr lang="en-US" sz="800" dirty="0">
                <a:solidFill>
                  <a:schemeClr val="bg1">
                    <a:lumMod val="75000"/>
                  </a:schemeClr>
                </a:solidFill>
              </a:rPr>
              <a:t> Chen. "Understanding the planning of LLM agents: A survey." </a:t>
            </a:r>
            <a:r>
              <a:rPr lang="en-US" sz="800" dirty="0" err="1">
                <a:solidFill>
                  <a:schemeClr val="bg1">
                    <a:lumMod val="75000"/>
                  </a:schemeClr>
                </a:solidFill>
              </a:rPr>
              <a:t>arXiv</a:t>
            </a:r>
            <a:r>
              <a:rPr lang="en-US" sz="800" dirty="0">
                <a:solidFill>
                  <a:schemeClr val="bg1">
                    <a:lumMod val="75000"/>
                  </a:schemeClr>
                </a:solidFill>
              </a:rPr>
              <a:t> preprint arXiv:2402.02716 (2024).</a:t>
            </a:r>
          </a:p>
        </p:txBody>
      </p:sp>
      <p:pic>
        <p:nvPicPr>
          <p:cNvPr id="7" name="Picture 6">
            <a:extLst>
              <a:ext uri="{FF2B5EF4-FFF2-40B4-BE49-F238E27FC236}">
                <a16:creationId xmlns:a16="http://schemas.microsoft.com/office/drawing/2014/main" id="{913C55A9-3CC2-BDE6-D1C9-C9DCD1EC9935}"/>
              </a:ext>
            </a:extLst>
          </p:cNvPr>
          <p:cNvPicPr>
            <a:picLocks noChangeAspect="1"/>
          </p:cNvPicPr>
          <p:nvPr/>
        </p:nvPicPr>
        <p:blipFill>
          <a:blip r:embed="rId2"/>
          <a:stretch>
            <a:fillRect/>
          </a:stretch>
        </p:blipFill>
        <p:spPr>
          <a:xfrm>
            <a:off x="670522" y="957103"/>
            <a:ext cx="11086048" cy="5562160"/>
          </a:xfrm>
          <a:prstGeom prst="rect">
            <a:avLst/>
          </a:prstGeom>
        </p:spPr>
      </p:pic>
    </p:spTree>
    <p:extLst>
      <p:ext uri="{BB962C8B-B14F-4D97-AF65-F5344CB8AC3E}">
        <p14:creationId xmlns:p14="http://schemas.microsoft.com/office/powerpoint/2010/main" val="5899158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(a) Type I: </a:t>
            </a:r>
            <a:r>
              <a:rPr lang="en-US" sz="2800" dirty="0">
                <a:solidFill>
                  <a:srgbClr val="C00000"/>
                </a:solidFill>
              </a:rPr>
              <a:t>Closed-source LLMs as Planners </a:t>
            </a:r>
            <a:r>
              <a:rPr lang="en-US" sz="2800" dirty="0">
                <a:solidFill>
                  <a:schemeClr val="accent1"/>
                </a:solidFill>
              </a:rPr>
              <a:t>w/o </a:t>
            </a:r>
            <a:r>
              <a:rPr lang="en-US" sz="2800" dirty="0" err="1">
                <a:solidFill>
                  <a:schemeClr val="accent1"/>
                </a:solidFill>
              </a:rPr>
              <a:t>Longterm</a:t>
            </a:r>
            <a:r>
              <a:rPr lang="en-US" sz="2800" dirty="0">
                <a:solidFill>
                  <a:schemeClr val="accent1"/>
                </a:solidFill>
              </a:rPr>
              <a:t> Memory.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63</a:t>
            </a:fld>
            <a:endParaRPr lang="en-US"/>
          </a:p>
        </p:txBody>
      </p:sp>
      <p:pic>
        <p:nvPicPr>
          <p:cNvPr id="6" name="Picture 5">
            <a:extLst>
              <a:ext uri="{FF2B5EF4-FFF2-40B4-BE49-F238E27FC236}">
                <a16:creationId xmlns:a16="http://schemas.microsoft.com/office/drawing/2014/main" id="{EC1CA840-3795-78EC-284A-97152B415BD7}"/>
              </a:ext>
            </a:extLst>
          </p:cNvPr>
          <p:cNvPicPr>
            <a:picLocks noChangeAspect="1"/>
          </p:cNvPicPr>
          <p:nvPr/>
        </p:nvPicPr>
        <p:blipFill>
          <a:blip r:embed="rId2"/>
          <a:stretch>
            <a:fillRect/>
          </a:stretch>
        </p:blipFill>
        <p:spPr>
          <a:xfrm>
            <a:off x="956621" y="1416281"/>
            <a:ext cx="6919972" cy="5225285"/>
          </a:xfrm>
          <a:prstGeom prst="rect">
            <a:avLst/>
          </a:prstGeom>
        </p:spPr>
      </p:pic>
      <p:sp>
        <p:nvSpPr>
          <p:cNvPr id="8" name="TextBox 7">
            <a:extLst>
              <a:ext uri="{FF2B5EF4-FFF2-40B4-BE49-F238E27FC236}">
                <a16:creationId xmlns:a16="http://schemas.microsoft.com/office/drawing/2014/main" id="{85DB934A-91BB-8DD9-5789-2AD50B6399ED}"/>
              </a:ext>
            </a:extLst>
          </p:cNvPr>
          <p:cNvSpPr txBox="1"/>
          <p:nvPr/>
        </p:nvSpPr>
        <p:spPr>
          <a:xfrm>
            <a:off x="8285828" y="2256204"/>
            <a:ext cx="3581579" cy="3108543"/>
          </a:xfrm>
          <a:prstGeom prst="rect">
            <a:avLst/>
          </a:prstGeom>
          <a:noFill/>
        </p:spPr>
        <p:txBody>
          <a:bodyPr wrap="square">
            <a:spAutoFit/>
          </a:bodyPr>
          <a:lstStyle/>
          <a:p>
            <a:r>
              <a:rPr lang="en-US" sz="2800" dirty="0">
                <a:solidFill>
                  <a:schemeClr val="accent1"/>
                </a:solidFill>
              </a:rPr>
              <a:t>Use prompt techniques to guide closed-source LLMs in decision-making</a:t>
            </a:r>
            <a:br>
              <a:rPr lang="en-US" sz="2800" dirty="0">
                <a:solidFill>
                  <a:schemeClr val="accent1"/>
                </a:solidFill>
              </a:rPr>
            </a:br>
            <a:r>
              <a:rPr lang="en-US" sz="2800" dirty="0">
                <a:solidFill>
                  <a:schemeClr val="accent1"/>
                </a:solidFill>
              </a:rPr>
              <a:t>and planning to complete tasks without long memory.</a:t>
            </a:r>
            <a:endParaRPr lang="en-US" sz="2800" dirty="0"/>
          </a:p>
        </p:txBody>
      </p:sp>
      <p:sp>
        <p:nvSpPr>
          <p:cNvPr id="9" name="TextBox 8">
            <a:extLst>
              <a:ext uri="{FF2B5EF4-FFF2-40B4-BE49-F238E27FC236}">
                <a16:creationId xmlns:a16="http://schemas.microsoft.com/office/drawing/2014/main" id="{F7E3386D-E398-ED42-7971-73A6AC0BF010}"/>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7536627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3100" dirty="0">
                <a:solidFill>
                  <a:schemeClr val="accent1"/>
                </a:solidFill>
              </a:rPr>
              <a:t>(b) Type II: </a:t>
            </a:r>
            <a:r>
              <a:rPr lang="en-US" sz="3100" dirty="0">
                <a:solidFill>
                  <a:srgbClr val="C00000"/>
                </a:solidFill>
              </a:rPr>
              <a:t>Finetuned LLMs </a:t>
            </a:r>
            <a:r>
              <a:rPr lang="en-US" sz="3100" dirty="0">
                <a:solidFill>
                  <a:schemeClr val="accent1"/>
                </a:solidFill>
              </a:rPr>
              <a:t>as Planners w/o long-term Memory. </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8" name="TextBox 7">
            <a:extLst>
              <a:ext uri="{FF2B5EF4-FFF2-40B4-BE49-F238E27FC236}">
                <a16:creationId xmlns:a16="http://schemas.microsoft.com/office/drawing/2014/main" id="{85DB934A-91BB-8DD9-5789-2AD50B6399ED}"/>
              </a:ext>
            </a:extLst>
          </p:cNvPr>
          <p:cNvSpPr txBox="1"/>
          <p:nvPr/>
        </p:nvSpPr>
        <p:spPr>
          <a:xfrm>
            <a:off x="8174991" y="1910802"/>
            <a:ext cx="3581579" cy="4093428"/>
          </a:xfrm>
          <a:prstGeom prst="rect">
            <a:avLst/>
          </a:prstGeom>
          <a:noFill/>
        </p:spPr>
        <p:txBody>
          <a:bodyPr wrap="square">
            <a:spAutoFit/>
          </a:bodyPr>
          <a:lstStyle/>
          <a:p>
            <a:r>
              <a:rPr lang="en-US" sz="2600" dirty="0">
                <a:solidFill>
                  <a:schemeClr val="accent1"/>
                </a:solidFill>
              </a:rPr>
              <a:t>Use action-related data to finetune existing open-source large models,</a:t>
            </a:r>
          </a:p>
          <a:p>
            <a:r>
              <a:rPr lang="en-US" sz="2600" dirty="0">
                <a:solidFill>
                  <a:schemeClr val="accent1"/>
                </a:solidFill>
              </a:rPr>
              <a:t>enabling them to achieve decision-making, planning, and tool invocation capabilities comparable</a:t>
            </a:r>
          </a:p>
          <a:p>
            <a:r>
              <a:rPr lang="en-US" sz="2600" dirty="0">
                <a:solidFill>
                  <a:schemeClr val="accent1"/>
                </a:solidFill>
              </a:rPr>
              <a:t>to closed-source LLMs</a:t>
            </a:r>
            <a:endParaRPr lang="en-US" sz="2600" dirty="0"/>
          </a:p>
        </p:txBody>
      </p:sp>
      <p:pic>
        <p:nvPicPr>
          <p:cNvPr id="5" name="Picture 4">
            <a:extLst>
              <a:ext uri="{FF2B5EF4-FFF2-40B4-BE49-F238E27FC236}">
                <a16:creationId xmlns:a16="http://schemas.microsoft.com/office/drawing/2014/main" id="{20B845F1-8E68-FF76-3944-D7DE7B6CADFD}"/>
              </a:ext>
            </a:extLst>
          </p:cNvPr>
          <p:cNvPicPr>
            <a:picLocks noChangeAspect="1"/>
          </p:cNvPicPr>
          <p:nvPr/>
        </p:nvPicPr>
        <p:blipFill>
          <a:blip r:embed="rId2"/>
          <a:stretch>
            <a:fillRect/>
          </a:stretch>
        </p:blipFill>
        <p:spPr>
          <a:xfrm>
            <a:off x="1069433" y="1443990"/>
            <a:ext cx="6665632" cy="5118253"/>
          </a:xfrm>
          <a:prstGeom prst="rect">
            <a:avLst/>
          </a:prstGeom>
        </p:spPr>
      </p:pic>
      <p:sp>
        <p:nvSpPr>
          <p:cNvPr id="10" name="TextBox 9">
            <a:extLst>
              <a:ext uri="{FF2B5EF4-FFF2-40B4-BE49-F238E27FC236}">
                <a16:creationId xmlns:a16="http://schemas.microsoft.com/office/drawing/2014/main" id="{F3865D7A-9806-61B4-6151-683B86D52F92}"/>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9632127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(c) Type III: Planners with </a:t>
            </a:r>
            <a:r>
              <a:rPr lang="en-US" sz="2800" dirty="0">
                <a:solidFill>
                  <a:srgbClr val="C00000"/>
                </a:solidFill>
              </a:rPr>
              <a:t>Indirect Long-term Memory</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65</a:t>
            </a:fld>
            <a:endParaRPr lang="en-US"/>
          </a:p>
        </p:txBody>
      </p:sp>
      <p:pic>
        <p:nvPicPr>
          <p:cNvPr id="3" name="Picture 2">
            <a:extLst>
              <a:ext uri="{FF2B5EF4-FFF2-40B4-BE49-F238E27FC236}">
                <a16:creationId xmlns:a16="http://schemas.microsoft.com/office/drawing/2014/main" id="{AB85AFD2-9AA7-3554-2E59-8192202A1D22}"/>
              </a:ext>
            </a:extLst>
          </p:cNvPr>
          <p:cNvPicPr>
            <a:picLocks noChangeAspect="1"/>
          </p:cNvPicPr>
          <p:nvPr/>
        </p:nvPicPr>
        <p:blipFill>
          <a:blip r:embed="rId2"/>
          <a:stretch>
            <a:fillRect/>
          </a:stretch>
        </p:blipFill>
        <p:spPr>
          <a:xfrm>
            <a:off x="1069432" y="1443991"/>
            <a:ext cx="6884253" cy="4970664"/>
          </a:xfrm>
          <a:prstGeom prst="rect">
            <a:avLst/>
          </a:prstGeom>
        </p:spPr>
      </p:pic>
      <p:sp>
        <p:nvSpPr>
          <p:cNvPr id="5" name="TextBox 4">
            <a:extLst>
              <a:ext uri="{FF2B5EF4-FFF2-40B4-BE49-F238E27FC236}">
                <a16:creationId xmlns:a16="http://schemas.microsoft.com/office/drawing/2014/main" id="{5F243CAA-0071-24B7-C81E-F0AB14C8954D}"/>
              </a:ext>
            </a:extLst>
          </p:cNvPr>
          <p:cNvSpPr txBox="1"/>
          <p:nvPr/>
        </p:nvSpPr>
        <p:spPr>
          <a:xfrm>
            <a:off x="8174991" y="1910802"/>
            <a:ext cx="3581579" cy="3293209"/>
          </a:xfrm>
          <a:prstGeom prst="rect">
            <a:avLst/>
          </a:prstGeom>
          <a:noFill/>
        </p:spPr>
        <p:txBody>
          <a:bodyPr wrap="square">
            <a:spAutoFit/>
          </a:bodyPr>
          <a:lstStyle/>
          <a:p>
            <a:r>
              <a:rPr lang="en-US" sz="2600" dirty="0">
                <a:solidFill>
                  <a:schemeClr val="accent1"/>
                </a:solidFill>
              </a:rPr>
              <a:t>Introduce indirect </a:t>
            </a:r>
            <a:br>
              <a:rPr lang="en-US" sz="2600" dirty="0">
                <a:solidFill>
                  <a:schemeClr val="accent1"/>
                </a:solidFill>
              </a:rPr>
            </a:br>
            <a:r>
              <a:rPr lang="en-US" sz="2600" dirty="0">
                <a:solidFill>
                  <a:schemeClr val="accent1"/>
                </a:solidFill>
              </a:rPr>
              <a:t>long-term memory functions,</a:t>
            </a:r>
          </a:p>
          <a:p>
            <a:r>
              <a:rPr lang="en-US" sz="2600" dirty="0">
                <a:solidFill>
                  <a:schemeClr val="accent1"/>
                </a:solidFill>
              </a:rPr>
              <a:t>further enhancing their generalization and adaptation abilities in environments closer to the real world.</a:t>
            </a:r>
            <a:endParaRPr lang="en-US" sz="2600" dirty="0"/>
          </a:p>
        </p:txBody>
      </p:sp>
      <p:sp>
        <p:nvSpPr>
          <p:cNvPr id="7" name="TextBox 6">
            <a:extLst>
              <a:ext uri="{FF2B5EF4-FFF2-40B4-BE49-F238E27FC236}">
                <a16:creationId xmlns:a16="http://schemas.microsoft.com/office/drawing/2014/main" id="{B05859B1-F58A-A34D-D368-789305C44977}"/>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32010681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396634"/>
          </a:xfrm>
        </p:spPr>
        <p:txBody>
          <a:bodyPr>
            <a:normAutofit/>
          </a:bodyPr>
          <a:lstStyle/>
          <a:p>
            <a:r>
              <a:rPr lang="en-US" dirty="0">
                <a:solidFill>
                  <a:schemeClr val="accent1"/>
                </a:solidFill>
              </a:rPr>
              <a:t>Large Multimodal Agents (LMAs)</a:t>
            </a:r>
            <a:br>
              <a:rPr lang="en-US" dirty="0">
                <a:solidFill>
                  <a:schemeClr val="accent1"/>
                </a:solidFill>
              </a:rPr>
            </a:br>
            <a:r>
              <a:rPr lang="en-US" sz="2800" dirty="0">
                <a:solidFill>
                  <a:schemeClr val="accent1"/>
                </a:solidFill>
              </a:rPr>
              <a:t>(d) Type IV: Planners with </a:t>
            </a:r>
            <a:r>
              <a:rPr lang="en-US" sz="2800" dirty="0">
                <a:solidFill>
                  <a:srgbClr val="C00000"/>
                </a:solidFill>
              </a:rPr>
              <a:t>Native Long-term Memory</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66</a:t>
            </a:fld>
            <a:endParaRPr lang="en-US"/>
          </a:p>
        </p:txBody>
      </p:sp>
      <p:pic>
        <p:nvPicPr>
          <p:cNvPr id="5" name="Picture 4">
            <a:extLst>
              <a:ext uri="{FF2B5EF4-FFF2-40B4-BE49-F238E27FC236}">
                <a16:creationId xmlns:a16="http://schemas.microsoft.com/office/drawing/2014/main" id="{3E1642EC-C336-4594-D0C7-834CE3093BB0}"/>
              </a:ext>
            </a:extLst>
          </p:cNvPr>
          <p:cNvPicPr>
            <a:picLocks noChangeAspect="1"/>
          </p:cNvPicPr>
          <p:nvPr/>
        </p:nvPicPr>
        <p:blipFill>
          <a:blip r:embed="rId2"/>
          <a:stretch>
            <a:fillRect/>
          </a:stretch>
        </p:blipFill>
        <p:spPr>
          <a:xfrm>
            <a:off x="1240971" y="1371600"/>
            <a:ext cx="6920858" cy="5190644"/>
          </a:xfrm>
          <a:prstGeom prst="rect">
            <a:avLst/>
          </a:prstGeom>
        </p:spPr>
      </p:pic>
      <p:sp>
        <p:nvSpPr>
          <p:cNvPr id="7" name="TextBox 6">
            <a:extLst>
              <a:ext uri="{FF2B5EF4-FFF2-40B4-BE49-F238E27FC236}">
                <a16:creationId xmlns:a16="http://schemas.microsoft.com/office/drawing/2014/main" id="{DACCC8CF-7842-AE8B-811D-B5469F698E88}"/>
              </a:ext>
            </a:extLst>
          </p:cNvPr>
          <p:cNvSpPr txBox="1"/>
          <p:nvPr/>
        </p:nvSpPr>
        <p:spPr>
          <a:xfrm>
            <a:off x="8174991" y="1910802"/>
            <a:ext cx="3581579" cy="3293209"/>
          </a:xfrm>
          <a:prstGeom prst="rect">
            <a:avLst/>
          </a:prstGeom>
          <a:noFill/>
        </p:spPr>
        <p:txBody>
          <a:bodyPr wrap="square">
            <a:spAutoFit/>
          </a:bodyPr>
          <a:lstStyle/>
          <a:p>
            <a:r>
              <a:rPr lang="en-US" sz="2600" dirty="0">
                <a:solidFill>
                  <a:schemeClr val="accent1"/>
                </a:solidFill>
              </a:rPr>
              <a:t>Introduce native </a:t>
            </a:r>
            <a:br>
              <a:rPr lang="en-US" sz="2600" dirty="0">
                <a:solidFill>
                  <a:schemeClr val="accent1"/>
                </a:solidFill>
              </a:rPr>
            </a:br>
            <a:r>
              <a:rPr lang="en-US" sz="2600" dirty="0">
                <a:solidFill>
                  <a:schemeClr val="accent1"/>
                </a:solidFill>
              </a:rPr>
              <a:t>long-term memory functions,</a:t>
            </a:r>
          </a:p>
          <a:p>
            <a:r>
              <a:rPr lang="en-US" sz="2600" dirty="0">
                <a:solidFill>
                  <a:schemeClr val="accent1"/>
                </a:solidFill>
              </a:rPr>
              <a:t>further enhancing their generalization and adaptation abilities in environments closer to the real world.</a:t>
            </a:r>
            <a:endParaRPr lang="en-US" sz="2600" dirty="0"/>
          </a:p>
        </p:txBody>
      </p:sp>
      <p:sp>
        <p:nvSpPr>
          <p:cNvPr id="9" name="TextBox 8">
            <a:extLst>
              <a:ext uri="{FF2B5EF4-FFF2-40B4-BE49-F238E27FC236}">
                <a16:creationId xmlns:a16="http://schemas.microsoft.com/office/drawing/2014/main" id="{752F4B06-3FBB-241A-8879-97653EE8BBA8}"/>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9580850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755"/>
            <a:ext cx="11222181" cy="1217445"/>
          </a:xfrm>
        </p:spPr>
        <p:txBody>
          <a:bodyPr>
            <a:normAutofit/>
          </a:bodyPr>
          <a:lstStyle/>
          <a:p>
            <a:r>
              <a:rPr lang="en-US" dirty="0">
                <a:solidFill>
                  <a:schemeClr val="accent1"/>
                </a:solidFill>
              </a:rPr>
              <a:t>Multi-Agent Frameworks</a:t>
            </a:r>
            <a:endParaRPr lang="en-US" sz="2800" dirty="0">
              <a:solidFill>
                <a:srgbClr val="C00000"/>
              </a:solidFill>
            </a:endParaRP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67</a:t>
            </a:fld>
            <a:endParaRPr lang="en-US"/>
          </a:p>
        </p:txBody>
      </p:sp>
      <p:pic>
        <p:nvPicPr>
          <p:cNvPr id="6" name="Picture 5">
            <a:extLst>
              <a:ext uri="{FF2B5EF4-FFF2-40B4-BE49-F238E27FC236}">
                <a16:creationId xmlns:a16="http://schemas.microsoft.com/office/drawing/2014/main" id="{B5AE70C8-CBF5-9D99-35A8-28295C078712}"/>
              </a:ext>
            </a:extLst>
          </p:cNvPr>
          <p:cNvPicPr>
            <a:picLocks noChangeAspect="1"/>
          </p:cNvPicPr>
          <p:nvPr/>
        </p:nvPicPr>
        <p:blipFill>
          <a:blip r:embed="rId2"/>
          <a:stretch>
            <a:fillRect/>
          </a:stretch>
        </p:blipFill>
        <p:spPr>
          <a:xfrm>
            <a:off x="227359" y="1219200"/>
            <a:ext cx="11709571" cy="5388646"/>
          </a:xfrm>
          <a:prstGeom prst="rect">
            <a:avLst/>
          </a:prstGeom>
        </p:spPr>
      </p:pic>
      <p:sp>
        <p:nvSpPr>
          <p:cNvPr id="7" name="TextBox 6">
            <a:extLst>
              <a:ext uri="{FF2B5EF4-FFF2-40B4-BE49-F238E27FC236}">
                <a16:creationId xmlns:a16="http://schemas.microsoft.com/office/drawing/2014/main" id="{2D5BF178-584B-BF9C-029E-A5D89BBFC93D}"/>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Tree>
    <p:extLst>
      <p:ext uri="{BB962C8B-B14F-4D97-AF65-F5344CB8AC3E}">
        <p14:creationId xmlns:p14="http://schemas.microsoft.com/office/powerpoint/2010/main" val="2287176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1069433"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pic>
        <p:nvPicPr>
          <p:cNvPr id="5" name="Picture 4">
            <a:extLst>
              <a:ext uri="{FF2B5EF4-FFF2-40B4-BE49-F238E27FC236}">
                <a16:creationId xmlns:a16="http://schemas.microsoft.com/office/drawing/2014/main" id="{5A08B6DD-4F6A-8857-5C5A-5036E8635732}"/>
              </a:ext>
            </a:extLst>
          </p:cNvPr>
          <p:cNvPicPr>
            <a:picLocks noChangeAspect="1"/>
          </p:cNvPicPr>
          <p:nvPr/>
        </p:nvPicPr>
        <p:blipFill>
          <a:blip r:embed="rId2"/>
          <a:stretch>
            <a:fillRect/>
          </a:stretch>
        </p:blipFill>
        <p:spPr>
          <a:xfrm>
            <a:off x="1143273" y="947416"/>
            <a:ext cx="10078251" cy="5681871"/>
          </a:xfrm>
          <a:prstGeom prst="rect">
            <a:avLst/>
          </a:prstGeom>
        </p:spPr>
      </p:pic>
      <p:sp>
        <p:nvSpPr>
          <p:cNvPr id="9" name="Title 1">
            <a:extLst>
              <a:ext uri="{FF2B5EF4-FFF2-40B4-BE49-F238E27FC236}">
                <a16:creationId xmlns:a16="http://schemas.microsoft.com/office/drawing/2014/main" id="{0784D123-F8F9-E253-A39B-889F5B31CB64}"/>
              </a:ext>
            </a:extLst>
          </p:cNvPr>
          <p:cNvSpPr>
            <a:spLocks noGrp="1"/>
          </p:cNvSpPr>
          <p:nvPr>
            <p:ph type="title"/>
          </p:nvPr>
        </p:nvSpPr>
        <p:spPr>
          <a:xfrm>
            <a:off x="534389" y="29465"/>
            <a:ext cx="11222181" cy="902829"/>
          </a:xfrm>
        </p:spPr>
        <p:txBody>
          <a:bodyPr>
            <a:normAutofit fontScale="90000"/>
          </a:bodyPr>
          <a:lstStyle/>
          <a:p>
            <a:r>
              <a:rPr lang="en-US" dirty="0">
                <a:solidFill>
                  <a:schemeClr val="accent1"/>
                </a:solidFill>
              </a:rPr>
              <a:t>Applications of Large Multimodal Agents (LMAs) </a:t>
            </a:r>
            <a:endParaRPr lang="en-US" sz="2800" dirty="0">
              <a:solidFill>
                <a:srgbClr val="C00000"/>
              </a:solidFill>
            </a:endParaRPr>
          </a:p>
        </p:txBody>
      </p:sp>
    </p:spTree>
    <p:extLst>
      <p:ext uri="{BB962C8B-B14F-4D97-AF65-F5344CB8AC3E}">
        <p14:creationId xmlns:p14="http://schemas.microsoft.com/office/powerpoint/2010/main" val="11643081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Built? </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CAE2F8F6-AAC4-478C-E3F7-EC82A6CFA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0043" y="1053079"/>
            <a:ext cx="10031914" cy="5509165"/>
          </a:xfrm>
          <a:prstGeom prst="rect">
            <a:avLst/>
          </a:prstGeom>
        </p:spPr>
      </p:pic>
      <p:sp>
        <p:nvSpPr>
          <p:cNvPr id="3" name="Oval 2">
            <a:extLst>
              <a:ext uri="{FF2B5EF4-FFF2-40B4-BE49-F238E27FC236}">
                <a16:creationId xmlns:a16="http://schemas.microsoft.com/office/drawing/2014/main" id="{465235F5-7A08-8291-D084-12CE5C5B8DE7}"/>
              </a:ext>
            </a:extLst>
          </p:cNvPr>
          <p:cNvSpPr/>
          <p:nvPr/>
        </p:nvSpPr>
        <p:spPr>
          <a:xfrm>
            <a:off x="5504240" y="110794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1</a:t>
            </a:r>
          </a:p>
        </p:txBody>
      </p:sp>
      <p:sp>
        <p:nvSpPr>
          <p:cNvPr id="5" name="Oval 4">
            <a:extLst>
              <a:ext uri="{FF2B5EF4-FFF2-40B4-BE49-F238E27FC236}">
                <a16:creationId xmlns:a16="http://schemas.microsoft.com/office/drawing/2014/main" id="{A61D06BE-12BD-5236-D248-8A318BF665A1}"/>
              </a:ext>
            </a:extLst>
          </p:cNvPr>
          <p:cNvSpPr/>
          <p:nvPr/>
        </p:nvSpPr>
        <p:spPr>
          <a:xfrm>
            <a:off x="5473760" y="246735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2</a:t>
            </a:r>
          </a:p>
        </p:txBody>
      </p:sp>
      <p:sp>
        <p:nvSpPr>
          <p:cNvPr id="6" name="Oval 5">
            <a:extLst>
              <a:ext uri="{FF2B5EF4-FFF2-40B4-BE49-F238E27FC236}">
                <a16:creationId xmlns:a16="http://schemas.microsoft.com/office/drawing/2014/main" id="{961F4193-86DA-AE31-7599-1FA963F18176}"/>
              </a:ext>
            </a:extLst>
          </p:cNvPr>
          <p:cNvSpPr/>
          <p:nvPr/>
        </p:nvSpPr>
        <p:spPr>
          <a:xfrm>
            <a:off x="5504240" y="387834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3</a:t>
            </a:r>
          </a:p>
        </p:txBody>
      </p:sp>
      <p:sp>
        <p:nvSpPr>
          <p:cNvPr id="8" name="Oval 7">
            <a:extLst>
              <a:ext uri="{FF2B5EF4-FFF2-40B4-BE49-F238E27FC236}">
                <a16:creationId xmlns:a16="http://schemas.microsoft.com/office/drawing/2014/main" id="{EAFEF5B8-3B04-5667-31A1-696F8917BF4A}"/>
              </a:ext>
            </a:extLst>
          </p:cNvPr>
          <p:cNvSpPr/>
          <p:nvPr/>
        </p:nvSpPr>
        <p:spPr>
          <a:xfrm>
            <a:off x="5504240" y="5220293"/>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4</a:t>
            </a:r>
          </a:p>
        </p:txBody>
      </p:sp>
    </p:spTree>
    <p:extLst>
      <p:ext uri="{BB962C8B-B14F-4D97-AF65-F5344CB8AC3E}">
        <p14:creationId xmlns:p14="http://schemas.microsoft.com/office/powerpoint/2010/main" val="385505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399967" y="6386082"/>
            <a:ext cx="11777043" cy="239655"/>
          </a:xfrm>
        </p:spPr>
        <p:txBody>
          <a:bodyPr>
            <a:noAutofit/>
          </a:bodyPr>
          <a:lstStyle/>
          <a:p>
            <a:r>
              <a:rPr lang="en-US" sz="1200" b="0" dirty="0">
                <a:solidFill>
                  <a:schemeClr val="tx1"/>
                </a:solidFill>
              </a:rPr>
              <a:t>Source: Sowmya </a:t>
            </a:r>
            <a:r>
              <a:rPr lang="en-US" sz="1200" b="0" dirty="0" err="1">
                <a:solidFill>
                  <a:schemeClr val="tx1"/>
                </a:solidFill>
              </a:rPr>
              <a:t>Vajjala</a:t>
            </a:r>
            <a:r>
              <a:rPr lang="en-US" sz="1200" b="0" dirty="0">
                <a:solidFill>
                  <a:schemeClr val="tx1"/>
                </a:solidFill>
              </a:rPr>
              <a:t>, Bodhisattwa Majumder, Anuj Gupta (2020), Practical Natural Language Processing: A Comprehensive Guide to Building Real-World NLP Systems, O'Reilly Media.</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8" name="矩形 4">
            <a:extLst>
              <a:ext uri="{FF2B5EF4-FFF2-40B4-BE49-F238E27FC236}">
                <a16:creationId xmlns:a16="http://schemas.microsoft.com/office/drawing/2014/main" id="{11541677-8D4C-3544-980B-729F5998B879}"/>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https://www.amazon.com/Practical-Natural-Language-Processing-Pragmatic/dp/1492054054</a:t>
            </a:r>
            <a:endParaRPr lang="en-US" altLang="zh-TW" sz="1000" dirty="0">
              <a:solidFill>
                <a:srgbClr val="BFBFBF"/>
              </a:solidFill>
            </a:endParaRPr>
          </a:p>
        </p:txBody>
      </p:sp>
      <p:pic>
        <p:nvPicPr>
          <p:cNvPr id="5" name="Picture 4">
            <a:extLst>
              <a:ext uri="{FF2B5EF4-FFF2-40B4-BE49-F238E27FC236}">
                <a16:creationId xmlns:a16="http://schemas.microsoft.com/office/drawing/2014/main" id="{DB3141E1-FD5F-9D4B-BAC9-2625AF86ED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42402" y="190592"/>
            <a:ext cx="7904588" cy="3573882"/>
          </a:xfrm>
          <a:prstGeom prst="rect">
            <a:avLst/>
          </a:prstGeom>
        </p:spPr>
      </p:pic>
      <p:pic>
        <p:nvPicPr>
          <p:cNvPr id="6" name="Picture 5">
            <a:extLst>
              <a:ext uri="{FF2B5EF4-FFF2-40B4-BE49-F238E27FC236}">
                <a16:creationId xmlns:a16="http://schemas.microsoft.com/office/drawing/2014/main" id="{A9206C13-DCA8-1047-9BA5-05C852CA3A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42401" y="3891025"/>
            <a:ext cx="7904588" cy="2357880"/>
          </a:xfrm>
          <a:prstGeom prst="rect">
            <a:avLst/>
          </a:prstGeom>
        </p:spPr>
      </p:pic>
      <p:pic>
        <p:nvPicPr>
          <p:cNvPr id="7" name="Picture 6">
            <a:extLst>
              <a:ext uri="{FF2B5EF4-FFF2-40B4-BE49-F238E27FC236}">
                <a16:creationId xmlns:a16="http://schemas.microsoft.com/office/drawing/2014/main" id="{415EFEB4-E789-EA41-A129-47F808D2D14C}"/>
              </a:ext>
            </a:extLst>
          </p:cNvPr>
          <p:cNvPicPr>
            <a:picLocks noChangeAspect="1"/>
          </p:cNvPicPr>
          <p:nvPr/>
        </p:nvPicPr>
        <p:blipFill>
          <a:blip r:embed="rId5"/>
          <a:stretch>
            <a:fillRect/>
          </a:stretch>
        </p:blipFill>
        <p:spPr>
          <a:xfrm>
            <a:off x="237143" y="920124"/>
            <a:ext cx="3705257" cy="4855836"/>
          </a:xfrm>
          <a:prstGeom prst="rect">
            <a:avLst/>
          </a:prstGeom>
        </p:spPr>
      </p:pic>
    </p:spTree>
    <p:extLst>
      <p:ext uri="{BB962C8B-B14F-4D97-AF65-F5344CB8AC3E}">
        <p14:creationId xmlns:p14="http://schemas.microsoft.com/office/powerpoint/2010/main" val="4055381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Built? </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CAE2F8F6-AAC4-478C-E3F7-EC82A6CFA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1483" y="1053080"/>
            <a:ext cx="10031914" cy="5522210"/>
          </a:xfrm>
          <a:prstGeom prst="rect">
            <a:avLst/>
          </a:prstGeom>
        </p:spPr>
      </p:pic>
      <p:sp>
        <p:nvSpPr>
          <p:cNvPr id="3" name="Oval 2">
            <a:extLst>
              <a:ext uri="{FF2B5EF4-FFF2-40B4-BE49-F238E27FC236}">
                <a16:creationId xmlns:a16="http://schemas.microsoft.com/office/drawing/2014/main" id="{53A65F18-3041-6BC3-97B5-6C35451F34DC}"/>
              </a:ext>
            </a:extLst>
          </p:cNvPr>
          <p:cNvSpPr/>
          <p:nvPr/>
        </p:nvSpPr>
        <p:spPr>
          <a:xfrm>
            <a:off x="5595680" y="870199"/>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5</a:t>
            </a:r>
          </a:p>
        </p:txBody>
      </p:sp>
      <p:sp>
        <p:nvSpPr>
          <p:cNvPr id="5" name="Oval 4">
            <a:extLst>
              <a:ext uri="{FF2B5EF4-FFF2-40B4-BE49-F238E27FC236}">
                <a16:creationId xmlns:a16="http://schemas.microsoft.com/office/drawing/2014/main" id="{01FA1F04-3AE9-37EC-2E5C-A523D4E2EF99}"/>
              </a:ext>
            </a:extLst>
          </p:cNvPr>
          <p:cNvSpPr/>
          <p:nvPr/>
        </p:nvSpPr>
        <p:spPr>
          <a:xfrm>
            <a:off x="5583488" y="1973575"/>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6</a:t>
            </a:r>
          </a:p>
        </p:txBody>
      </p:sp>
      <p:sp>
        <p:nvSpPr>
          <p:cNvPr id="6" name="Oval 5">
            <a:extLst>
              <a:ext uri="{FF2B5EF4-FFF2-40B4-BE49-F238E27FC236}">
                <a16:creationId xmlns:a16="http://schemas.microsoft.com/office/drawing/2014/main" id="{57022D41-8254-E4A9-4401-B1C92AB54D7B}"/>
              </a:ext>
            </a:extLst>
          </p:cNvPr>
          <p:cNvSpPr/>
          <p:nvPr/>
        </p:nvSpPr>
        <p:spPr>
          <a:xfrm>
            <a:off x="5595680" y="307367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7</a:t>
            </a:r>
          </a:p>
        </p:txBody>
      </p:sp>
      <p:sp>
        <p:nvSpPr>
          <p:cNvPr id="8" name="Oval 7">
            <a:extLst>
              <a:ext uri="{FF2B5EF4-FFF2-40B4-BE49-F238E27FC236}">
                <a16:creationId xmlns:a16="http://schemas.microsoft.com/office/drawing/2014/main" id="{686C0979-62C7-C8DD-03E4-2108362DC514}"/>
              </a:ext>
            </a:extLst>
          </p:cNvPr>
          <p:cNvSpPr/>
          <p:nvPr/>
        </p:nvSpPr>
        <p:spPr>
          <a:xfrm>
            <a:off x="5595680" y="4159589"/>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8</a:t>
            </a:r>
          </a:p>
        </p:txBody>
      </p:sp>
      <p:sp>
        <p:nvSpPr>
          <p:cNvPr id="9" name="Oval 8">
            <a:extLst>
              <a:ext uri="{FF2B5EF4-FFF2-40B4-BE49-F238E27FC236}">
                <a16:creationId xmlns:a16="http://schemas.microsoft.com/office/drawing/2014/main" id="{EACDD71C-E2E8-AF43-9534-F63F073C7155}"/>
              </a:ext>
            </a:extLst>
          </p:cNvPr>
          <p:cNvSpPr/>
          <p:nvPr/>
        </p:nvSpPr>
        <p:spPr>
          <a:xfrm>
            <a:off x="5595680" y="5201541"/>
            <a:ext cx="475936" cy="4648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dirty="0"/>
              <a:t>9</a:t>
            </a:r>
          </a:p>
        </p:txBody>
      </p:sp>
    </p:spTree>
    <p:extLst>
      <p:ext uri="{BB962C8B-B14F-4D97-AF65-F5344CB8AC3E}">
        <p14:creationId xmlns:p14="http://schemas.microsoft.com/office/powerpoint/2010/main" val="2101769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How LLMs Are Used and Augmented</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8AF6D077-0F6F-4853-2910-2E6A165B60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0429" y="972767"/>
            <a:ext cx="8445164" cy="5540027"/>
          </a:xfrm>
          <a:prstGeom prst="rect">
            <a:avLst/>
          </a:prstGeom>
        </p:spPr>
      </p:pic>
    </p:spTree>
    <p:extLst>
      <p:ext uri="{BB962C8B-B14F-4D97-AF65-F5344CB8AC3E}">
        <p14:creationId xmlns:p14="http://schemas.microsoft.com/office/powerpoint/2010/main" val="3048119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GPT Pretraining, and Fine-tuning Steps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BC2ED53A-81D6-9AC5-2068-329A8F6EF28F}"/>
              </a:ext>
            </a:extLst>
          </p:cNvPr>
          <p:cNvPicPr>
            <a:picLocks noChangeAspect="1"/>
          </p:cNvPicPr>
          <p:nvPr/>
        </p:nvPicPr>
        <p:blipFill>
          <a:blip r:embed="rId2"/>
          <a:stretch>
            <a:fillRect/>
          </a:stretch>
        </p:blipFill>
        <p:spPr>
          <a:xfrm>
            <a:off x="246641" y="1360756"/>
            <a:ext cx="11698717" cy="5145387"/>
          </a:xfrm>
          <a:prstGeom prst="rect">
            <a:avLst/>
          </a:prstGeom>
        </p:spPr>
      </p:pic>
    </p:spTree>
    <p:extLst>
      <p:ext uri="{BB962C8B-B14F-4D97-AF65-F5344CB8AC3E}">
        <p14:creationId xmlns:p14="http://schemas.microsoft.com/office/powerpoint/2010/main" val="3594071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4"/>
            <a:ext cx="11222181" cy="1118553"/>
          </a:xfrm>
        </p:spPr>
        <p:txBody>
          <a:bodyPr>
            <a:normAutofit fontScale="90000"/>
          </a:bodyPr>
          <a:lstStyle/>
          <a:p>
            <a:r>
              <a:rPr lang="en-US" dirty="0"/>
              <a:t>Synthesizing RAG with LLMs for </a:t>
            </a:r>
            <a:br>
              <a:rPr lang="en-US" dirty="0"/>
            </a:br>
            <a:r>
              <a:rPr lang="en-US" dirty="0"/>
              <a:t>Question Answering Application</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2" name="Picture 1">
            <a:extLst>
              <a:ext uri="{FF2B5EF4-FFF2-40B4-BE49-F238E27FC236}">
                <a16:creationId xmlns:a16="http://schemas.microsoft.com/office/drawing/2014/main" id="{089690F1-E3CA-47D1-0535-CB38671D5AC4}"/>
              </a:ext>
            </a:extLst>
          </p:cNvPr>
          <p:cNvPicPr>
            <a:picLocks noChangeAspect="1"/>
          </p:cNvPicPr>
          <p:nvPr/>
        </p:nvPicPr>
        <p:blipFill>
          <a:blip r:embed="rId2"/>
          <a:stretch>
            <a:fillRect/>
          </a:stretch>
        </p:blipFill>
        <p:spPr>
          <a:xfrm>
            <a:off x="1719071" y="1290234"/>
            <a:ext cx="9007429" cy="5348742"/>
          </a:xfrm>
          <a:prstGeom prst="rect">
            <a:avLst/>
          </a:prstGeom>
        </p:spPr>
      </p:pic>
    </p:spTree>
    <p:extLst>
      <p:ext uri="{BB962C8B-B14F-4D97-AF65-F5344CB8AC3E}">
        <p14:creationId xmlns:p14="http://schemas.microsoft.com/office/powerpoint/2010/main" val="2032340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fontScale="90000"/>
          </a:bodyPr>
          <a:lstStyle/>
          <a:p>
            <a:r>
              <a:rPr lang="en-US" dirty="0"/>
              <a:t>Synthesizing the KG as a Retriever with LLMs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198F499C-5DCA-0A73-E948-A11EC3025E05}"/>
              </a:ext>
            </a:extLst>
          </p:cNvPr>
          <p:cNvPicPr>
            <a:picLocks noChangeAspect="1"/>
          </p:cNvPicPr>
          <p:nvPr/>
        </p:nvPicPr>
        <p:blipFill>
          <a:blip r:embed="rId2"/>
          <a:stretch>
            <a:fillRect/>
          </a:stretch>
        </p:blipFill>
        <p:spPr>
          <a:xfrm>
            <a:off x="322459" y="1349399"/>
            <a:ext cx="11470502" cy="4836212"/>
          </a:xfrm>
          <a:prstGeom prst="rect">
            <a:avLst/>
          </a:prstGeom>
        </p:spPr>
      </p:pic>
    </p:spTree>
    <p:extLst>
      <p:ext uri="{BB962C8B-B14F-4D97-AF65-F5344CB8AC3E}">
        <p14:creationId xmlns:p14="http://schemas.microsoft.com/office/powerpoint/2010/main" val="977320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93221"/>
            <a:ext cx="11222181" cy="1138223"/>
          </a:xfrm>
        </p:spPr>
        <p:txBody>
          <a:bodyPr>
            <a:normAutofit fontScale="90000"/>
          </a:bodyPr>
          <a:lstStyle/>
          <a:p>
            <a:r>
              <a:rPr lang="en-US" dirty="0"/>
              <a:t>LLM-based Agent for </a:t>
            </a:r>
            <a:br>
              <a:rPr lang="en-US" dirty="0"/>
            </a:br>
            <a:r>
              <a:rPr lang="en-US" dirty="0"/>
              <a:t>Conversational Information Seeking</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642556"/>
            <a:ext cx="11434111"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Minaee</a:t>
            </a:r>
            <a:r>
              <a:rPr lang="en-US" sz="800" dirty="0">
                <a:solidFill>
                  <a:schemeClr val="bg1">
                    <a:lumMod val="75000"/>
                  </a:schemeClr>
                </a:solidFill>
              </a:rPr>
              <a:t>, Shervin, Tomas </a:t>
            </a:r>
            <a:r>
              <a:rPr lang="en-US" sz="800" dirty="0" err="1">
                <a:solidFill>
                  <a:schemeClr val="bg1">
                    <a:lumMod val="75000"/>
                  </a:schemeClr>
                </a:solidFill>
              </a:rPr>
              <a:t>Mikolov</a:t>
            </a:r>
            <a:r>
              <a:rPr lang="en-US" sz="800" dirty="0">
                <a:solidFill>
                  <a:schemeClr val="bg1">
                    <a:lumMod val="75000"/>
                  </a:schemeClr>
                </a:solidFill>
              </a:rPr>
              <a:t>, </a:t>
            </a:r>
            <a:r>
              <a:rPr lang="en-US" sz="800" dirty="0" err="1">
                <a:solidFill>
                  <a:schemeClr val="bg1">
                    <a:lumMod val="75000"/>
                  </a:schemeClr>
                </a:solidFill>
              </a:rPr>
              <a:t>Narjes</a:t>
            </a:r>
            <a:r>
              <a:rPr lang="en-US" sz="800" dirty="0">
                <a:solidFill>
                  <a:schemeClr val="bg1">
                    <a:lumMod val="75000"/>
                  </a:schemeClr>
                </a:solidFill>
              </a:rPr>
              <a:t> </a:t>
            </a:r>
            <a:r>
              <a:rPr lang="en-US" sz="800" dirty="0" err="1">
                <a:solidFill>
                  <a:schemeClr val="bg1">
                    <a:lumMod val="75000"/>
                  </a:schemeClr>
                </a:solidFill>
              </a:rPr>
              <a:t>Nikzad</a:t>
            </a:r>
            <a:r>
              <a:rPr lang="en-US" sz="800" dirty="0">
                <a:solidFill>
                  <a:schemeClr val="bg1">
                    <a:lumMod val="75000"/>
                  </a:schemeClr>
                </a:solidFill>
              </a:rPr>
              <a:t>, </a:t>
            </a:r>
            <a:r>
              <a:rPr lang="en-US" sz="800" dirty="0" err="1">
                <a:solidFill>
                  <a:schemeClr val="bg1">
                    <a:lumMod val="75000"/>
                  </a:schemeClr>
                </a:solidFill>
              </a:rPr>
              <a:t>Meysam</a:t>
            </a:r>
            <a:r>
              <a:rPr lang="en-US" sz="800" dirty="0">
                <a:solidFill>
                  <a:schemeClr val="bg1">
                    <a:lumMod val="75000"/>
                  </a:schemeClr>
                </a:solidFill>
              </a:rPr>
              <a:t> </a:t>
            </a:r>
            <a:r>
              <a:rPr lang="en-US" sz="800" dirty="0" err="1">
                <a:solidFill>
                  <a:schemeClr val="bg1">
                    <a:lumMod val="75000"/>
                  </a:schemeClr>
                </a:solidFill>
              </a:rPr>
              <a:t>Chenaghlu</a:t>
            </a:r>
            <a:r>
              <a:rPr lang="en-US" sz="800" dirty="0">
                <a:solidFill>
                  <a:schemeClr val="bg1">
                    <a:lumMod val="75000"/>
                  </a:schemeClr>
                </a:solidFill>
              </a:rPr>
              <a:t>, Richard </a:t>
            </a:r>
            <a:r>
              <a:rPr lang="en-US" sz="800" dirty="0" err="1">
                <a:solidFill>
                  <a:schemeClr val="bg1">
                    <a:lumMod val="75000"/>
                  </a:schemeClr>
                </a:solidFill>
              </a:rPr>
              <a:t>Socher</a:t>
            </a:r>
            <a:r>
              <a:rPr lang="en-US" sz="800" dirty="0">
                <a:solidFill>
                  <a:schemeClr val="bg1">
                    <a:lumMod val="75000"/>
                  </a:schemeClr>
                </a:solidFill>
              </a:rPr>
              <a:t>, Xavier </a:t>
            </a:r>
            <a:r>
              <a:rPr lang="en-US" sz="800" dirty="0" err="1">
                <a:solidFill>
                  <a:schemeClr val="bg1">
                    <a:lumMod val="75000"/>
                  </a:schemeClr>
                </a:solidFill>
              </a:rPr>
              <a:t>Amatriain</a:t>
            </a:r>
            <a:r>
              <a:rPr lang="en-US" sz="800" dirty="0">
                <a:solidFill>
                  <a:schemeClr val="bg1">
                    <a:lumMod val="75000"/>
                  </a:schemeClr>
                </a:solidFill>
              </a:rPr>
              <a:t>, and </a:t>
            </a:r>
            <a:r>
              <a:rPr lang="en-US" sz="800" dirty="0" err="1">
                <a:solidFill>
                  <a:schemeClr val="bg1">
                    <a:lumMod val="75000"/>
                  </a:schemeClr>
                </a:solidFill>
              </a:rPr>
              <a:t>Jianfeng</a:t>
            </a:r>
            <a:r>
              <a:rPr lang="en-US" sz="800" dirty="0">
                <a:solidFill>
                  <a:schemeClr val="bg1">
                    <a:lumMod val="75000"/>
                  </a:schemeClr>
                </a:solidFill>
              </a:rPr>
              <a:t> Gao. (2024) "Large language models: A survey." </a:t>
            </a:r>
            <a:r>
              <a:rPr lang="en-US" sz="800" dirty="0" err="1">
                <a:solidFill>
                  <a:schemeClr val="bg1">
                    <a:lumMod val="75000"/>
                  </a:schemeClr>
                </a:solidFill>
              </a:rPr>
              <a:t>arXiv</a:t>
            </a:r>
            <a:r>
              <a:rPr lang="en-US" sz="800" dirty="0">
                <a:solidFill>
                  <a:schemeClr val="bg1">
                    <a:lumMod val="75000"/>
                  </a:schemeClr>
                </a:solidFill>
              </a:rPr>
              <a:t> preprint arXiv:2402.06196 (2024).</a:t>
            </a:r>
          </a:p>
        </p:txBody>
      </p:sp>
      <p:pic>
        <p:nvPicPr>
          <p:cNvPr id="3" name="Picture 2">
            <a:extLst>
              <a:ext uri="{FF2B5EF4-FFF2-40B4-BE49-F238E27FC236}">
                <a16:creationId xmlns:a16="http://schemas.microsoft.com/office/drawing/2014/main" id="{20CE15E4-0217-7141-83AC-56EAEC1B270C}"/>
              </a:ext>
            </a:extLst>
          </p:cNvPr>
          <p:cNvPicPr>
            <a:picLocks noChangeAspect="1"/>
          </p:cNvPicPr>
          <p:nvPr/>
        </p:nvPicPr>
        <p:blipFill>
          <a:blip r:embed="rId2"/>
          <a:stretch>
            <a:fillRect/>
          </a:stretch>
        </p:blipFill>
        <p:spPr>
          <a:xfrm>
            <a:off x="2411206" y="1408417"/>
            <a:ext cx="7256616" cy="5166894"/>
          </a:xfrm>
          <a:prstGeom prst="rect">
            <a:avLst/>
          </a:prstGeom>
        </p:spPr>
      </p:pic>
    </p:spTree>
    <p:extLst>
      <p:ext uri="{BB962C8B-B14F-4D97-AF65-F5344CB8AC3E}">
        <p14:creationId xmlns:p14="http://schemas.microsoft.com/office/powerpoint/2010/main" val="3279826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Data Gathering and Pre-training for LLMs</a:t>
            </a:r>
            <a:endParaRPr lang="en-US" sz="2700" dirty="0"/>
          </a:p>
        </p:txBody>
      </p:sp>
      <p:sp>
        <p:nvSpPr>
          <p:cNvPr id="7" name="TextBox 6">
            <a:extLst>
              <a:ext uri="{FF2B5EF4-FFF2-40B4-BE49-F238E27FC236}">
                <a16:creationId xmlns:a16="http://schemas.microsoft.com/office/drawing/2014/main" id="{28F72D27-A595-2AD4-5866-626C9A83738A}"/>
              </a:ext>
            </a:extLst>
          </p:cNvPr>
          <p:cNvSpPr txBox="1"/>
          <p:nvPr/>
        </p:nvSpPr>
        <p:spPr>
          <a:xfrm>
            <a:off x="322459" y="6512794"/>
            <a:ext cx="11434111"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Linkon</a:t>
            </a:r>
            <a:r>
              <a:rPr lang="en-US" sz="800" dirty="0">
                <a:solidFill>
                  <a:schemeClr val="bg1">
                    <a:lumMod val="75000"/>
                  </a:schemeClr>
                </a:solidFill>
              </a:rPr>
              <a:t>, Ahmed Ali, </a:t>
            </a:r>
            <a:r>
              <a:rPr lang="en-US" sz="800" dirty="0" err="1">
                <a:solidFill>
                  <a:schemeClr val="bg1">
                    <a:lumMod val="75000"/>
                  </a:schemeClr>
                </a:solidFill>
              </a:rPr>
              <a:t>Mujiba</a:t>
            </a:r>
            <a:r>
              <a:rPr lang="en-US" sz="800" dirty="0">
                <a:solidFill>
                  <a:schemeClr val="bg1">
                    <a:lumMod val="75000"/>
                  </a:schemeClr>
                </a:solidFill>
              </a:rPr>
              <a:t> </a:t>
            </a:r>
            <a:r>
              <a:rPr lang="en-US" sz="800" dirty="0" err="1">
                <a:solidFill>
                  <a:schemeClr val="bg1">
                    <a:lumMod val="75000"/>
                  </a:schemeClr>
                </a:solidFill>
              </a:rPr>
              <a:t>Shaima</a:t>
            </a:r>
            <a:r>
              <a:rPr lang="en-US" sz="800" dirty="0">
                <a:solidFill>
                  <a:schemeClr val="bg1">
                    <a:lumMod val="75000"/>
                  </a:schemeClr>
                </a:solidFill>
              </a:rPr>
              <a:t>, Md </a:t>
            </a:r>
            <a:r>
              <a:rPr lang="en-US" sz="800" dirty="0" err="1">
                <a:solidFill>
                  <a:schemeClr val="bg1">
                    <a:lumMod val="75000"/>
                  </a:schemeClr>
                </a:solidFill>
              </a:rPr>
              <a:t>Shohail</a:t>
            </a:r>
            <a:r>
              <a:rPr lang="en-US" sz="800" dirty="0">
                <a:solidFill>
                  <a:schemeClr val="bg1">
                    <a:lumMod val="75000"/>
                  </a:schemeClr>
                </a:solidFill>
              </a:rPr>
              <a:t> Uddin </a:t>
            </a:r>
            <a:r>
              <a:rPr lang="en-US" sz="800" dirty="0" err="1">
                <a:solidFill>
                  <a:schemeClr val="bg1">
                    <a:lumMod val="75000"/>
                  </a:schemeClr>
                </a:solidFill>
              </a:rPr>
              <a:t>Sarker</a:t>
            </a:r>
            <a:r>
              <a:rPr lang="en-US" sz="800" dirty="0">
                <a:solidFill>
                  <a:schemeClr val="bg1">
                    <a:lumMod val="75000"/>
                  </a:schemeClr>
                </a:solidFill>
              </a:rPr>
              <a:t>, </a:t>
            </a:r>
            <a:r>
              <a:rPr lang="en-US" sz="800" dirty="0" err="1">
                <a:solidFill>
                  <a:schemeClr val="bg1">
                    <a:lumMod val="75000"/>
                  </a:schemeClr>
                </a:solidFill>
              </a:rPr>
              <a:t>Norun</a:t>
            </a:r>
            <a:r>
              <a:rPr lang="en-US" sz="800" dirty="0">
                <a:solidFill>
                  <a:schemeClr val="bg1">
                    <a:lumMod val="75000"/>
                  </a:schemeClr>
                </a:solidFill>
              </a:rPr>
              <a:t> Nabi, Md Nasir Uddin Rana, Sandip Kumar Ghosh, Mohammad </a:t>
            </a:r>
            <a:r>
              <a:rPr lang="en-US" sz="800" dirty="0" err="1">
                <a:solidFill>
                  <a:schemeClr val="bg1">
                    <a:lumMod val="75000"/>
                  </a:schemeClr>
                </a:solidFill>
              </a:rPr>
              <a:t>Anisur</a:t>
            </a:r>
            <a:r>
              <a:rPr lang="en-US" sz="800" dirty="0">
                <a:solidFill>
                  <a:schemeClr val="bg1">
                    <a:lumMod val="75000"/>
                  </a:schemeClr>
                </a:solidFill>
              </a:rPr>
              <a:t> Rahman, Hammed </a:t>
            </a:r>
            <a:r>
              <a:rPr lang="en-US" sz="800" dirty="0" err="1">
                <a:solidFill>
                  <a:schemeClr val="bg1">
                    <a:lumMod val="75000"/>
                  </a:schemeClr>
                </a:solidFill>
              </a:rPr>
              <a:t>Esa</a:t>
            </a:r>
            <a:r>
              <a:rPr lang="en-US" sz="800" dirty="0">
                <a:solidFill>
                  <a:schemeClr val="bg1">
                    <a:lumMod val="75000"/>
                  </a:schemeClr>
                </a:solidFill>
              </a:rPr>
              <a:t>, and </a:t>
            </a:r>
            <a:r>
              <a:rPr lang="en-US" sz="800" dirty="0" err="1">
                <a:solidFill>
                  <a:schemeClr val="bg1">
                    <a:lumMod val="75000"/>
                  </a:schemeClr>
                </a:solidFill>
              </a:rPr>
              <a:t>Faiaz</a:t>
            </a:r>
            <a:r>
              <a:rPr lang="en-US" sz="800" dirty="0">
                <a:solidFill>
                  <a:schemeClr val="bg1">
                    <a:lumMod val="75000"/>
                  </a:schemeClr>
                </a:solidFill>
              </a:rPr>
              <a:t> Rahat Chowdhury (2024). </a:t>
            </a:r>
            <a:br>
              <a:rPr lang="en-US" sz="800" dirty="0">
                <a:solidFill>
                  <a:schemeClr val="bg1">
                    <a:lumMod val="75000"/>
                  </a:schemeClr>
                </a:solidFill>
              </a:rPr>
            </a:br>
            <a:r>
              <a:rPr lang="en-US" sz="800" dirty="0">
                <a:solidFill>
                  <a:schemeClr val="bg1">
                    <a:lumMod val="75000"/>
                  </a:schemeClr>
                </a:solidFill>
              </a:rPr>
              <a:t>"Advancements and Applications of Generative Artificial Intelligence and Large Language Models on Business Management: A Comprehensive Review." Journal of Computer Science and Technology Studies 6, no. 1 (2024): 225-232.</a:t>
            </a:r>
          </a:p>
        </p:txBody>
      </p:sp>
      <p:pic>
        <p:nvPicPr>
          <p:cNvPr id="5" name="Picture 4">
            <a:extLst>
              <a:ext uri="{FF2B5EF4-FFF2-40B4-BE49-F238E27FC236}">
                <a16:creationId xmlns:a16="http://schemas.microsoft.com/office/drawing/2014/main" id="{82684264-F9BA-2AFE-53B3-B1E5E6439E53}"/>
              </a:ext>
            </a:extLst>
          </p:cNvPr>
          <p:cNvPicPr>
            <a:picLocks noChangeAspect="1"/>
          </p:cNvPicPr>
          <p:nvPr/>
        </p:nvPicPr>
        <p:blipFill>
          <a:blip r:embed="rId2"/>
          <a:stretch>
            <a:fillRect/>
          </a:stretch>
        </p:blipFill>
        <p:spPr>
          <a:xfrm>
            <a:off x="1744814" y="1095915"/>
            <a:ext cx="8801330" cy="5343180"/>
          </a:xfrm>
          <a:prstGeom prst="rect">
            <a:avLst/>
          </a:prstGeom>
        </p:spPr>
      </p:pic>
    </p:spTree>
    <p:extLst>
      <p:ext uri="{BB962C8B-B14F-4D97-AF65-F5344CB8AC3E}">
        <p14:creationId xmlns:p14="http://schemas.microsoft.com/office/powerpoint/2010/main" val="356162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6226" y="274638"/>
            <a:ext cx="10833652" cy="6245225"/>
          </a:xfrm>
        </p:spPr>
        <p:txBody>
          <a:bodyPr>
            <a:normAutofit/>
          </a:bodyPr>
          <a:lstStyle/>
          <a:p>
            <a:r>
              <a:rPr lang="en-US" altLang="zh-TW" sz="8000" dirty="0">
                <a:solidFill>
                  <a:srgbClr val="C00000"/>
                </a:solidFill>
              </a:rPr>
              <a:t>Pre-train, </a:t>
            </a:r>
            <a:br>
              <a:rPr lang="en-US" altLang="zh-TW" sz="8000" dirty="0">
                <a:solidFill>
                  <a:srgbClr val="C00000"/>
                </a:solidFill>
              </a:rPr>
            </a:br>
            <a:r>
              <a:rPr lang="en-US" altLang="zh-TW" sz="8000" dirty="0">
                <a:solidFill>
                  <a:srgbClr val="C00000"/>
                </a:solidFill>
              </a:rPr>
              <a:t>Prompt, and Predict: </a:t>
            </a:r>
            <a:br>
              <a:rPr lang="en-US" altLang="zh-TW" sz="8000" dirty="0">
                <a:solidFill>
                  <a:srgbClr val="C00000"/>
                </a:solidFill>
              </a:rPr>
            </a:br>
            <a:r>
              <a:rPr lang="en-US" altLang="zh-TW" sz="8000" dirty="0">
                <a:solidFill>
                  <a:srgbClr val="C00000"/>
                </a:solidFill>
              </a:rPr>
              <a:t>Prompting Methods </a:t>
            </a:r>
            <a:br>
              <a:rPr lang="en-US" altLang="zh-TW" sz="8000" dirty="0">
                <a:solidFill>
                  <a:srgbClr val="C00000"/>
                </a:solidFill>
              </a:rPr>
            </a:br>
            <a:r>
              <a:rPr lang="en-US" altLang="zh-TW" sz="6000" dirty="0">
                <a:solidFill>
                  <a:srgbClr val="C00000"/>
                </a:solidFill>
              </a:rPr>
              <a:t>in Natural Language Processing</a:t>
            </a:r>
            <a:br>
              <a:rPr lang="en-US" altLang="zh-TW" sz="6000" dirty="0">
                <a:solidFill>
                  <a:srgbClr val="C00000"/>
                </a:solidFill>
              </a:rPr>
            </a:br>
            <a:r>
              <a:rPr lang="en-US" altLang="zh-TW" sz="6000" dirty="0">
                <a:solidFill>
                  <a:srgbClr val="C00000"/>
                </a:solidFill>
              </a:rPr>
              <a:t>(LLMs)</a:t>
            </a:r>
            <a:endParaRPr lang="zh-TW" altLang="en-US" sz="6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77</a:t>
            </a:fld>
            <a:endParaRPr lang="zh-TW" altLang="en-US"/>
          </a:p>
        </p:txBody>
      </p:sp>
      <p:sp>
        <p:nvSpPr>
          <p:cNvPr id="3" name="TextBox 2">
            <a:extLst>
              <a:ext uri="{FF2B5EF4-FFF2-40B4-BE49-F238E27FC236}">
                <a16:creationId xmlns:a16="http://schemas.microsoft.com/office/drawing/2014/main" id="{5EC1C84E-F8B6-6FC4-9515-FD351AF95391}"/>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Tree>
    <p:extLst>
      <p:ext uri="{BB962C8B-B14F-4D97-AF65-F5344CB8AC3E}">
        <p14:creationId xmlns:p14="http://schemas.microsoft.com/office/powerpoint/2010/main" val="21493865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3"/>
            <a:ext cx="11222181" cy="1791673"/>
          </a:xfrm>
        </p:spPr>
        <p:txBody>
          <a:bodyPr>
            <a:normAutofit fontScale="90000"/>
          </a:bodyPr>
          <a:lstStyle/>
          <a:p>
            <a:r>
              <a:rPr lang="en-US" dirty="0"/>
              <a:t>Instance Formatting and Two Different Methods for Constructing the </a:t>
            </a:r>
            <a:br>
              <a:rPr lang="en-US" dirty="0"/>
            </a:br>
            <a:r>
              <a:rPr lang="en-US" dirty="0"/>
              <a:t>Instruction-formatted Instances</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FA2C65DA-755D-0C53-6F5E-E8EA98AB2392}"/>
              </a:ext>
            </a:extLst>
          </p:cNvPr>
          <p:cNvPicPr>
            <a:picLocks noChangeAspect="1"/>
          </p:cNvPicPr>
          <p:nvPr/>
        </p:nvPicPr>
        <p:blipFill>
          <a:blip r:embed="rId2"/>
          <a:stretch>
            <a:fillRect/>
          </a:stretch>
        </p:blipFill>
        <p:spPr>
          <a:xfrm>
            <a:off x="247984" y="1892454"/>
            <a:ext cx="11696031" cy="4669790"/>
          </a:xfrm>
          <a:prstGeom prst="rect">
            <a:avLst/>
          </a:prstGeom>
        </p:spPr>
      </p:pic>
    </p:spTree>
    <p:extLst>
      <p:ext uri="{BB962C8B-B14F-4D97-AF65-F5344CB8AC3E}">
        <p14:creationId xmlns:p14="http://schemas.microsoft.com/office/powerpoint/2010/main" val="2025543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1645920"/>
          </a:xfrm>
        </p:spPr>
        <p:txBody>
          <a:bodyPr>
            <a:normAutofit/>
          </a:bodyPr>
          <a:lstStyle/>
          <a:p>
            <a:r>
              <a:rPr lang="en-US" dirty="0"/>
              <a:t>In-context Learning (ICL) and </a:t>
            </a:r>
            <a:br>
              <a:rPr lang="en-US" dirty="0"/>
            </a:br>
            <a:r>
              <a:rPr lang="en-US" dirty="0"/>
              <a:t>Chain-of-thought (</a:t>
            </a:r>
            <a:r>
              <a:rPr lang="en-US" dirty="0" err="1"/>
              <a:t>CoT</a:t>
            </a:r>
            <a:r>
              <a:rPr lang="en-US" dirty="0"/>
              <a:t>) Prompting</a:t>
            </a:r>
            <a:endParaRPr lang="en-US" b="0" dirty="0"/>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46221"/>
          </a:xfrm>
          <a:prstGeom prst="rect">
            <a:avLst/>
          </a:prstGeom>
          <a:noFill/>
        </p:spPr>
        <p:txBody>
          <a:bodyPr wrap="square">
            <a:spAutoFit/>
          </a:bodyPr>
          <a:lstStyle/>
          <a:p>
            <a:pPr algn="ctr"/>
            <a:r>
              <a:rPr lang="en-US" sz="1000" dirty="0">
                <a:solidFill>
                  <a:schemeClr val="bg1">
                    <a:lumMod val="75000"/>
                  </a:schemeClr>
                </a:solidFill>
              </a:rPr>
              <a:t>Source: Wayne Xin Zhao, </a:t>
            </a:r>
            <a:r>
              <a:rPr lang="en-US" sz="1000" dirty="0" err="1">
                <a:solidFill>
                  <a:schemeClr val="bg1">
                    <a:lumMod val="75000"/>
                  </a:schemeClr>
                </a:solidFill>
              </a:rPr>
              <a:t>Kun</a:t>
            </a:r>
            <a:r>
              <a:rPr lang="en-US" sz="1000" dirty="0">
                <a:solidFill>
                  <a:schemeClr val="bg1">
                    <a:lumMod val="75000"/>
                  </a:schemeClr>
                </a:solidFill>
              </a:rPr>
              <a:t> Zhou, </a:t>
            </a:r>
            <a:r>
              <a:rPr lang="en-US" sz="1000" dirty="0" err="1">
                <a:solidFill>
                  <a:schemeClr val="bg1">
                    <a:lumMod val="75000"/>
                  </a:schemeClr>
                </a:solidFill>
              </a:rPr>
              <a:t>Junyi</a:t>
            </a:r>
            <a:r>
              <a:rPr lang="en-US" sz="1000" dirty="0">
                <a:solidFill>
                  <a:schemeClr val="bg1">
                    <a:lumMod val="75000"/>
                  </a:schemeClr>
                </a:solidFill>
              </a:rPr>
              <a:t> Li, </a:t>
            </a:r>
            <a:r>
              <a:rPr lang="en-US" sz="1000" dirty="0" err="1">
                <a:solidFill>
                  <a:schemeClr val="bg1">
                    <a:lumMod val="75000"/>
                  </a:schemeClr>
                </a:solidFill>
              </a:rPr>
              <a:t>Tianyi</a:t>
            </a:r>
            <a:r>
              <a:rPr lang="en-US" sz="1000" dirty="0">
                <a:solidFill>
                  <a:schemeClr val="bg1">
                    <a:lumMod val="75000"/>
                  </a:schemeClr>
                </a:solidFill>
              </a:rPr>
              <a:t> Tang, </a:t>
            </a:r>
            <a:r>
              <a:rPr lang="en-US" sz="1000" dirty="0" err="1">
                <a:solidFill>
                  <a:schemeClr val="bg1">
                    <a:lumMod val="75000"/>
                  </a:schemeClr>
                </a:solidFill>
              </a:rPr>
              <a:t>Xiaolei</a:t>
            </a:r>
            <a:r>
              <a:rPr lang="en-US" sz="1000" dirty="0">
                <a:solidFill>
                  <a:schemeClr val="bg1">
                    <a:lumMod val="75000"/>
                  </a:schemeClr>
                </a:solidFill>
              </a:rPr>
              <a:t> Wang, </a:t>
            </a:r>
            <a:r>
              <a:rPr lang="en-US" sz="1000" dirty="0" err="1">
                <a:solidFill>
                  <a:schemeClr val="bg1">
                    <a:lumMod val="75000"/>
                  </a:schemeClr>
                </a:solidFill>
              </a:rPr>
              <a:t>Yupeng</a:t>
            </a:r>
            <a:r>
              <a:rPr lang="en-US" sz="1000" dirty="0">
                <a:solidFill>
                  <a:schemeClr val="bg1">
                    <a:lumMod val="75000"/>
                  </a:schemeClr>
                </a:solidFill>
              </a:rPr>
              <a:t> Hou, </a:t>
            </a:r>
            <a:r>
              <a:rPr lang="en-US" sz="1000" dirty="0" err="1">
                <a:solidFill>
                  <a:schemeClr val="bg1">
                    <a:lumMod val="75000"/>
                  </a:schemeClr>
                </a:solidFill>
              </a:rPr>
              <a:t>Yingqian</a:t>
            </a:r>
            <a:r>
              <a:rPr lang="en-US" sz="1000" dirty="0">
                <a:solidFill>
                  <a:schemeClr val="bg1">
                    <a:lumMod val="75000"/>
                  </a:schemeClr>
                </a:solidFill>
              </a:rPr>
              <a:t> Min et al. (2023) "A Survey of Large Language Models." </a:t>
            </a:r>
            <a:r>
              <a:rPr lang="en-US" sz="1000" dirty="0" err="1">
                <a:solidFill>
                  <a:schemeClr val="bg1">
                    <a:lumMod val="75000"/>
                  </a:schemeClr>
                </a:solidFill>
              </a:rPr>
              <a:t>arXiv</a:t>
            </a:r>
            <a:r>
              <a:rPr lang="en-US" sz="1000" dirty="0">
                <a:solidFill>
                  <a:schemeClr val="bg1">
                    <a:lumMod val="75000"/>
                  </a:schemeClr>
                </a:solidFill>
              </a:rPr>
              <a:t> preprint arXiv:2303.18223.</a:t>
            </a:r>
          </a:p>
        </p:txBody>
      </p:sp>
      <p:pic>
        <p:nvPicPr>
          <p:cNvPr id="5" name="Picture 4">
            <a:extLst>
              <a:ext uri="{FF2B5EF4-FFF2-40B4-BE49-F238E27FC236}">
                <a16:creationId xmlns:a16="http://schemas.microsoft.com/office/drawing/2014/main" id="{A8221B4A-5593-9438-5269-D8007EC19DD4}"/>
              </a:ext>
            </a:extLst>
          </p:cNvPr>
          <p:cNvPicPr>
            <a:picLocks noChangeAspect="1"/>
          </p:cNvPicPr>
          <p:nvPr/>
        </p:nvPicPr>
        <p:blipFill>
          <a:blip r:embed="rId2"/>
          <a:stretch>
            <a:fillRect/>
          </a:stretch>
        </p:blipFill>
        <p:spPr>
          <a:xfrm>
            <a:off x="105756" y="1700784"/>
            <a:ext cx="11980488" cy="4815543"/>
          </a:xfrm>
          <a:prstGeom prst="rect">
            <a:avLst/>
          </a:prstGeom>
        </p:spPr>
      </p:pic>
    </p:spTree>
    <p:extLst>
      <p:ext uri="{BB962C8B-B14F-4D97-AF65-F5344CB8AC3E}">
        <p14:creationId xmlns:p14="http://schemas.microsoft.com/office/powerpoint/2010/main" val="2437421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35104"/>
            <a:ext cx="11222181" cy="1048245"/>
          </a:xfrm>
        </p:spPr>
        <p:txBody>
          <a:bodyPr/>
          <a:lstStyle/>
          <a:p>
            <a:r>
              <a:rPr lang="en-US" dirty="0"/>
              <a:t>NLP with Transformers </a:t>
            </a:r>
            <a:r>
              <a:rPr lang="en-US" dirty="0" err="1"/>
              <a:t>Github</a:t>
            </a:r>
            <a:r>
              <a:rPr lang="en-US" dirty="0"/>
              <a:t> Notebooks</a:t>
            </a:r>
          </a:p>
        </p:txBody>
      </p:sp>
      <p:pic>
        <p:nvPicPr>
          <p:cNvPr id="6" name="Content Placeholder 5">
            <a:extLst>
              <a:ext uri="{FF2B5EF4-FFF2-40B4-BE49-F238E27FC236}">
                <a16:creationId xmlns:a16="http://schemas.microsoft.com/office/drawing/2014/main" id="{80278920-88C7-8443-848A-600B0B78C4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676707" y="1324655"/>
            <a:ext cx="6520412" cy="5107911"/>
          </a:xfrm>
        </p:spPr>
      </p:pic>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8" name="TextBox 7">
            <a:extLst>
              <a:ext uri="{FF2B5EF4-FFF2-40B4-BE49-F238E27FC236}">
                <a16:creationId xmlns:a16="http://schemas.microsoft.com/office/drawing/2014/main" id="{8FE52337-8A6C-DE42-8245-E521C15A8AD0}"/>
              </a:ext>
            </a:extLst>
          </p:cNvPr>
          <p:cNvSpPr txBox="1"/>
          <p:nvPr/>
        </p:nvSpPr>
        <p:spPr>
          <a:xfrm>
            <a:off x="3071457" y="6432567"/>
            <a:ext cx="6102220" cy="369332"/>
          </a:xfrm>
          <a:prstGeom prst="rect">
            <a:avLst/>
          </a:prstGeom>
          <a:noFill/>
        </p:spPr>
        <p:txBody>
          <a:bodyPr wrap="square">
            <a:spAutoFit/>
          </a:bodyPr>
          <a:lstStyle/>
          <a:p>
            <a:pPr algn="ctr"/>
            <a:r>
              <a:rPr lang="en-US" dirty="0">
                <a:hlinkClick r:id="rId3"/>
              </a:rPr>
              <a:t>https://github.com/nlp-with-transformers/notebooks</a:t>
            </a:r>
            <a:endParaRPr lang="en-US" dirty="0"/>
          </a:p>
        </p:txBody>
      </p:sp>
      <p:pic>
        <p:nvPicPr>
          <p:cNvPr id="10" name="Picture 9">
            <a:extLst>
              <a:ext uri="{FF2B5EF4-FFF2-40B4-BE49-F238E27FC236}">
                <a16:creationId xmlns:a16="http://schemas.microsoft.com/office/drawing/2014/main" id="{402269AF-8128-B54D-8ECA-24098FB256B5}"/>
              </a:ext>
            </a:extLst>
          </p:cNvPr>
          <p:cNvPicPr>
            <a:picLocks noChangeAspect="1"/>
          </p:cNvPicPr>
          <p:nvPr/>
        </p:nvPicPr>
        <p:blipFill>
          <a:blip r:embed="rId4"/>
          <a:stretch>
            <a:fillRect/>
          </a:stretch>
        </p:blipFill>
        <p:spPr>
          <a:xfrm>
            <a:off x="534389" y="1338753"/>
            <a:ext cx="3819329" cy="5005331"/>
          </a:xfrm>
          <a:prstGeom prst="rect">
            <a:avLst/>
          </a:prstGeom>
        </p:spPr>
      </p:pic>
    </p:spTree>
    <p:extLst>
      <p:ext uri="{BB962C8B-B14F-4D97-AF65-F5344CB8AC3E}">
        <p14:creationId xmlns:p14="http://schemas.microsoft.com/office/powerpoint/2010/main" val="3342357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Four Paradigms in NLP (LM)</a:t>
            </a:r>
          </a:p>
        </p:txBody>
      </p:sp>
      <p:pic>
        <p:nvPicPr>
          <p:cNvPr id="6" name="Content Placeholder 5">
            <a:extLst>
              <a:ext uri="{FF2B5EF4-FFF2-40B4-BE49-F238E27FC236}">
                <a16:creationId xmlns:a16="http://schemas.microsoft.com/office/drawing/2014/main" id="{99CD3561-F2F8-B438-D40E-E82F48CD74B5}"/>
              </a:ext>
            </a:extLst>
          </p:cNvPr>
          <p:cNvPicPr>
            <a:picLocks noGrp="1" noChangeAspect="1"/>
          </p:cNvPicPr>
          <p:nvPr>
            <p:ph idx="1"/>
          </p:nvPr>
        </p:nvPicPr>
        <p:blipFill>
          <a:blip r:embed="rId2"/>
          <a:stretch>
            <a:fillRect/>
          </a:stretch>
        </p:blipFill>
        <p:spPr>
          <a:xfrm>
            <a:off x="1238445" y="709440"/>
            <a:ext cx="9715110" cy="5871092"/>
          </a:xfrm>
        </p:spPr>
      </p:pic>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sp>
        <p:nvSpPr>
          <p:cNvPr id="9" name="TextBox 8">
            <a:extLst>
              <a:ext uri="{FF2B5EF4-FFF2-40B4-BE49-F238E27FC236}">
                <a16:creationId xmlns:a16="http://schemas.microsoft.com/office/drawing/2014/main" id="{4755BC0B-BCE1-A888-6F73-A66485D3E03B}"/>
              </a:ext>
            </a:extLst>
          </p:cNvPr>
          <p:cNvSpPr txBox="1"/>
          <p:nvPr/>
        </p:nvSpPr>
        <p:spPr>
          <a:xfrm>
            <a:off x="1590261" y="5123479"/>
            <a:ext cx="7460974" cy="461665"/>
          </a:xfrm>
          <a:prstGeom prst="rect">
            <a:avLst/>
          </a:prstGeom>
          <a:noFill/>
        </p:spPr>
        <p:txBody>
          <a:bodyPr wrap="square">
            <a:spAutoFit/>
          </a:bodyPr>
          <a:lstStyle/>
          <a:p>
            <a:r>
              <a:rPr lang="en-US" sz="2400" b="1" dirty="0">
                <a:solidFill>
                  <a:srgbClr val="C00000"/>
                </a:solidFill>
              </a:rPr>
              <a:t>GAI: Pre-train, Prompt, and Predict (Prompting)</a:t>
            </a:r>
          </a:p>
        </p:txBody>
      </p:sp>
      <p:sp>
        <p:nvSpPr>
          <p:cNvPr id="10" name="TextBox 9">
            <a:extLst>
              <a:ext uri="{FF2B5EF4-FFF2-40B4-BE49-F238E27FC236}">
                <a16:creationId xmlns:a16="http://schemas.microsoft.com/office/drawing/2014/main" id="{B5DF5268-E178-FDA2-861E-D5B31BA13446}"/>
              </a:ext>
            </a:extLst>
          </p:cNvPr>
          <p:cNvSpPr txBox="1"/>
          <p:nvPr/>
        </p:nvSpPr>
        <p:spPr>
          <a:xfrm>
            <a:off x="1550505" y="3765131"/>
            <a:ext cx="7460974" cy="461665"/>
          </a:xfrm>
          <a:prstGeom prst="rect">
            <a:avLst/>
          </a:prstGeom>
          <a:noFill/>
        </p:spPr>
        <p:txBody>
          <a:bodyPr wrap="square">
            <a:spAutoFit/>
          </a:bodyPr>
          <a:lstStyle/>
          <a:p>
            <a:r>
              <a:rPr lang="en-US" sz="2400" b="1" dirty="0">
                <a:solidFill>
                  <a:srgbClr val="C00000"/>
                </a:solidFill>
              </a:rPr>
              <a:t>Transfer Learning: Pre-training, Fine-Tuning (FT)</a:t>
            </a:r>
          </a:p>
        </p:txBody>
      </p:sp>
    </p:spTree>
    <p:extLst>
      <p:ext uri="{BB962C8B-B14F-4D97-AF65-F5344CB8AC3E}">
        <p14:creationId xmlns:p14="http://schemas.microsoft.com/office/powerpoint/2010/main" val="407045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1138372"/>
          </a:xfrm>
        </p:spPr>
        <p:txBody>
          <a:bodyPr>
            <a:normAutofit fontScale="90000"/>
          </a:bodyPr>
          <a:lstStyle/>
          <a:p>
            <a:r>
              <a:rPr lang="en-US" dirty="0"/>
              <a:t>Framework for Implementing Generative AI Services using RAG Model</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Jeong</a:t>
            </a:r>
            <a:r>
              <a:rPr lang="en-US" sz="1000" dirty="0">
                <a:solidFill>
                  <a:schemeClr val="bg1">
                    <a:lumMod val="75000"/>
                  </a:schemeClr>
                </a:solidFill>
              </a:rPr>
              <a:t>, </a:t>
            </a:r>
            <a:r>
              <a:rPr lang="en-US" sz="1000" dirty="0" err="1">
                <a:solidFill>
                  <a:schemeClr val="bg1">
                    <a:lumMod val="75000"/>
                  </a:schemeClr>
                </a:solidFill>
              </a:rPr>
              <a:t>Cheonsu</a:t>
            </a:r>
            <a:r>
              <a:rPr lang="en-US" sz="1000" dirty="0">
                <a:solidFill>
                  <a:schemeClr val="bg1">
                    <a:lumMod val="75000"/>
                  </a:schemeClr>
                </a:solidFill>
              </a:rPr>
              <a:t>. "A Study on the Implementation of Generative AI Services Using an Enterprise Data-Based LLM Application Architecture." </a:t>
            </a:r>
            <a:r>
              <a:rPr lang="en-US" sz="1000" dirty="0" err="1">
                <a:solidFill>
                  <a:schemeClr val="bg1">
                    <a:lumMod val="75000"/>
                  </a:schemeClr>
                </a:solidFill>
              </a:rPr>
              <a:t>arXiv</a:t>
            </a:r>
            <a:r>
              <a:rPr lang="en-US" sz="1000" dirty="0">
                <a:solidFill>
                  <a:schemeClr val="bg1">
                    <a:lumMod val="75000"/>
                  </a:schemeClr>
                </a:solidFill>
              </a:rPr>
              <a:t> preprint arXiv:2309.01105 (2023).</a:t>
            </a:r>
          </a:p>
        </p:txBody>
      </p:sp>
      <p:pic>
        <p:nvPicPr>
          <p:cNvPr id="6" name="Picture 5">
            <a:extLst>
              <a:ext uri="{FF2B5EF4-FFF2-40B4-BE49-F238E27FC236}">
                <a16:creationId xmlns:a16="http://schemas.microsoft.com/office/drawing/2014/main" id="{A604A684-060A-55BF-F7BD-C397EEF9A7EF}"/>
              </a:ext>
            </a:extLst>
          </p:cNvPr>
          <p:cNvPicPr>
            <a:picLocks noChangeAspect="1"/>
          </p:cNvPicPr>
          <p:nvPr/>
        </p:nvPicPr>
        <p:blipFill>
          <a:blip r:embed="rId2"/>
          <a:stretch>
            <a:fillRect/>
          </a:stretch>
        </p:blipFill>
        <p:spPr>
          <a:xfrm>
            <a:off x="365679" y="1310053"/>
            <a:ext cx="11460641" cy="5245743"/>
          </a:xfrm>
          <a:prstGeom prst="rect">
            <a:avLst/>
          </a:prstGeom>
        </p:spPr>
      </p:pic>
    </p:spTree>
    <p:extLst>
      <p:ext uri="{BB962C8B-B14F-4D97-AF65-F5344CB8AC3E}">
        <p14:creationId xmlns:p14="http://schemas.microsoft.com/office/powerpoint/2010/main" val="17033563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Maximizing LLM Performance</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OpenAI</a:t>
            </a:r>
            <a:r>
              <a:rPr lang="en-US" sz="1000" dirty="0">
                <a:solidFill>
                  <a:schemeClr val="bg1">
                    <a:lumMod val="75000"/>
                  </a:schemeClr>
                </a:solidFill>
              </a:rPr>
              <a:t> (2023), A Survey of Techniques for Maximizing LLM Performance, </a:t>
            </a:r>
            <a:r>
              <a:rPr lang="en-US" sz="1000" dirty="0">
                <a:solidFill>
                  <a:schemeClr val="bg1">
                    <a:lumMod val="75000"/>
                  </a:schemeClr>
                </a:solidFill>
                <a:hlinkClick r:id="rId2"/>
              </a:rPr>
              <a:t>https://www.youtube.com/watch?v=ahnGLM-RC1Y</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2" name="Picture 1">
            <a:extLst>
              <a:ext uri="{FF2B5EF4-FFF2-40B4-BE49-F238E27FC236}">
                <a16:creationId xmlns:a16="http://schemas.microsoft.com/office/drawing/2014/main" id="{1A260A3E-311F-99A4-A8AF-D96F18886159}"/>
              </a:ext>
            </a:extLst>
          </p:cNvPr>
          <p:cNvPicPr>
            <a:picLocks noChangeAspect="1"/>
          </p:cNvPicPr>
          <p:nvPr/>
        </p:nvPicPr>
        <p:blipFill>
          <a:blip r:embed="rId3"/>
          <a:stretch>
            <a:fillRect/>
          </a:stretch>
        </p:blipFill>
        <p:spPr>
          <a:xfrm>
            <a:off x="1071588" y="1003577"/>
            <a:ext cx="9882792" cy="5563390"/>
          </a:xfrm>
          <a:prstGeom prst="rect">
            <a:avLst/>
          </a:prstGeom>
        </p:spPr>
      </p:pic>
    </p:spTree>
    <p:extLst>
      <p:ext uri="{BB962C8B-B14F-4D97-AF65-F5344CB8AC3E}">
        <p14:creationId xmlns:p14="http://schemas.microsoft.com/office/powerpoint/2010/main" val="10768304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12" name="Title 1">
            <a:extLst>
              <a:ext uri="{FF2B5EF4-FFF2-40B4-BE49-F238E27FC236}">
                <a16:creationId xmlns:a16="http://schemas.microsoft.com/office/drawing/2014/main" id="{05721EFD-EF77-D444-9ADA-C98763A12A58}"/>
              </a:ext>
            </a:extLst>
          </p:cNvPr>
          <p:cNvSpPr>
            <a:spLocks noGrp="1"/>
          </p:cNvSpPr>
          <p:nvPr>
            <p:ph type="title"/>
          </p:nvPr>
        </p:nvSpPr>
        <p:spPr>
          <a:xfrm>
            <a:off x="534389" y="135105"/>
            <a:ext cx="11222181" cy="837662"/>
          </a:xfrm>
        </p:spPr>
        <p:txBody>
          <a:bodyPr>
            <a:normAutofit/>
          </a:bodyPr>
          <a:lstStyle/>
          <a:p>
            <a:r>
              <a:rPr lang="en-US" dirty="0"/>
              <a:t>Prompt Engineering, Fine-tuning, and RAG</a:t>
            </a:r>
            <a:endParaRPr lang="en-US" sz="2700" dirty="0"/>
          </a:p>
        </p:txBody>
      </p:sp>
      <p:sp>
        <p:nvSpPr>
          <p:cNvPr id="5" name="TextBox 4">
            <a:extLst>
              <a:ext uri="{FF2B5EF4-FFF2-40B4-BE49-F238E27FC236}">
                <a16:creationId xmlns:a16="http://schemas.microsoft.com/office/drawing/2014/main" id="{29D3B296-4A27-2542-A81E-489419E85716}"/>
              </a:ext>
            </a:extLst>
          </p:cNvPr>
          <p:cNvSpPr txBox="1"/>
          <p:nvPr/>
        </p:nvSpPr>
        <p:spPr>
          <a:xfrm>
            <a:off x="295929" y="6597778"/>
            <a:ext cx="11434111"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https://www.entrypointai.com/blog/approaches-to-ai-prompt-engineering-embeddings-or-fine-tuning/</a:t>
            </a:r>
            <a:endParaRPr lang="en-US" sz="1000" dirty="0">
              <a:solidFill>
                <a:schemeClr val="bg1">
                  <a:lumMod val="75000"/>
                </a:schemeClr>
              </a:solidFill>
            </a:endParaRPr>
          </a:p>
          <a:p>
            <a:pPr algn="ctr"/>
            <a:endParaRPr lang="en-US" sz="1000" dirty="0">
              <a:solidFill>
                <a:schemeClr val="bg1">
                  <a:lumMod val="75000"/>
                </a:schemeClr>
              </a:solidFill>
            </a:endParaRPr>
          </a:p>
        </p:txBody>
      </p:sp>
      <p:pic>
        <p:nvPicPr>
          <p:cNvPr id="3" name="Picture 2">
            <a:extLst>
              <a:ext uri="{FF2B5EF4-FFF2-40B4-BE49-F238E27FC236}">
                <a16:creationId xmlns:a16="http://schemas.microsoft.com/office/drawing/2014/main" id="{3662604B-0C5A-952E-4A2F-8C560B199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0576" y="1008301"/>
            <a:ext cx="9070848" cy="5624815"/>
          </a:xfrm>
          <a:prstGeom prst="rect">
            <a:avLst/>
          </a:prstGeom>
        </p:spPr>
      </p:pic>
    </p:spTree>
    <p:extLst>
      <p:ext uri="{BB962C8B-B14F-4D97-AF65-F5344CB8AC3E}">
        <p14:creationId xmlns:p14="http://schemas.microsoft.com/office/powerpoint/2010/main" val="4123048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Typology of Prompting Methods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9" name="Content Placeholder 8">
            <a:extLst>
              <a:ext uri="{FF2B5EF4-FFF2-40B4-BE49-F238E27FC236}">
                <a16:creationId xmlns:a16="http://schemas.microsoft.com/office/drawing/2014/main" id="{1EAAD93F-C1ED-E806-A6A3-A50C1B5394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73476" y="746017"/>
            <a:ext cx="7429328" cy="5855578"/>
          </a:xfrm>
        </p:spPr>
      </p:pic>
    </p:spTree>
    <p:extLst>
      <p:ext uri="{BB962C8B-B14F-4D97-AF65-F5344CB8AC3E}">
        <p14:creationId xmlns:p14="http://schemas.microsoft.com/office/powerpoint/2010/main" val="40550339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691153"/>
          </a:xfrm>
        </p:spPr>
        <p:txBody>
          <a:bodyPr>
            <a:normAutofit fontScale="90000"/>
          </a:bodyPr>
          <a:lstStyle/>
          <a:p>
            <a:r>
              <a:rPr lang="en-US" dirty="0"/>
              <a:t>Different Multi-Prompt Learning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3" name="Picture 2">
            <a:extLst>
              <a:ext uri="{FF2B5EF4-FFF2-40B4-BE49-F238E27FC236}">
                <a16:creationId xmlns:a16="http://schemas.microsoft.com/office/drawing/2014/main" id="{F84AEE1C-1F24-2B04-4673-F5D0C21D6DEC}"/>
              </a:ext>
            </a:extLst>
          </p:cNvPr>
          <p:cNvPicPr>
            <a:picLocks noChangeAspect="1"/>
          </p:cNvPicPr>
          <p:nvPr/>
        </p:nvPicPr>
        <p:blipFill>
          <a:blip r:embed="rId2"/>
          <a:stretch>
            <a:fillRect/>
          </a:stretch>
        </p:blipFill>
        <p:spPr>
          <a:xfrm>
            <a:off x="1092813" y="800881"/>
            <a:ext cx="10006374" cy="5776876"/>
          </a:xfrm>
          <a:prstGeom prst="rect">
            <a:avLst/>
          </a:prstGeom>
        </p:spPr>
      </p:pic>
    </p:spTree>
    <p:extLst>
      <p:ext uri="{BB962C8B-B14F-4D97-AF65-F5344CB8AC3E}">
        <p14:creationId xmlns:p14="http://schemas.microsoft.com/office/powerpoint/2010/main" val="1253191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262353" y="78343"/>
            <a:ext cx="11769212" cy="691153"/>
          </a:xfrm>
        </p:spPr>
        <p:txBody>
          <a:bodyPr>
            <a:noAutofit/>
          </a:bodyPr>
          <a:lstStyle/>
          <a:p>
            <a:r>
              <a:rPr lang="en-US" sz="3600" dirty="0"/>
              <a:t>Examples of Input, Template, and Answer for Different Tasks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7C2BD6D9-BFB0-EC49-5C40-68A8FDD31642}"/>
              </a:ext>
            </a:extLst>
          </p:cNvPr>
          <p:cNvPicPr>
            <a:picLocks noGrp="1" noChangeAspect="1"/>
          </p:cNvPicPr>
          <p:nvPr>
            <p:ph idx="1"/>
          </p:nvPr>
        </p:nvPicPr>
        <p:blipFill>
          <a:blip r:embed="rId2"/>
          <a:stretch>
            <a:fillRect/>
          </a:stretch>
        </p:blipFill>
        <p:spPr>
          <a:xfrm>
            <a:off x="1547528" y="768796"/>
            <a:ext cx="9198863" cy="5832799"/>
          </a:xfrm>
        </p:spPr>
      </p:pic>
    </p:spTree>
    <p:extLst>
      <p:ext uri="{BB962C8B-B14F-4D97-AF65-F5344CB8AC3E}">
        <p14:creationId xmlns:p14="http://schemas.microsoft.com/office/powerpoint/2010/main" val="4031732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877824"/>
          </a:xfrm>
        </p:spPr>
        <p:txBody>
          <a:bodyPr>
            <a:normAutofit fontScale="90000"/>
          </a:bodyPr>
          <a:lstStyle/>
          <a:p>
            <a:r>
              <a:rPr lang="en-US" dirty="0"/>
              <a:t>Characteristics of Different Tuning Strategies</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86E41CD8-E542-F001-B9BA-F7A48F1833BB}"/>
              </a:ext>
            </a:extLst>
          </p:cNvPr>
          <p:cNvPicPr>
            <a:picLocks noGrp="1" noChangeAspect="1"/>
          </p:cNvPicPr>
          <p:nvPr>
            <p:ph idx="1"/>
          </p:nvPr>
        </p:nvPicPr>
        <p:blipFill>
          <a:blip r:embed="rId2"/>
          <a:stretch>
            <a:fillRect/>
          </a:stretch>
        </p:blipFill>
        <p:spPr>
          <a:xfrm>
            <a:off x="256033" y="1609344"/>
            <a:ext cx="11729434" cy="4443984"/>
          </a:xfrm>
        </p:spPr>
      </p:pic>
    </p:spTree>
    <p:extLst>
      <p:ext uri="{BB962C8B-B14F-4D97-AF65-F5344CB8AC3E}">
        <p14:creationId xmlns:p14="http://schemas.microsoft.com/office/powerpoint/2010/main" val="1000960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E798-AC66-AA5A-2A09-D36E5C05ED29}"/>
              </a:ext>
            </a:extLst>
          </p:cNvPr>
          <p:cNvSpPr>
            <a:spLocks noGrp="1"/>
          </p:cNvSpPr>
          <p:nvPr>
            <p:ph type="title"/>
          </p:nvPr>
        </p:nvSpPr>
        <p:spPr>
          <a:xfrm>
            <a:off x="534389" y="54864"/>
            <a:ext cx="11222181" cy="2214760"/>
          </a:xfrm>
        </p:spPr>
        <p:txBody>
          <a:bodyPr>
            <a:noAutofit/>
          </a:bodyPr>
          <a:lstStyle/>
          <a:p>
            <a:r>
              <a:rPr lang="en-US" dirty="0"/>
              <a:t>Multi-prompt Learning for </a:t>
            </a:r>
            <a:br>
              <a:rPr lang="en-US" dirty="0"/>
            </a:br>
            <a:r>
              <a:rPr lang="en-US" dirty="0"/>
              <a:t>Multi-task, Multi-domain, </a:t>
            </a:r>
            <a:br>
              <a:rPr lang="en-US" dirty="0"/>
            </a:br>
            <a:r>
              <a:rPr lang="en-US" dirty="0"/>
              <a:t>or Multi-lingual Learning</a:t>
            </a:r>
          </a:p>
        </p:txBody>
      </p:sp>
      <p:sp>
        <p:nvSpPr>
          <p:cNvPr id="4" name="Slide Number Placeholder 3">
            <a:extLst>
              <a:ext uri="{FF2B5EF4-FFF2-40B4-BE49-F238E27FC236}">
                <a16:creationId xmlns:a16="http://schemas.microsoft.com/office/drawing/2014/main" id="{D5C8147C-1487-20C0-2AB7-6E9C29D74048}"/>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7" name="TextBox 6">
            <a:extLst>
              <a:ext uri="{FF2B5EF4-FFF2-40B4-BE49-F238E27FC236}">
                <a16:creationId xmlns:a16="http://schemas.microsoft.com/office/drawing/2014/main" id="{1966B93F-D976-A668-6414-5F77FC57D6F5}"/>
              </a:ext>
            </a:extLst>
          </p:cNvPr>
          <p:cNvSpPr txBox="1"/>
          <p:nvPr/>
        </p:nvSpPr>
        <p:spPr>
          <a:xfrm>
            <a:off x="484910" y="6601595"/>
            <a:ext cx="11222180"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Pengfei</a:t>
            </a:r>
            <a:r>
              <a:rPr lang="en-US" sz="800" dirty="0">
                <a:solidFill>
                  <a:schemeClr val="bg1">
                    <a:lumMod val="75000"/>
                  </a:schemeClr>
                </a:solidFill>
              </a:rPr>
              <a:t> Liu, </a:t>
            </a:r>
            <a:r>
              <a:rPr lang="en-US" sz="800" dirty="0" err="1">
                <a:solidFill>
                  <a:schemeClr val="bg1">
                    <a:lumMod val="75000"/>
                  </a:schemeClr>
                </a:solidFill>
              </a:rPr>
              <a:t>Weizhe</a:t>
            </a:r>
            <a:r>
              <a:rPr lang="en-US" sz="800" dirty="0">
                <a:solidFill>
                  <a:schemeClr val="bg1">
                    <a:lumMod val="75000"/>
                  </a:schemeClr>
                </a:solidFill>
              </a:rPr>
              <a:t> Yuan, </a:t>
            </a:r>
            <a:r>
              <a:rPr lang="en-US" sz="800" dirty="0" err="1">
                <a:solidFill>
                  <a:schemeClr val="bg1">
                    <a:lumMod val="75000"/>
                  </a:schemeClr>
                </a:solidFill>
              </a:rPr>
              <a:t>Jinlan</a:t>
            </a:r>
            <a:r>
              <a:rPr lang="en-US" sz="800" dirty="0">
                <a:solidFill>
                  <a:schemeClr val="bg1">
                    <a:lumMod val="75000"/>
                  </a:schemeClr>
                </a:solidFill>
              </a:rPr>
              <a:t> Fu, </a:t>
            </a:r>
            <a:r>
              <a:rPr lang="en-US" sz="800" dirty="0" err="1">
                <a:solidFill>
                  <a:schemeClr val="bg1">
                    <a:lumMod val="75000"/>
                  </a:schemeClr>
                </a:solidFill>
              </a:rPr>
              <a:t>Zhengbao</a:t>
            </a:r>
            <a:r>
              <a:rPr lang="en-US" sz="800" dirty="0">
                <a:solidFill>
                  <a:schemeClr val="bg1">
                    <a:lumMod val="75000"/>
                  </a:schemeClr>
                </a:solidFill>
              </a:rPr>
              <a:t> Jiang, Hiroaki Hayashi, and Graham </a:t>
            </a:r>
            <a:r>
              <a:rPr lang="en-US" sz="800" dirty="0" err="1">
                <a:solidFill>
                  <a:schemeClr val="bg1">
                    <a:lumMod val="75000"/>
                  </a:schemeClr>
                </a:solidFill>
              </a:rPr>
              <a:t>Neubig</a:t>
            </a:r>
            <a:r>
              <a:rPr lang="en-US" sz="800" dirty="0">
                <a:solidFill>
                  <a:schemeClr val="bg1">
                    <a:lumMod val="75000"/>
                  </a:schemeClr>
                </a:solidFill>
              </a:rPr>
              <a:t>. (2023) "Pre-train, prompt, and predict: A systematic survey of prompting methods in natural language processing." ACM Computing Surveys 55, no. 9 (2023): 1-35.</a:t>
            </a:r>
          </a:p>
        </p:txBody>
      </p:sp>
      <p:pic>
        <p:nvPicPr>
          <p:cNvPr id="6" name="Content Placeholder 5">
            <a:extLst>
              <a:ext uri="{FF2B5EF4-FFF2-40B4-BE49-F238E27FC236}">
                <a16:creationId xmlns:a16="http://schemas.microsoft.com/office/drawing/2014/main" id="{9BC1C71E-E298-6CDC-FC0C-327E0CE17DDC}"/>
              </a:ext>
            </a:extLst>
          </p:cNvPr>
          <p:cNvPicPr>
            <a:picLocks noGrp="1" noChangeAspect="1"/>
          </p:cNvPicPr>
          <p:nvPr>
            <p:ph idx="1"/>
          </p:nvPr>
        </p:nvPicPr>
        <p:blipFill>
          <a:blip r:embed="rId2"/>
          <a:stretch>
            <a:fillRect/>
          </a:stretch>
        </p:blipFill>
        <p:spPr>
          <a:xfrm>
            <a:off x="336633" y="2873128"/>
            <a:ext cx="11518734" cy="2466768"/>
          </a:xfrm>
        </p:spPr>
      </p:pic>
    </p:spTree>
    <p:extLst>
      <p:ext uri="{BB962C8B-B14F-4D97-AF65-F5344CB8AC3E}">
        <p14:creationId xmlns:p14="http://schemas.microsoft.com/office/powerpoint/2010/main" val="28541403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GPT Prompt Engineering for </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lstStyle/>
          <a:p>
            <a:r>
              <a:rPr lang="en-US" dirty="0"/>
              <a:t>Find the answer to the question from the given context. </a:t>
            </a:r>
          </a:p>
          <a:p>
            <a:r>
              <a:rPr lang="en-US" dirty="0"/>
              <a:t>When the question cannot be answered with the given context, say "unanswerable". </a:t>
            </a:r>
          </a:p>
          <a:p>
            <a:r>
              <a:rPr lang="en-US" dirty="0"/>
              <a:t>Just say the answer without repeating the question.</a:t>
            </a:r>
          </a:p>
          <a:p>
            <a:r>
              <a:rPr lang="en-US" dirty="0"/>
              <a:t>Context: {context}</a:t>
            </a:r>
          </a:p>
          <a:p>
            <a:r>
              <a:rPr lang="en-US" dirty="0"/>
              <a:t>Question:{question}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89</a:t>
            </a:fld>
            <a:endParaRPr lang="en-US"/>
          </a:p>
        </p:txBody>
      </p:sp>
    </p:spTree>
    <p:extLst>
      <p:ext uri="{BB962C8B-B14F-4D97-AF65-F5344CB8AC3E}">
        <p14:creationId xmlns:p14="http://schemas.microsoft.com/office/powerpoint/2010/main" val="2111110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243A-0B2B-7347-B8C7-40D9ABCDFD70}"/>
              </a:ext>
            </a:extLst>
          </p:cNvPr>
          <p:cNvSpPr>
            <a:spLocks noGrp="1"/>
          </p:cNvSpPr>
          <p:nvPr>
            <p:ph type="title"/>
          </p:nvPr>
        </p:nvSpPr>
        <p:spPr>
          <a:xfrm>
            <a:off x="534389" y="135103"/>
            <a:ext cx="11222181" cy="1550821"/>
          </a:xfrm>
        </p:spPr>
        <p:txBody>
          <a:bodyPr>
            <a:noAutofit/>
          </a:bodyPr>
          <a:lstStyle/>
          <a:p>
            <a:r>
              <a:rPr lang="en-US" sz="2400" dirty="0"/>
              <a:t>Denis Rothman (2024), </a:t>
            </a:r>
            <a:br>
              <a:rPr lang="en-US" sz="2400" dirty="0"/>
            </a:br>
            <a:r>
              <a:rPr lang="en-US" sz="3000" dirty="0">
                <a:solidFill>
                  <a:srgbClr val="C00000"/>
                </a:solidFill>
              </a:rPr>
              <a:t>Transformers for Natural Language Processing and Computer Vision</a:t>
            </a:r>
            <a:r>
              <a:rPr lang="en-US" sz="2400" dirty="0">
                <a:solidFill>
                  <a:srgbClr val="C00000"/>
                </a:solidFill>
              </a:rPr>
              <a:t>: </a:t>
            </a:r>
            <a:br>
              <a:rPr lang="en-US" sz="2400" dirty="0">
                <a:solidFill>
                  <a:srgbClr val="C00000"/>
                </a:solidFill>
              </a:rPr>
            </a:br>
            <a:r>
              <a:rPr lang="en-US" sz="2000" dirty="0">
                <a:solidFill>
                  <a:srgbClr val="C00000"/>
                </a:solidFill>
              </a:rPr>
              <a:t>Explore Generative AI and Large Language Models with Hugging Face, </a:t>
            </a:r>
            <a:r>
              <a:rPr lang="en-US" sz="2000" dirty="0" err="1">
                <a:solidFill>
                  <a:srgbClr val="C00000"/>
                </a:solidFill>
              </a:rPr>
              <a:t>ChatGPT</a:t>
            </a:r>
            <a:r>
              <a:rPr lang="en-US" sz="2000" dirty="0">
                <a:solidFill>
                  <a:srgbClr val="C00000"/>
                </a:solidFill>
              </a:rPr>
              <a:t>, GPT-4V, and DALL-E 3</a:t>
            </a:r>
            <a:r>
              <a:rPr lang="en-US" sz="2000" dirty="0"/>
              <a:t>, </a:t>
            </a:r>
            <a:br>
              <a:rPr lang="en-US" sz="2000" dirty="0"/>
            </a:br>
            <a:r>
              <a:rPr lang="en-US" sz="2000" dirty="0"/>
              <a:t>3rd Edition, </a:t>
            </a:r>
            <a:r>
              <a:rPr lang="en-US" sz="2000" dirty="0" err="1"/>
              <a:t>Packt</a:t>
            </a:r>
            <a:r>
              <a:rPr lang="en-US" sz="2000" dirty="0"/>
              <a:t> Publishing</a:t>
            </a:r>
          </a:p>
        </p:txBody>
      </p:sp>
      <p:sp>
        <p:nvSpPr>
          <p:cNvPr id="4" name="Slide Number Placeholder 3">
            <a:extLst>
              <a:ext uri="{FF2B5EF4-FFF2-40B4-BE49-F238E27FC236}">
                <a16:creationId xmlns:a16="http://schemas.microsoft.com/office/drawing/2014/main" id="{77D809B1-0F46-1942-9387-27D7FCB97DA5}"/>
              </a:ext>
            </a:extLst>
          </p:cNvPr>
          <p:cNvSpPr>
            <a:spLocks noGrp="1"/>
          </p:cNvSpPr>
          <p:nvPr>
            <p:ph type="sldNum" sz="quarter" idx="12"/>
          </p:nvPr>
        </p:nvSpPr>
        <p:spPr/>
        <p:txBody>
          <a:bodyPr/>
          <a:lstStyle/>
          <a:p>
            <a:fld id="{5D6FF71F-CF6A-4C46-8F9B-61D49EEA70E3}" type="slidenum">
              <a:rPr lang="en-US" smtClean="0"/>
              <a:t>9</a:t>
            </a:fld>
            <a:endParaRPr lang="en-US"/>
          </a:p>
        </p:txBody>
      </p:sp>
      <p:sp>
        <p:nvSpPr>
          <p:cNvPr id="7" name="矩形 4">
            <a:extLst>
              <a:ext uri="{FF2B5EF4-FFF2-40B4-BE49-F238E27FC236}">
                <a16:creationId xmlns:a16="http://schemas.microsoft.com/office/drawing/2014/main" id="{C6B67204-23D9-5C4D-8DFB-9A6E9B8923DF}"/>
              </a:ext>
            </a:extLst>
          </p:cNvPr>
          <p:cNvSpPr>
            <a:spLocks noChangeArrowheads="1"/>
          </p:cNvSpPr>
          <p:nvPr/>
        </p:nvSpPr>
        <p:spPr bwMode="auto">
          <a:xfrm>
            <a:off x="2029691" y="6611940"/>
            <a:ext cx="8132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新細明體" charset="-120"/>
              </a:defRPr>
            </a:lvl1pPr>
            <a:lvl2pPr marL="742950" indent="-285750" eaLnBrk="0" hangingPunct="0">
              <a:defRPr kumimoji="1" sz="2400">
                <a:solidFill>
                  <a:schemeClr val="tx1"/>
                </a:solidFill>
                <a:latin typeface="Arial" charset="0"/>
                <a:ea typeface="新細明體" charset="-120"/>
              </a:defRPr>
            </a:lvl2pPr>
            <a:lvl3pPr marL="1143000" indent="-228600" eaLnBrk="0" hangingPunct="0">
              <a:defRPr kumimoji="1" sz="2400">
                <a:solidFill>
                  <a:schemeClr val="tx1"/>
                </a:solidFill>
                <a:latin typeface="Arial" charset="0"/>
                <a:ea typeface="新細明體" charset="-120"/>
              </a:defRPr>
            </a:lvl3pPr>
            <a:lvl4pPr marL="1600200" indent="-228600" eaLnBrk="0" hangingPunct="0">
              <a:defRPr kumimoji="1" sz="2400">
                <a:solidFill>
                  <a:schemeClr val="tx1"/>
                </a:solidFill>
                <a:latin typeface="Arial" charset="0"/>
                <a:ea typeface="新細明體" charset="-120"/>
              </a:defRPr>
            </a:lvl4pPr>
            <a:lvl5pPr marL="2057400" indent="-228600" eaLnBrk="0" hangingPunct="0">
              <a:defRPr kumimoji="1" sz="2400">
                <a:solidFill>
                  <a:schemeClr val="tx1"/>
                </a:solidFill>
                <a:latin typeface="Arial" charset="0"/>
                <a:ea typeface="新細明體" charset="-120"/>
              </a:defRPr>
            </a:lvl5pPr>
            <a:lvl6pPr marL="2514600" indent="-228600" eaLnBrk="0" fontAlgn="base" hangingPunct="0">
              <a:spcBef>
                <a:spcPct val="0"/>
              </a:spcBef>
              <a:spcAft>
                <a:spcPct val="0"/>
              </a:spcAft>
              <a:defRPr kumimoji="1" sz="2400">
                <a:solidFill>
                  <a:schemeClr val="tx1"/>
                </a:solidFill>
                <a:latin typeface="Arial" charset="0"/>
                <a:ea typeface="新細明體" charset="-120"/>
              </a:defRPr>
            </a:lvl6pPr>
            <a:lvl7pPr marL="2971800" indent="-228600" eaLnBrk="0" fontAlgn="base" hangingPunct="0">
              <a:spcBef>
                <a:spcPct val="0"/>
              </a:spcBef>
              <a:spcAft>
                <a:spcPct val="0"/>
              </a:spcAft>
              <a:defRPr kumimoji="1" sz="2400">
                <a:solidFill>
                  <a:schemeClr val="tx1"/>
                </a:solidFill>
                <a:latin typeface="Arial" charset="0"/>
                <a:ea typeface="新細明體" charset="-120"/>
              </a:defRPr>
            </a:lvl7pPr>
            <a:lvl8pPr marL="3429000" indent="-228600" eaLnBrk="0" fontAlgn="base" hangingPunct="0">
              <a:spcBef>
                <a:spcPct val="0"/>
              </a:spcBef>
              <a:spcAft>
                <a:spcPct val="0"/>
              </a:spcAft>
              <a:defRPr kumimoji="1" sz="2400">
                <a:solidFill>
                  <a:schemeClr val="tx1"/>
                </a:solidFill>
                <a:latin typeface="Arial" charset="0"/>
                <a:ea typeface="新細明體" charset="-120"/>
              </a:defRPr>
            </a:lvl8pPr>
            <a:lvl9pPr marL="3886200" indent="-228600" eaLnBrk="0" fontAlgn="base" hangingPunct="0">
              <a:spcBef>
                <a:spcPct val="0"/>
              </a:spcBef>
              <a:spcAft>
                <a:spcPct val="0"/>
              </a:spcAft>
              <a:defRPr kumimoji="1" sz="2400">
                <a:solidFill>
                  <a:schemeClr val="tx1"/>
                </a:solidFill>
                <a:latin typeface="Arial" charset="0"/>
                <a:ea typeface="新細明體" charset="-120"/>
              </a:defRPr>
            </a:lvl9pPr>
          </a:lstStyle>
          <a:p>
            <a:pPr algn="ctr" eaLnBrk="1" hangingPunct="1"/>
            <a:r>
              <a:rPr lang="en-US" altLang="zh-TW" sz="1000" dirty="0">
                <a:solidFill>
                  <a:srgbClr val="BFBFBF"/>
                </a:solidFill>
              </a:rPr>
              <a:t>Source: </a:t>
            </a:r>
            <a:r>
              <a:rPr lang="en-US" altLang="zh-TW" sz="1000" dirty="0">
                <a:solidFill>
                  <a:srgbClr val="BFBFBF"/>
                </a:solidFill>
                <a:hlinkClick r:id="rId2"/>
              </a:rPr>
              <a:t>https://www.amazon.com/Transformers-Natural-Language-Processing-Computer/dp/1805128728</a:t>
            </a:r>
            <a:endParaRPr lang="en-US" altLang="zh-TW" sz="1000" dirty="0">
              <a:solidFill>
                <a:srgbClr val="BFBFBF"/>
              </a:solidFill>
            </a:endParaRPr>
          </a:p>
        </p:txBody>
      </p:sp>
      <p:pic>
        <p:nvPicPr>
          <p:cNvPr id="6" name="Picture 5">
            <a:extLst>
              <a:ext uri="{FF2B5EF4-FFF2-40B4-BE49-F238E27FC236}">
                <a16:creationId xmlns:a16="http://schemas.microsoft.com/office/drawing/2014/main" id="{9BB1BD5C-4054-67E8-8EB3-0473E08389B6}"/>
              </a:ext>
            </a:extLst>
          </p:cNvPr>
          <p:cNvPicPr>
            <a:picLocks noChangeAspect="1"/>
          </p:cNvPicPr>
          <p:nvPr/>
        </p:nvPicPr>
        <p:blipFill>
          <a:blip r:embed="rId3"/>
          <a:stretch>
            <a:fillRect/>
          </a:stretch>
        </p:blipFill>
        <p:spPr>
          <a:xfrm>
            <a:off x="4168112" y="1786590"/>
            <a:ext cx="3855776" cy="4724683"/>
          </a:xfrm>
          <a:prstGeom prst="rect">
            <a:avLst/>
          </a:prstGeom>
        </p:spPr>
      </p:pic>
    </p:spTree>
    <p:extLst>
      <p:ext uri="{BB962C8B-B14F-4D97-AF65-F5344CB8AC3E}">
        <p14:creationId xmlns:p14="http://schemas.microsoft.com/office/powerpoint/2010/main" val="33633192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5A24-6053-C946-9A38-568F549B8603}"/>
              </a:ext>
            </a:extLst>
          </p:cNvPr>
          <p:cNvSpPr>
            <a:spLocks noGrp="1"/>
          </p:cNvSpPr>
          <p:nvPr>
            <p:ph type="title"/>
          </p:nvPr>
        </p:nvSpPr>
        <p:spPr/>
        <p:txBody>
          <a:bodyPr>
            <a:normAutofit fontScale="90000"/>
          </a:bodyPr>
          <a:lstStyle/>
          <a:p>
            <a:r>
              <a:rPr lang="en-US" dirty="0"/>
              <a:t>Prompts and QA Inference For FLAN T5</a:t>
            </a:r>
            <a:br>
              <a:rPr lang="en-US" dirty="0"/>
            </a:br>
            <a:r>
              <a:rPr lang="en-US" dirty="0"/>
              <a:t>Question Answering</a:t>
            </a:r>
          </a:p>
        </p:txBody>
      </p:sp>
      <p:sp>
        <p:nvSpPr>
          <p:cNvPr id="3" name="Content Placeholder 2">
            <a:extLst>
              <a:ext uri="{FF2B5EF4-FFF2-40B4-BE49-F238E27FC236}">
                <a16:creationId xmlns:a16="http://schemas.microsoft.com/office/drawing/2014/main" id="{AC23B49F-5C11-F8EF-0248-E22653340F43}"/>
              </a:ext>
            </a:extLst>
          </p:cNvPr>
          <p:cNvSpPr>
            <a:spLocks noGrp="1"/>
          </p:cNvSpPr>
          <p:nvPr>
            <p:ph idx="1"/>
          </p:nvPr>
        </p:nvSpPr>
        <p:spPr/>
        <p:txBody>
          <a:bodyPr>
            <a:normAutofit/>
          </a:bodyPr>
          <a:lstStyle/>
          <a:p>
            <a:r>
              <a:rPr lang="en-US" dirty="0"/>
              <a:t>Prompts and QA Inference For FLAN T5, we follow [41] and use the following prompt:</a:t>
            </a:r>
          </a:p>
          <a:p>
            <a:r>
              <a:rPr lang="en-US" dirty="0"/>
              <a:t>Context: {context}\</a:t>
            </a:r>
            <a:r>
              <a:rPr lang="en-US" dirty="0" err="1"/>
              <a:t>nQuestion</a:t>
            </a:r>
            <a:r>
              <a:rPr lang="en-US" dirty="0"/>
              <a:t>: {question}\</a:t>
            </a:r>
            <a:r>
              <a:rPr lang="en-US" dirty="0" err="1"/>
              <a:t>nAnswer</a:t>
            </a:r>
            <a:r>
              <a:rPr lang="en-US" dirty="0"/>
              <a:t>:</a:t>
            </a:r>
          </a:p>
          <a:p>
            <a:endParaRPr lang="en-US" dirty="0"/>
          </a:p>
          <a:p>
            <a:r>
              <a:rPr lang="en-US" dirty="0"/>
              <a:t>Context: {context}</a:t>
            </a:r>
          </a:p>
          <a:p>
            <a:r>
              <a:rPr lang="en-US" dirty="0"/>
              <a:t>Question: {question}</a:t>
            </a:r>
          </a:p>
          <a:p>
            <a:r>
              <a:rPr lang="en-US" dirty="0"/>
              <a:t>Answer:</a:t>
            </a:r>
          </a:p>
        </p:txBody>
      </p:sp>
      <p:sp>
        <p:nvSpPr>
          <p:cNvPr id="4" name="Slide Number Placeholder 3">
            <a:extLst>
              <a:ext uri="{FF2B5EF4-FFF2-40B4-BE49-F238E27FC236}">
                <a16:creationId xmlns:a16="http://schemas.microsoft.com/office/drawing/2014/main" id="{74F81118-1089-2459-1FE7-EC6B366D93A4}"/>
              </a:ext>
            </a:extLst>
          </p:cNvPr>
          <p:cNvSpPr>
            <a:spLocks noGrp="1"/>
          </p:cNvSpPr>
          <p:nvPr>
            <p:ph type="sldNum" sz="quarter" idx="12"/>
          </p:nvPr>
        </p:nvSpPr>
        <p:spPr/>
        <p:txBody>
          <a:bodyPr/>
          <a:lstStyle/>
          <a:p>
            <a:fld id="{5D6FF71F-CF6A-4C46-8F9B-61D49EEA70E3}" type="slidenum">
              <a:rPr lang="en-US" smtClean="0"/>
              <a:t>90</a:t>
            </a:fld>
            <a:endParaRPr lang="en-US"/>
          </a:p>
        </p:txBody>
      </p:sp>
    </p:spTree>
    <p:extLst>
      <p:ext uri="{BB962C8B-B14F-4D97-AF65-F5344CB8AC3E}">
        <p14:creationId xmlns:p14="http://schemas.microsoft.com/office/powerpoint/2010/main" val="3228468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00C92-3729-8DE3-398B-6DBD314ADC64}"/>
              </a:ext>
            </a:extLst>
          </p:cNvPr>
          <p:cNvSpPr>
            <a:spLocks noGrp="1"/>
          </p:cNvSpPr>
          <p:nvPr>
            <p:ph type="title"/>
          </p:nvPr>
        </p:nvSpPr>
        <p:spPr>
          <a:xfrm>
            <a:off x="534389" y="135104"/>
            <a:ext cx="11222181" cy="946935"/>
          </a:xfrm>
        </p:spPr>
        <p:txBody>
          <a:bodyPr>
            <a:normAutofit/>
          </a:bodyPr>
          <a:lstStyle/>
          <a:p>
            <a:r>
              <a:rPr lang="en-US" dirty="0"/>
              <a:t>Prompt Engineering</a:t>
            </a:r>
          </a:p>
        </p:txBody>
      </p:sp>
      <p:sp>
        <p:nvSpPr>
          <p:cNvPr id="3" name="Content Placeholder 2">
            <a:extLst>
              <a:ext uri="{FF2B5EF4-FFF2-40B4-BE49-F238E27FC236}">
                <a16:creationId xmlns:a16="http://schemas.microsoft.com/office/drawing/2014/main" id="{92555C49-1333-0949-1B2D-5911F1FCCBDC}"/>
              </a:ext>
            </a:extLst>
          </p:cNvPr>
          <p:cNvSpPr>
            <a:spLocks noGrp="1"/>
          </p:cNvSpPr>
          <p:nvPr>
            <p:ph idx="1"/>
          </p:nvPr>
        </p:nvSpPr>
        <p:spPr>
          <a:xfrm>
            <a:off x="534389" y="1203960"/>
            <a:ext cx="11222181" cy="5149340"/>
          </a:xfrm>
        </p:spPr>
        <p:txBody>
          <a:bodyPr>
            <a:normAutofit fontScale="85000" lnSpcReduction="20000"/>
          </a:bodyPr>
          <a:lstStyle/>
          <a:p>
            <a:r>
              <a:rPr lang="en-US" dirty="0"/>
              <a:t>Prompts For FLAN models</a:t>
            </a:r>
          </a:p>
          <a:p>
            <a:pPr lvl="1"/>
            <a:r>
              <a:rPr lang="en-US" b="0" i="0" dirty="0" err="1">
                <a:solidFill>
                  <a:srgbClr val="222222"/>
                </a:solidFill>
                <a:effectLst/>
                <a:latin typeface="Arial" panose="020B0604020202020204" pitchFamily="34" charset="0"/>
              </a:rPr>
              <a:t>Longpre</a:t>
            </a:r>
            <a:r>
              <a:rPr lang="en-US" b="0" i="0" dirty="0">
                <a:solidFill>
                  <a:srgbClr val="222222"/>
                </a:solidFill>
                <a:effectLst/>
                <a:latin typeface="Arial" panose="020B0604020202020204" pitchFamily="34" charset="0"/>
              </a:rPr>
              <a:t>, S., Hou, L., Vu, T., </a:t>
            </a:r>
            <a:r>
              <a:rPr lang="en-US" b="0" i="0" dirty="0" err="1">
                <a:solidFill>
                  <a:srgbClr val="222222"/>
                </a:solidFill>
                <a:effectLst/>
                <a:latin typeface="Arial" panose="020B0604020202020204" pitchFamily="34" charset="0"/>
              </a:rPr>
              <a:t>Webson</a:t>
            </a:r>
            <a:r>
              <a:rPr lang="en-US" b="0" i="0" dirty="0">
                <a:solidFill>
                  <a:srgbClr val="222222"/>
                </a:solidFill>
                <a:effectLst/>
                <a:latin typeface="Arial" panose="020B0604020202020204" pitchFamily="34" charset="0"/>
              </a:rPr>
              <a:t>, A., Chung, H. W., Tay, Y., ... &amp; Roberts, A. (2023). The flan collection: Designing data and methods for effective instruction tuning. </a:t>
            </a:r>
            <a:r>
              <a:rPr lang="en-US" b="0" i="1" dirty="0" err="1">
                <a:solidFill>
                  <a:srgbClr val="222222"/>
                </a:solidFill>
                <a:effectLst/>
                <a:latin typeface="Arial" panose="020B0604020202020204" pitchFamily="34" charset="0"/>
              </a:rPr>
              <a:t>arXiv</a:t>
            </a:r>
            <a:r>
              <a:rPr lang="en-US" b="0" i="1" dirty="0">
                <a:solidFill>
                  <a:srgbClr val="222222"/>
                </a:solidFill>
                <a:effectLst/>
                <a:latin typeface="Arial" panose="020B0604020202020204" pitchFamily="34" charset="0"/>
              </a:rPr>
              <a:t> preprint arXiv:2301.13688</a:t>
            </a:r>
            <a:r>
              <a:rPr lang="en-US" b="0" i="0" dirty="0">
                <a:solidFill>
                  <a:srgbClr val="222222"/>
                </a:solidFill>
                <a:effectLst/>
                <a:latin typeface="Arial" panose="020B0604020202020204" pitchFamily="34" charset="0"/>
              </a:rPr>
              <a:t>.</a:t>
            </a:r>
            <a:endParaRPr lang="en-US" dirty="0"/>
          </a:p>
          <a:p>
            <a:r>
              <a:rPr lang="en-US" dirty="0"/>
              <a:t>MNLI, NLI-FEVER, </a:t>
            </a:r>
            <a:r>
              <a:rPr lang="en-US" dirty="0" err="1"/>
              <a:t>VitaminC</a:t>
            </a:r>
            <a:r>
              <a:rPr lang="en-US" dirty="0"/>
              <a:t>:</a:t>
            </a:r>
          </a:p>
          <a:p>
            <a:pPr lvl="1"/>
            <a:r>
              <a:rPr lang="en-US" dirty="0"/>
              <a:t>"Premise: {premise}\n\</a:t>
            </a:r>
            <a:r>
              <a:rPr lang="en-US" dirty="0" err="1"/>
              <a:t>nHypothesis</a:t>
            </a:r>
            <a:r>
              <a:rPr lang="en-US" dirty="0"/>
              <a:t>: {hypothesis}\n\</a:t>
            </a:r>
            <a:r>
              <a:rPr lang="en-US" dirty="0" err="1"/>
              <a:t>nDoes</a:t>
            </a:r>
            <a:r>
              <a:rPr lang="en-US" dirty="0"/>
              <a:t> the premise entail the hypothesis?\n\</a:t>
            </a:r>
            <a:r>
              <a:rPr lang="en-US" dirty="0" err="1"/>
              <a:t>nA</a:t>
            </a:r>
            <a:r>
              <a:rPr lang="en-US" dirty="0"/>
              <a:t> yes\</a:t>
            </a:r>
            <a:r>
              <a:rPr lang="en-US" dirty="0" err="1"/>
              <a:t>nB</a:t>
            </a:r>
            <a:r>
              <a:rPr lang="en-US" dirty="0"/>
              <a:t> it is not possible to tell\</a:t>
            </a:r>
            <a:r>
              <a:rPr lang="en-US" dirty="0" err="1"/>
              <a:t>nC</a:t>
            </a:r>
            <a:r>
              <a:rPr lang="en-US" dirty="0"/>
              <a:t> no"</a:t>
            </a:r>
          </a:p>
          <a:p>
            <a:r>
              <a:rPr lang="en-US" dirty="0"/>
              <a:t>ANLI:</a:t>
            </a:r>
          </a:p>
          <a:p>
            <a:pPr lvl="1"/>
            <a:r>
              <a:rPr lang="en-US" dirty="0"/>
              <a:t>"{context}\n\</a:t>
            </a:r>
            <a:r>
              <a:rPr lang="en-US" dirty="0" err="1"/>
              <a:t>nBased</a:t>
            </a:r>
            <a:r>
              <a:rPr lang="en-US" dirty="0"/>
              <a:t> on the paragraph above can we conclude that\"{hypothesis}\"?\n\</a:t>
            </a:r>
            <a:r>
              <a:rPr lang="en-US" dirty="0" err="1"/>
              <a:t>nA</a:t>
            </a:r>
            <a:r>
              <a:rPr lang="en-US" dirty="0"/>
              <a:t> Yes\</a:t>
            </a:r>
            <a:r>
              <a:rPr lang="en-US" dirty="0" err="1"/>
              <a:t>nB</a:t>
            </a:r>
            <a:r>
              <a:rPr lang="en-US" dirty="0"/>
              <a:t> It’s impossible to say\</a:t>
            </a:r>
            <a:r>
              <a:rPr lang="en-US" dirty="0" err="1"/>
              <a:t>nC</a:t>
            </a:r>
            <a:r>
              <a:rPr lang="en-US" dirty="0"/>
              <a:t> No"</a:t>
            </a:r>
          </a:p>
          <a:p>
            <a:r>
              <a:rPr lang="en-US" dirty="0"/>
              <a:t>SNLI:</a:t>
            </a:r>
          </a:p>
          <a:p>
            <a:pPr lvl="1"/>
            <a:r>
              <a:rPr lang="en-US" dirty="0"/>
              <a:t>"If \"{premise}\", does this mean that \"{hypothesis}\"?\n\</a:t>
            </a:r>
            <a:r>
              <a:rPr lang="en-US" dirty="0" err="1"/>
              <a:t>nA</a:t>
            </a:r>
            <a:r>
              <a:rPr lang="en-US" dirty="0"/>
              <a:t> yes\</a:t>
            </a:r>
            <a:r>
              <a:rPr lang="en-US" dirty="0" err="1"/>
              <a:t>nB</a:t>
            </a:r>
            <a:r>
              <a:rPr lang="en-US" dirty="0"/>
              <a:t> it is not possible to tell\</a:t>
            </a:r>
            <a:r>
              <a:rPr lang="en-US" dirty="0" err="1"/>
              <a:t>nC</a:t>
            </a:r>
            <a:r>
              <a:rPr lang="en-US" dirty="0"/>
              <a:t> no"</a:t>
            </a:r>
          </a:p>
        </p:txBody>
      </p:sp>
      <p:sp>
        <p:nvSpPr>
          <p:cNvPr id="4" name="Slide Number Placeholder 3">
            <a:extLst>
              <a:ext uri="{FF2B5EF4-FFF2-40B4-BE49-F238E27FC236}">
                <a16:creationId xmlns:a16="http://schemas.microsoft.com/office/drawing/2014/main" id="{BE5FFE96-F42F-180E-60E3-11FA2D377E66}"/>
              </a:ext>
            </a:extLst>
          </p:cNvPr>
          <p:cNvSpPr>
            <a:spLocks noGrp="1"/>
          </p:cNvSpPr>
          <p:nvPr>
            <p:ph type="sldNum" sz="quarter" idx="12"/>
          </p:nvPr>
        </p:nvSpPr>
        <p:spPr/>
        <p:txBody>
          <a:bodyPr/>
          <a:lstStyle/>
          <a:p>
            <a:fld id="{5D6FF71F-CF6A-4C46-8F9B-61D49EEA70E3}" type="slidenum">
              <a:rPr lang="en-US" smtClean="0"/>
              <a:t>91</a:t>
            </a:fld>
            <a:endParaRPr lang="en-US"/>
          </a:p>
        </p:txBody>
      </p:sp>
    </p:spTree>
    <p:extLst>
      <p:ext uri="{BB962C8B-B14F-4D97-AF65-F5344CB8AC3E}">
        <p14:creationId xmlns:p14="http://schemas.microsoft.com/office/powerpoint/2010/main" val="3383407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C25E-503E-529B-9452-53A87A41C9A2}"/>
              </a:ext>
            </a:extLst>
          </p:cNvPr>
          <p:cNvSpPr>
            <a:spLocks noGrp="1"/>
          </p:cNvSpPr>
          <p:nvPr>
            <p:ph type="title"/>
          </p:nvPr>
        </p:nvSpPr>
        <p:spPr>
          <a:xfrm>
            <a:off x="534389" y="58905"/>
            <a:ext cx="11222181" cy="929178"/>
          </a:xfrm>
        </p:spPr>
        <p:txBody>
          <a:bodyPr>
            <a:normAutofit/>
          </a:bodyPr>
          <a:lstStyle/>
          <a:p>
            <a:r>
              <a:rPr lang="en-US" dirty="0"/>
              <a:t>Prompt Engineering with </a:t>
            </a:r>
            <a:r>
              <a:rPr lang="en-US" dirty="0" err="1"/>
              <a:t>ChatGPT</a:t>
            </a:r>
            <a:r>
              <a:rPr lang="en-US" dirty="0"/>
              <a:t> for NLP</a:t>
            </a:r>
          </a:p>
        </p:txBody>
      </p:sp>
      <p:pic>
        <p:nvPicPr>
          <p:cNvPr id="6" name="Content Placeholder 5">
            <a:extLst>
              <a:ext uri="{FF2B5EF4-FFF2-40B4-BE49-F238E27FC236}">
                <a16:creationId xmlns:a16="http://schemas.microsoft.com/office/drawing/2014/main" id="{DB208B14-148B-108F-3743-11755157FA5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5147" t="7739" r="7280" b="8321"/>
          <a:stretch/>
        </p:blipFill>
        <p:spPr>
          <a:xfrm>
            <a:off x="655321" y="988083"/>
            <a:ext cx="11002290" cy="5565112"/>
          </a:xfrm>
        </p:spPr>
      </p:pic>
      <p:sp>
        <p:nvSpPr>
          <p:cNvPr id="4" name="Slide Number Placeholder 3">
            <a:extLst>
              <a:ext uri="{FF2B5EF4-FFF2-40B4-BE49-F238E27FC236}">
                <a16:creationId xmlns:a16="http://schemas.microsoft.com/office/drawing/2014/main" id="{D9CD3F62-39F6-95D7-6961-4E3EC3D182C7}"/>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7" name="TextBox 6">
            <a:extLst>
              <a:ext uri="{FF2B5EF4-FFF2-40B4-BE49-F238E27FC236}">
                <a16:creationId xmlns:a16="http://schemas.microsoft.com/office/drawing/2014/main" id="{C9232C47-0CD6-A193-184E-3CB57727A52F}"/>
              </a:ext>
            </a:extLst>
          </p:cNvPr>
          <p:cNvSpPr txBox="1"/>
          <p:nvPr/>
        </p:nvSpPr>
        <p:spPr>
          <a:xfrm>
            <a:off x="534389" y="6602649"/>
            <a:ext cx="10995002" cy="215444"/>
          </a:xfrm>
          <a:prstGeom prst="rect">
            <a:avLst/>
          </a:prstGeom>
          <a:noFill/>
        </p:spPr>
        <p:txBody>
          <a:bodyPr wrap="square">
            <a:spAutoFit/>
          </a:bodyPr>
          <a:lstStyle/>
          <a:p>
            <a:pPr algn="ctr"/>
            <a:r>
              <a:rPr lang="en-US" sz="800" dirty="0">
                <a:solidFill>
                  <a:schemeClr val="bg1">
                    <a:lumMod val="75000"/>
                  </a:schemeClr>
                </a:solidFill>
              </a:rPr>
              <a:t>Source: https://</a:t>
            </a:r>
            <a:r>
              <a:rPr lang="en-US" sz="800" dirty="0" err="1">
                <a:solidFill>
                  <a:schemeClr val="bg1">
                    <a:lumMod val="75000"/>
                  </a:schemeClr>
                </a:solidFill>
              </a:rPr>
              <a:t>www.predera.com</a:t>
            </a:r>
            <a:r>
              <a:rPr lang="en-US" sz="800" dirty="0">
                <a:solidFill>
                  <a:schemeClr val="bg1">
                    <a:lumMod val="75000"/>
                  </a:schemeClr>
                </a:solidFill>
              </a:rPr>
              <a:t>/blog/prompt-engineering-for-</a:t>
            </a:r>
            <a:r>
              <a:rPr lang="en-US" sz="800" dirty="0" err="1">
                <a:solidFill>
                  <a:schemeClr val="bg1">
                    <a:lumMod val="75000"/>
                  </a:schemeClr>
                </a:solidFill>
              </a:rPr>
              <a:t>nlp</a:t>
            </a:r>
            <a:r>
              <a:rPr lang="en-US" sz="800" dirty="0">
                <a:solidFill>
                  <a:schemeClr val="bg1">
                    <a:lumMod val="75000"/>
                  </a:schemeClr>
                </a:solidFill>
              </a:rPr>
              <a:t>-tasks</a:t>
            </a:r>
          </a:p>
        </p:txBody>
      </p:sp>
    </p:spTree>
    <p:extLst>
      <p:ext uri="{BB962C8B-B14F-4D97-AF65-F5344CB8AC3E}">
        <p14:creationId xmlns:p14="http://schemas.microsoft.com/office/powerpoint/2010/main" val="26942938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AB6D-BEE4-494C-9FA9-379DC1581DED}"/>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9" name="Title 8">
            <a:extLst>
              <a:ext uri="{FF2B5EF4-FFF2-40B4-BE49-F238E27FC236}">
                <a16:creationId xmlns:a16="http://schemas.microsoft.com/office/drawing/2014/main" id="{48AE3BB1-5239-D646-81BD-3D786715A30F}"/>
              </a:ext>
            </a:extLst>
          </p:cNvPr>
          <p:cNvSpPr>
            <a:spLocks noGrp="1"/>
          </p:cNvSpPr>
          <p:nvPr>
            <p:ph type="title"/>
          </p:nvPr>
        </p:nvSpPr>
        <p:spPr>
          <a:xfrm>
            <a:off x="534389" y="135104"/>
            <a:ext cx="11222181" cy="1420217"/>
          </a:xfrm>
        </p:spPr>
        <p:txBody>
          <a:bodyPr>
            <a:normAutofit fontScale="90000"/>
          </a:bodyPr>
          <a:lstStyle/>
          <a:p>
            <a:r>
              <a:rPr lang="en-US" dirty="0"/>
              <a:t>Hugging Face Tasks</a:t>
            </a:r>
            <a:br>
              <a:rPr lang="en-US" dirty="0"/>
            </a:br>
            <a:r>
              <a:rPr lang="en-US" dirty="0"/>
              <a:t>Natural Language Processing</a:t>
            </a:r>
          </a:p>
        </p:txBody>
      </p:sp>
      <p:sp>
        <p:nvSpPr>
          <p:cNvPr id="11" name="TextBox 10">
            <a:extLst>
              <a:ext uri="{FF2B5EF4-FFF2-40B4-BE49-F238E27FC236}">
                <a16:creationId xmlns:a16="http://schemas.microsoft.com/office/drawing/2014/main" id="{9793AD6C-28F2-7246-B0FA-FA565B6E7EF1}"/>
              </a:ext>
            </a:extLst>
          </p:cNvPr>
          <p:cNvSpPr txBox="1"/>
          <p:nvPr/>
        </p:nvSpPr>
        <p:spPr>
          <a:xfrm>
            <a:off x="3047999" y="6488668"/>
            <a:ext cx="6096000" cy="369332"/>
          </a:xfrm>
          <a:prstGeom prst="rect">
            <a:avLst/>
          </a:prstGeom>
          <a:noFill/>
        </p:spPr>
        <p:txBody>
          <a:bodyPr wrap="square">
            <a:spAutoFit/>
          </a:bodyPr>
          <a:lstStyle/>
          <a:p>
            <a:pPr algn="ctr"/>
            <a:r>
              <a:rPr lang="en-US" dirty="0">
                <a:hlinkClick r:id="rId2"/>
              </a:rPr>
              <a:t>https://huggingface.co/tasks</a:t>
            </a:r>
          </a:p>
        </p:txBody>
      </p:sp>
      <p:pic>
        <p:nvPicPr>
          <p:cNvPr id="3" name="Picture 2">
            <a:extLst>
              <a:ext uri="{FF2B5EF4-FFF2-40B4-BE49-F238E27FC236}">
                <a16:creationId xmlns:a16="http://schemas.microsoft.com/office/drawing/2014/main" id="{D2D89000-3E5B-A046-8E89-367C1A544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265" y="1555322"/>
            <a:ext cx="7143469" cy="4984604"/>
          </a:xfrm>
          <a:prstGeom prst="rect">
            <a:avLst/>
          </a:prstGeom>
        </p:spPr>
      </p:pic>
    </p:spTree>
    <p:extLst>
      <p:ext uri="{BB962C8B-B14F-4D97-AF65-F5344CB8AC3E}">
        <p14:creationId xmlns:p14="http://schemas.microsoft.com/office/powerpoint/2010/main" val="10269262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EAE6-BD43-B291-06F3-5BAA325C96F3}"/>
              </a:ext>
            </a:extLst>
          </p:cNvPr>
          <p:cNvSpPr>
            <a:spLocks noGrp="1"/>
          </p:cNvSpPr>
          <p:nvPr>
            <p:ph type="title"/>
          </p:nvPr>
        </p:nvSpPr>
        <p:spPr>
          <a:xfrm>
            <a:off x="534389" y="135105"/>
            <a:ext cx="11222181" cy="779295"/>
          </a:xfrm>
        </p:spPr>
        <p:txBody>
          <a:bodyPr>
            <a:normAutofit fontScale="90000"/>
          </a:bodyPr>
          <a:lstStyle/>
          <a:p>
            <a:r>
              <a:rPr lang="en-US" dirty="0"/>
              <a:t>Llama-2-chat </a:t>
            </a:r>
            <a:r>
              <a:rPr lang="en-US" sz="2700" dirty="0"/>
              <a:t>uses </a:t>
            </a:r>
            <a:r>
              <a:rPr lang="en-US" sz="3600" dirty="0"/>
              <a:t>RLHF</a:t>
            </a:r>
            <a:r>
              <a:rPr lang="en-US" sz="2700" dirty="0"/>
              <a:t> to ensure </a:t>
            </a:r>
            <a:r>
              <a:rPr lang="en-US" sz="3600" dirty="0"/>
              <a:t>safety and helpfulness</a:t>
            </a:r>
          </a:p>
        </p:txBody>
      </p:sp>
      <p:pic>
        <p:nvPicPr>
          <p:cNvPr id="6" name="Content Placeholder 5">
            <a:extLst>
              <a:ext uri="{FF2B5EF4-FFF2-40B4-BE49-F238E27FC236}">
                <a16:creationId xmlns:a16="http://schemas.microsoft.com/office/drawing/2014/main" id="{8E4DB328-DFD1-0E9C-1BF9-4A66ED5FE6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7294" y="914400"/>
            <a:ext cx="11306527" cy="5647844"/>
          </a:xfrm>
        </p:spPr>
      </p:pic>
      <p:sp>
        <p:nvSpPr>
          <p:cNvPr id="4" name="Slide Number Placeholder 3">
            <a:extLst>
              <a:ext uri="{FF2B5EF4-FFF2-40B4-BE49-F238E27FC236}">
                <a16:creationId xmlns:a16="http://schemas.microsoft.com/office/drawing/2014/main" id="{860DCA3B-3D01-99B2-2023-6FE2CD94E22A}"/>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8" name="TextBox 7">
            <a:extLst>
              <a:ext uri="{FF2B5EF4-FFF2-40B4-BE49-F238E27FC236}">
                <a16:creationId xmlns:a16="http://schemas.microsoft.com/office/drawing/2014/main" id="{98AA69EA-657B-007F-E7CD-842B6B3D860E}"/>
              </a:ext>
            </a:extLst>
          </p:cNvPr>
          <p:cNvSpPr txBox="1"/>
          <p:nvPr/>
        </p:nvSpPr>
        <p:spPr>
          <a:xfrm>
            <a:off x="3047999" y="6622088"/>
            <a:ext cx="6096000" cy="246221"/>
          </a:xfrm>
          <a:prstGeom prst="rect">
            <a:avLst/>
          </a:prstGeom>
          <a:noFill/>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ai.meta.com</a:t>
            </a:r>
            <a:r>
              <a:rPr lang="en-US" sz="1000" dirty="0">
                <a:solidFill>
                  <a:schemeClr val="bg1">
                    <a:lumMod val="75000"/>
                  </a:schemeClr>
                </a:solidFill>
              </a:rPr>
              <a:t>/resources/models-and-libraries/llama/</a:t>
            </a:r>
          </a:p>
        </p:txBody>
      </p:sp>
    </p:spTree>
    <p:extLst>
      <p:ext uri="{BB962C8B-B14F-4D97-AF65-F5344CB8AC3E}">
        <p14:creationId xmlns:p14="http://schemas.microsoft.com/office/powerpoint/2010/main" val="1992100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95</a:t>
            </a:fld>
            <a:endParaRPr lang="en-US"/>
          </a:p>
        </p:txBody>
      </p:sp>
      <p:pic>
        <p:nvPicPr>
          <p:cNvPr id="7" name="Picture 6">
            <a:extLst>
              <a:ext uri="{FF2B5EF4-FFF2-40B4-BE49-F238E27FC236}">
                <a16:creationId xmlns:a16="http://schemas.microsoft.com/office/drawing/2014/main" id="{DC7F067A-D0FC-9E09-78F2-B89AA36912AD}"/>
              </a:ext>
            </a:extLst>
          </p:cNvPr>
          <p:cNvPicPr>
            <a:picLocks noChangeAspect="1"/>
          </p:cNvPicPr>
          <p:nvPr/>
        </p:nvPicPr>
        <p:blipFill>
          <a:blip r:embed="rId2"/>
          <a:stretch>
            <a:fillRect/>
          </a:stretch>
        </p:blipFill>
        <p:spPr>
          <a:xfrm>
            <a:off x="419267" y="1302693"/>
            <a:ext cx="11479242" cy="4971011"/>
          </a:xfrm>
          <a:prstGeom prst="rect">
            <a:avLst/>
          </a:prstGeom>
        </p:spPr>
      </p:pic>
      <p:sp>
        <p:nvSpPr>
          <p:cNvPr id="3" name="TextBox 2">
            <a:extLst>
              <a:ext uri="{FF2B5EF4-FFF2-40B4-BE49-F238E27FC236}">
                <a16:creationId xmlns:a16="http://schemas.microsoft.com/office/drawing/2014/main" id="{89308FAD-B353-0231-59C5-9DB4920A9B8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2021789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5"/>
            <a:ext cx="11222181" cy="829172"/>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96</a:t>
            </a:fld>
            <a:endParaRPr lang="en-US"/>
          </a:p>
        </p:txBody>
      </p:sp>
      <p:pic>
        <p:nvPicPr>
          <p:cNvPr id="6" name="Picture 5">
            <a:extLst>
              <a:ext uri="{FF2B5EF4-FFF2-40B4-BE49-F238E27FC236}">
                <a16:creationId xmlns:a16="http://schemas.microsoft.com/office/drawing/2014/main" id="{4E54E77A-001A-78F8-A7CB-D749AEB783C7}"/>
              </a:ext>
            </a:extLst>
          </p:cNvPr>
          <p:cNvPicPr>
            <a:picLocks noChangeAspect="1"/>
          </p:cNvPicPr>
          <p:nvPr/>
        </p:nvPicPr>
        <p:blipFill>
          <a:blip r:embed="rId2"/>
          <a:stretch>
            <a:fillRect/>
          </a:stretch>
        </p:blipFill>
        <p:spPr>
          <a:xfrm>
            <a:off x="2682240" y="2024870"/>
            <a:ext cx="6229004" cy="4540927"/>
          </a:xfrm>
          <a:prstGeom prst="rect">
            <a:avLst/>
          </a:prstGeom>
        </p:spPr>
      </p:pic>
      <p:sp>
        <p:nvSpPr>
          <p:cNvPr id="8" name="TextBox 7">
            <a:extLst>
              <a:ext uri="{FF2B5EF4-FFF2-40B4-BE49-F238E27FC236}">
                <a16:creationId xmlns:a16="http://schemas.microsoft.com/office/drawing/2014/main" id="{CFA30571-8276-CD38-B5E8-67A0A0F9D29B}"/>
              </a:ext>
            </a:extLst>
          </p:cNvPr>
          <p:cNvSpPr txBox="1"/>
          <p:nvPr/>
        </p:nvSpPr>
        <p:spPr>
          <a:xfrm>
            <a:off x="769519" y="964277"/>
            <a:ext cx="10987051" cy="1077218"/>
          </a:xfrm>
          <a:prstGeom prst="rect">
            <a:avLst/>
          </a:prstGeom>
          <a:noFill/>
        </p:spPr>
        <p:txBody>
          <a:bodyPr wrap="square">
            <a:spAutoFit/>
          </a:bodyPr>
          <a:lstStyle/>
          <a:p>
            <a:r>
              <a:rPr lang="en-US" sz="3200" dirty="0" err="1"/>
              <a:t>QL</a:t>
            </a:r>
            <a:r>
              <a:rPr lang="en-US" altLang="zh-TW" sz="3200" dirty="0" err="1"/>
              <a:t>o</a:t>
            </a:r>
            <a:r>
              <a:rPr lang="en-US" sz="3200" dirty="0" err="1"/>
              <a:t>RA</a:t>
            </a:r>
            <a:r>
              <a:rPr lang="en-US" sz="3200" dirty="0"/>
              <a:t> reduces the average memory requirements of finetuning a </a:t>
            </a:r>
            <a:r>
              <a:rPr lang="en-US" sz="3200" b="1" dirty="0">
                <a:solidFill>
                  <a:srgbClr val="C00000"/>
                </a:solidFill>
              </a:rPr>
              <a:t>65B</a:t>
            </a:r>
            <a:r>
              <a:rPr lang="en-US" sz="3200" dirty="0"/>
              <a:t> parameter model from &gt;780GB of </a:t>
            </a:r>
            <a:r>
              <a:rPr lang="en-US" sz="3200" b="1" dirty="0">
                <a:solidFill>
                  <a:srgbClr val="C00000"/>
                </a:solidFill>
              </a:rPr>
              <a:t>GPU memory</a:t>
            </a:r>
            <a:r>
              <a:rPr lang="en-US" sz="3200" dirty="0">
                <a:solidFill>
                  <a:srgbClr val="C00000"/>
                </a:solidFill>
              </a:rPr>
              <a:t> </a:t>
            </a:r>
            <a:r>
              <a:rPr lang="en-US" sz="3200" dirty="0"/>
              <a:t>to </a:t>
            </a:r>
            <a:r>
              <a:rPr lang="en-US" sz="3200" b="1" dirty="0">
                <a:solidFill>
                  <a:srgbClr val="C00000"/>
                </a:solidFill>
              </a:rPr>
              <a:t>&lt;48GB</a:t>
            </a:r>
          </a:p>
        </p:txBody>
      </p:sp>
      <p:sp>
        <p:nvSpPr>
          <p:cNvPr id="11" name="TextBox 10">
            <a:extLst>
              <a:ext uri="{FF2B5EF4-FFF2-40B4-BE49-F238E27FC236}">
                <a16:creationId xmlns:a16="http://schemas.microsoft.com/office/drawing/2014/main" id="{4FBC1BE8-5CA1-3C59-3F73-5E0B4BE7692D}"/>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084352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8EAF-9086-3AAD-C4DC-1FAC077584F5}"/>
              </a:ext>
            </a:extLst>
          </p:cNvPr>
          <p:cNvSpPr>
            <a:spLocks noGrp="1"/>
          </p:cNvSpPr>
          <p:nvPr>
            <p:ph type="title"/>
          </p:nvPr>
        </p:nvSpPr>
        <p:spPr>
          <a:xfrm>
            <a:off x="534389" y="135104"/>
            <a:ext cx="11222181" cy="879049"/>
          </a:xfrm>
        </p:spPr>
        <p:txBody>
          <a:bodyPr>
            <a:normAutofit fontScale="90000"/>
          </a:bodyPr>
          <a:lstStyle/>
          <a:p>
            <a:r>
              <a:rPr lang="en-US" dirty="0" err="1"/>
              <a:t>QLoRA</a:t>
            </a:r>
            <a:r>
              <a:rPr lang="en-US" dirty="0"/>
              <a:t>: Efficient Finetuning of Quantized LLMs</a:t>
            </a:r>
          </a:p>
        </p:txBody>
      </p:sp>
      <p:sp>
        <p:nvSpPr>
          <p:cNvPr id="4" name="Slide Number Placeholder 3">
            <a:extLst>
              <a:ext uri="{FF2B5EF4-FFF2-40B4-BE49-F238E27FC236}">
                <a16:creationId xmlns:a16="http://schemas.microsoft.com/office/drawing/2014/main" id="{5DEB73AF-0C99-4CE6-68C8-FAD8ACE4B976}"/>
              </a:ext>
            </a:extLst>
          </p:cNvPr>
          <p:cNvSpPr>
            <a:spLocks noGrp="1"/>
          </p:cNvSpPr>
          <p:nvPr>
            <p:ph type="sldNum" sz="quarter" idx="12"/>
          </p:nvPr>
        </p:nvSpPr>
        <p:spPr/>
        <p:txBody>
          <a:bodyPr/>
          <a:lstStyle/>
          <a:p>
            <a:fld id="{5D6FF71F-CF6A-4C46-8F9B-61D49EEA70E3}" type="slidenum">
              <a:rPr lang="en-US" smtClean="0"/>
              <a:t>97</a:t>
            </a:fld>
            <a:endParaRPr lang="en-US"/>
          </a:p>
        </p:txBody>
      </p:sp>
      <p:pic>
        <p:nvPicPr>
          <p:cNvPr id="6" name="Picture 5">
            <a:extLst>
              <a:ext uri="{FF2B5EF4-FFF2-40B4-BE49-F238E27FC236}">
                <a16:creationId xmlns:a16="http://schemas.microsoft.com/office/drawing/2014/main" id="{06920F3E-A768-488C-3291-D928A31CEA17}"/>
              </a:ext>
            </a:extLst>
          </p:cNvPr>
          <p:cNvPicPr>
            <a:picLocks noChangeAspect="1"/>
          </p:cNvPicPr>
          <p:nvPr/>
        </p:nvPicPr>
        <p:blipFill>
          <a:blip r:embed="rId2"/>
          <a:stretch>
            <a:fillRect/>
          </a:stretch>
        </p:blipFill>
        <p:spPr>
          <a:xfrm>
            <a:off x="1516740" y="1014153"/>
            <a:ext cx="9257477" cy="5548091"/>
          </a:xfrm>
          <a:prstGeom prst="rect">
            <a:avLst/>
          </a:prstGeom>
        </p:spPr>
      </p:pic>
      <p:sp>
        <p:nvSpPr>
          <p:cNvPr id="8" name="TextBox 7">
            <a:extLst>
              <a:ext uri="{FF2B5EF4-FFF2-40B4-BE49-F238E27FC236}">
                <a16:creationId xmlns:a16="http://schemas.microsoft.com/office/drawing/2014/main" id="{A3B311C6-87A5-501C-51AA-4CEE51CD1BC8}"/>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Dettmers</a:t>
            </a:r>
            <a:r>
              <a:rPr lang="en-US" sz="1000" dirty="0">
                <a:solidFill>
                  <a:schemeClr val="bg1">
                    <a:lumMod val="75000"/>
                  </a:schemeClr>
                </a:solidFill>
              </a:rPr>
              <a:t>, Tim, </a:t>
            </a:r>
            <a:r>
              <a:rPr lang="en-US" sz="1000" dirty="0" err="1">
                <a:solidFill>
                  <a:schemeClr val="bg1">
                    <a:lumMod val="75000"/>
                  </a:schemeClr>
                </a:solidFill>
              </a:rPr>
              <a:t>Artidoro</a:t>
            </a:r>
            <a:r>
              <a:rPr lang="en-US" sz="1000" dirty="0">
                <a:solidFill>
                  <a:schemeClr val="bg1">
                    <a:lumMod val="75000"/>
                  </a:schemeClr>
                </a:solidFill>
              </a:rPr>
              <a:t> </a:t>
            </a:r>
            <a:r>
              <a:rPr lang="en-US" sz="1000" dirty="0" err="1">
                <a:solidFill>
                  <a:schemeClr val="bg1">
                    <a:lumMod val="75000"/>
                  </a:schemeClr>
                </a:solidFill>
              </a:rPr>
              <a:t>Pagnoni</a:t>
            </a:r>
            <a:r>
              <a:rPr lang="en-US" sz="1000" dirty="0">
                <a:solidFill>
                  <a:schemeClr val="bg1">
                    <a:lumMod val="75000"/>
                  </a:schemeClr>
                </a:solidFill>
              </a:rPr>
              <a:t>, Ari Holtzman, and Luke </a:t>
            </a:r>
            <a:r>
              <a:rPr lang="en-US" sz="1000" dirty="0" err="1">
                <a:solidFill>
                  <a:schemeClr val="bg1">
                    <a:lumMod val="75000"/>
                  </a:schemeClr>
                </a:solidFill>
              </a:rPr>
              <a:t>Zettlemoyer</a:t>
            </a:r>
            <a:r>
              <a:rPr lang="en-US" sz="1000" dirty="0">
                <a:solidFill>
                  <a:schemeClr val="bg1">
                    <a:lumMod val="75000"/>
                  </a:schemeClr>
                </a:solidFill>
              </a:rPr>
              <a:t>. "</a:t>
            </a:r>
            <a:r>
              <a:rPr lang="en-US" sz="1000" dirty="0" err="1">
                <a:solidFill>
                  <a:schemeClr val="bg1">
                    <a:lumMod val="75000"/>
                  </a:schemeClr>
                </a:solidFill>
              </a:rPr>
              <a:t>QLoRA</a:t>
            </a:r>
            <a:r>
              <a:rPr lang="en-US" sz="1000" dirty="0">
                <a:solidFill>
                  <a:schemeClr val="bg1">
                    <a:lumMod val="75000"/>
                  </a:schemeClr>
                </a:solidFill>
              </a:rPr>
              <a:t>: Efficient Finetuning of Quantized LLMs." </a:t>
            </a:r>
            <a:r>
              <a:rPr lang="en-US" sz="1000" dirty="0" err="1">
                <a:solidFill>
                  <a:schemeClr val="bg1">
                    <a:lumMod val="75000"/>
                  </a:schemeClr>
                </a:solidFill>
              </a:rPr>
              <a:t>arXiv</a:t>
            </a:r>
            <a:r>
              <a:rPr lang="en-US" sz="1000" dirty="0">
                <a:solidFill>
                  <a:schemeClr val="bg1">
                    <a:lumMod val="75000"/>
                  </a:schemeClr>
                </a:solidFill>
              </a:rPr>
              <a:t> preprint arXiv:2305.14314 (2023).</a:t>
            </a:r>
          </a:p>
        </p:txBody>
      </p:sp>
    </p:spTree>
    <p:extLst>
      <p:ext uri="{BB962C8B-B14F-4D97-AF65-F5344CB8AC3E}">
        <p14:creationId xmlns:p14="http://schemas.microsoft.com/office/powerpoint/2010/main" val="361143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4975" y="1747519"/>
            <a:ext cx="3863571" cy="2172463"/>
          </a:xfrm>
        </p:spPr>
        <p:txBody>
          <a:bodyPr>
            <a:normAutofit/>
          </a:bodyPr>
          <a:lstStyle/>
          <a:p>
            <a:r>
              <a:rPr lang="en-US" dirty="0"/>
              <a:t>Generative AI</a:t>
            </a:r>
            <a:br>
              <a:rPr lang="en-US" dirty="0"/>
            </a:br>
            <a:r>
              <a:rPr lang="en-US" dirty="0"/>
              <a:t>Tech Stack</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Matt Bornstein, Guido Appenzeller, and Martin Casado (2023), Who Owns the Generative AI Platform?, https://a16z.com/2023/01/19/who-owns-the-generative-ai-platform/</a:t>
            </a:r>
          </a:p>
        </p:txBody>
      </p:sp>
      <p:pic>
        <p:nvPicPr>
          <p:cNvPr id="5" name="Picture 4">
            <a:extLst>
              <a:ext uri="{FF2B5EF4-FFF2-40B4-BE49-F238E27FC236}">
                <a16:creationId xmlns:a16="http://schemas.microsoft.com/office/drawing/2014/main" id="{1D565008-D06F-BE2B-43D5-58DBC58EC18D}"/>
              </a:ext>
            </a:extLst>
          </p:cNvPr>
          <p:cNvPicPr>
            <a:picLocks noChangeAspect="1"/>
          </p:cNvPicPr>
          <p:nvPr/>
        </p:nvPicPr>
        <p:blipFill>
          <a:blip r:embed="rId2"/>
          <a:stretch>
            <a:fillRect/>
          </a:stretch>
        </p:blipFill>
        <p:spPr>
          <a:xfrm>
            <a:off x="3877906" y="309996"/>
            <a:ext cx="7889622" cy="6238008"/>
          </a:xfrm>
          <a:prstGeom prst="rect">
            <a:avLst/>
          </a:prstGeom>
        </p:spPr>
      </p:pic>
    </p:spTree>
    <p:extLst>
      <p:ext uri="{BB962C8B-B14F-4D97-AF65-F5344CB8AC3E}">
        <p14:creationId xmlns:p14="http://schemas.microsoft.com/office/powerpoint/2010/main" val="434912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147512" y="134017"/>
            <a:ext cx="11896975" cy="927757"/>
          </a:xfrm>
        </p:spPr>
        <p:txBody>
          <a:bodyPr>
            <a:normAutofit/>
          </a:bodyPr>
          <a:lstStyle/>
          <a:p>
            <a:r>
              <a:rPr lang="en-US" dirty="0"/>
              <a:t>Generative AI Software and Business Factors</a:t>
            </a:r>
            <a:endParaRPr lang="en-US" sz="4000" dirty="0"/>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564012"/>
            <a:ext cx="10995002" cy="246221"/>
          </a:xfrm>
          <a:prstGeom prst="rect">
            <a:avLst/>
          </a:prstGeom>
          <a:noFill/>
        </p:spPr>
        <p:txBody>
          <a:bodyPr wrap="square">
            <a:spAutoFit/>
          </a:bodyPr>
          <a:lstStyle/>
          <a:p>
            <a:pPr algn="ctr"/>
            <a:r>
              <a:rPr lang="en-US" sz="1000" dirty="0">
                <a:solidFill>
                  <a:schemeClr val="bg1">
                    <a:lumMod val="75000"/>
                  </a:schemeClr>
                </a:solidFill>
              </a:rPr>
              <a:t>Source: Jay </a:t>
            </a:r>
            <a:r>
              <a:rPr lang="en-US" sz="1000" dirty="0" err="1">
                <a:solidFill>
                  <a:schemeClr val="bg1">
                    <a:lumMod val="75000"/>
                  </a:schemeClr>
                </a:solidFill>
              </a:rPr>
              <a:t>Alammar</a:t>
            </a:r>
            <a:r>
              <a:rPr lang="en-US" sz="1000" dirty="0">
                <a:solidFill>
                  <a:schemeClr val="bg1">
                    <a:lumMod val="75000"/>
                  </a:schemeClr>
                </a:solidFill>
              </a:rPr>
              <a:t> (2023), AI is Eating The World, https://</a:t>
            </a:r>
            <a:r>
              <a:rPr lang="en-US" sz="1000" dirty="0" err="1">
                <a:solidFill>
                  <a:schemeClr val="bg1">
                    <a:lumMod val="75000"/>
                  </a:schemeClr>
                </a:solidFill>
              </a:rPr>
              <a:t>txt.cohere.com</a:t>
            </a:r>
            <a:r>
              <a:rPr lang="en-US" sz="1000" dirty="0">
                <a:solidFill>
                  <a:schemeClr val="bg1">
                    <a:lumMod val="75000"/>
                  </a:schemeClr>
                </a:solidFill>
              </a:rPr>
              <a:t>/ai-is-eating-the-world/</a:t>
            </a:r>
          </a:p>
        </p:txBody>
      </p:sp>
      <p:pic>
        <p:nvPicPr>
          <p:cNvPr id="6" name="Picture 5">
            <a:extLst>
              <a:ext uri="{FF2B5EF4-FFF2-40B4-BE49-F238E27FC236}">
                <a16:creationId xmlns:a16="http://schemas.microsoft.com/office/drawing/2014/main" id="{78CDC98B-7FAD-05A3-1042-03F4BCD4E7A3}"/>
              </a:ext>
            </a:extLst>
          </p:cNvPr>
          <p:cNvPicPr>
            <a:picLocks noChangeAspect="1"/>
          </p:cNvPicPr>
          <p:nvPr/>
        </p:nvPicPr>
        <p:blipFill>
          <a:blip r:embed="rId2"/>
          <a:stretch>
            <a:fillRect/>
          </a:stretch>
        </p:blipFill>
        <p:spPr>
          <a:xfrm>
            <a:off x="379767" y="1613663"/>
            <a:ext cx="11432466" cy="4539111"/>
          </a:xfrm>
          <a:prstGeom prst="rect">
            <a:avLst/>
          </a:prstGeom>
        </p:spPr>
      </p:pic>
    </p:spTree>
    <p:extLst>
      <p:ext uri="{BB962C8B-B14F-4D97-AF65-F5344CB8AC3E}">
        <p14:creationId xmlns:p14="http://schemas.microsoft.com/office/powerpoint/2010/main" val="2986664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13476</TotalTime>
  <Words>8625</Words>
  <Application>Microsoft Macintosh PowerPoint</Application>
  <PresentationFormat>Widescreen</PresentationFormat>
  <Paragraphs>697</Paragraphs>
  <Slides>126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126</vt:i4>
      </vt:variant>
    </vt:vector>
  </HeadingPairs>
  <TitlesOfParts>
    <vt:vector size="132" baseType="lpstr">
      <vt:lpstr>system-ui</vt:lpstr>
      <vt:lpstr>Arial</vt:lpstr>
      <vt:lpstr>Calibri</vt:lpstr>
      <vt:lpstr>Courier New</vt:lpstr>
      <vt:lpstr>Source Sans Pro</vt:lpstr>
      <vt:lpstr>Office Theme</vt:lpstr>
      <vt:lpstr>Text Analytics with  Generative AI and Python</vt:lpstr>
      <vt:lpstr>Syllabus</vt:lpstr>
      <vt:lpstr>Syllabus</vt:lpstr>
      <vt:lpstr>Text Analytics with  Generative AI and Python</vt:lpstr>
      <vt:lpstr>Outline</vt:lpstr>
      <vt:lpstr>AI for Text Analytics</vt:lpstr>
      <vt:lpstr>Source: Sowmya Vajjala, Bodhisattwa Majumder, Anuj Gupta (2020), Practical Natural Language Processing: A Comprehensive Guide to Building Real-World NLP Systems, O'Reilly Media.</vt:lpstr>
      <vt:lpstr>NLP with Transformers Github Notebooks</vt:lpstr>
      <vt:lpstr>Denis Rothman (2024),  Transformers for Natural Language Processing and Computer Vision:  Explore Generative AI and Large Language Models with Hugging Face, ChatGPT, GPT-4V, and DALL-E 3,  3rd Edition, Packt Publishing</vt:lpstr>
      <vt:lpstr>Ben Auffarth (2023),  Generative AI with LangChain:  Build large language model (LLM) apps with Python, ChatGPT and other LLMs,  Packt Publishing.</vt:lpstr>
      <vt:lpstr>Neural Network and Deep Learning</vt:lpstr>
      <vt:lpstr>Gradient Descent  how neural networks learn </vt:lpstr>
      <vt:lpstr>Backpropagation </vt:lpstr>
      <vt:lpstr>Transformers (how LLMs work)</vt:lpstr>
      <vt:lpstr>Attention in Transformers</vt:lpstr>
      <vt:lpstr>How might LLMs store facts</vt:lpstr>
      <vt:lpstr>Large Language Models explained briefly</vt:lpstr>
      <vt:lpstr>Large Language Models (LLMs) Foundation Models </vt:lpstr>
      <vt:lpstr>Transformer Models</vt:lpstr>
      <vt:lpstr> Large Language Models (LLMs)</vt:lpstr>
      <vt:lpstr>Large Language Models (LLMs) (larger than 10B) </vt:lpstr>
      <vt:lpstr>The Development of LM-based Dialogue Systems 1) Early Stage (1966 - 2015)  2) The Independent Development of TOD and ODD (2015 - 2019) 3) Fusions of Dialogue Systems (2019 - 2022) 4) LLM-based DS (2022 - Now)</vt:lpstr>
      <vt:lpstr>Major GenAI LLMs Research Milestones  (2017-2024)</vt:lpstr>
      <vt:lpstr>Multi-task Language Understanding on MMLU GPT-4, Claude 3.5 Sonnet</vt:lpstr>
      <vt:lpstr>LLM Capabilities</vt:lpstr>
      <vt:lpstr> LLM-powered Multimodal Agents Large Multimodal Agents (LMAs)</vt:lpstr>
      <vt:lpstr>Four Paradigms in NLP (LM)</vt:lpstr>
      <vt:lpstr>Typical Data Preprocessing Pipeline for  Pre-training Large Language Models (LLMs)</vt:lpstr>
      <vt:lpstr>Popular Generative AI</vt:lpstr>
      <vt:lpstr>LMSYS Chatbot Arena Leaderboard</vt:lpstr>
      <vt:lpstr>Claude 3.5 Sonnet State-of-the-art vision </vt:lpstr>
      <vt:lpstr>Llama 3.2 90B  vision LLMs </vt:lpstr>
      <vt:lpstr>Mistral Pixtral Large (124B) Frontier-class multimodal performance</vt:lpstr>
      <vt:lpstr>Mistral Pixtral 12B</vt:lpstr>
      <vt:lpstr>Large Language Models (LLMs) Artificial Analysis Quality Index</vt:lpstr>
      <vt:lpstr>Large Language Models (LLMs) Quality vs. Price</vt:lpstr>
      <vt:lpstr>Chat  with  Open  Large Language Models: Chatbot Arena</vt:lpstr>
      <vt:lpstr>Perplexity.ai</vt:lpstr>
      <vt:lpstr>PowerPoint Presentation</vt:lpstr>
      <vt:lpstr>Generative AI (Gen AI) AI Generated Content (AIGC)</vt:lpstr>
      <vt:lpstr>The history of Generative AI  in CV, NLP and VL</vt:lpstr>
      <vt:lpstr>Generative AI  Foundation Models </vt:lpstr>
      <vt:lpstr>Categories of Vision Generative Models</vt:lpstr>
      <vt:lpstr>The General Structure of  Generative Vision Language</vt:lpstr>
      <vt:lpstr>Two Types of Vision Language Encoders: Concatenated Encoders and Cross-aligned Encoders</vt:lpstr>
      <vt:lpstr>Two Types of to-language Decoder Models: Jointly-trained Models and Frozen Models</vt:lpstr>
      <vt:lpstr>Technological Integration for Multimodal AI</vt:lpstr>
      <vt:lpstr>Trustworthy AI: Interplay of Various Factors</vt:lpstr>
      <vt:lpstr>NLG from a Multilingual,  Multimodal and Multi-task perspective</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CLIP: Learning Transferable Visual Models From Natural Language Supervision</vt:lpstr>
      <vt:lpstr>ViLT: Vision-and-Language Transformer Without Convolution or Region Supervision</vt:lpstr>
      <vt:lpstr>wav2vec 2.0:  A framework for self-supervised learning of speech representations</vt:lpstr>
      <vt:lpstr>Whisper:  Robust Speech Recognition via Large-Scale Weak Supervision</vt:lpstr>
      <vt:lpstr> LLM-powered Multimodal Agents Large Multimodal Agents (LMAs)</vt:lpstr>
      <vt:lpstr> Large Language Model (LLM) Based Agents</vt:lpstr>
      <vt:lpstr> Taxonomy on LLM-Agent planning</vt:lpstr>
      <vt:lpstr> Taxonomy on LLM-Agent planning</vt:lpstr>
      <vt:lpstr>Large Multimodal Agents (LMAs) (a) Type I: Closed-source LLMs as Planners w/o Longterm Memory. </vt:lpstr>
      <vt:lpstr>Large Multimodal Agents (LMAs) (b) Type II: Finetuned LLMs as Planners w/o long-term Memory. </vt:lpstr>
      <vt:lpstr>Large Multimodal Agents (LMAs) (c) Type III: Planners with Indirect Long-term Memory</vt:lpstr>
      <vt:lpstr>Large Multimodal Agents (LMAs) (d) Type IV: Planners with Native Long-term Memory</vt:lpstr>
      <vt:lpstr>Multi-Agent Frameworks</vt:lpstr>
      <vt:lpstr>Applications of Large Multimodal Agents (LMAs) </vt:lpstr>
      <vt:lpstr>How LLMs Are Built? </vt:lpstr>
      <vt:lpstr>How LLMs Are Built? </vt:lpstr>
      <vt:lpstr>How LLMs Are Used and Augmented</vt:lpstr>
      <vt:lpstr>GPT Pretraining, and Fine-tuning Steps</vt:lpstr>
      <vt:lpstr>Synthesizing RAG with LLMs for  Question Answering Application</vt:lpstr>
      <vt:lpstr>Synthesizing the KG as a Retriever with LLMs</vt:lpstr>
      <vt:lpstr>LLM-based Agent for  Conversational Information Seeking</vt:lpstr>
      <vt:lpstr>Data Gathering and Pre-training for LLMs</vt:lpstr>
      <vt:lpstr>Pre-train,  Prompt, and Predict:  Prompting Methods  in Natural Language Processing (LLMs)</vt:lpstr>
      <vt:lpstr>Instance Formatting and Two Different Methods for Constructing the  Instruction-formatted Instances</vt:lpstr>
      <vt:lpstr>In-context Learning (ICL) and  Chain-of-thought (CoT) Prompting</vt:lpstr>
      <vt:lpstr>Four Paradigms in NLP (LM)</vt:lpstr>
      <vt:lpstr>Framework for Implementing Generative AI Services using RAG Model</vt:lpstr>
      <vt:lpstr>Maximizing LLM Performance</vt:lpstr>
      <vt:lpstr>Prompt Engineering, Fine-tuning, and RAG</vt:lpstr>
      <vt:lpstr>Typology of Prompting Methods</vt:lpstr>
      <vt:lpstr>Different Multi-Prompt Learning Strategies</vt:lpstr>
      <vt:lpstr>Examples of Input, Template, and Answer for Different Tasks</vt:lpstr>
      <vt:lpstr>Characteristics of Different Tuning Strategies</vt:lpstr>
      <vt:lpstr>Multi-prompt Learning for  Multi-task, Multi-domain,  or Multi-lingual Learning</vt:lpstr>
      <vt:lpstr>GPT Prompt Engineering for  Question Answering</vt:lpstr>
      <vt:lpstr>Prompts and QA Inference For FLAN T5 Question Answering</vt:lpstr>
      <vt:lpstr>Prompt Engineering</vt:lpstr>
      <vt:lpstr>Prompt Engineering with ChatGPT for NLP</vt:lpstr>
      <vt:lpstr>Hugging Face Tasks Natural Language Processing</vt:lpstr>
      <vt:lpstr>Llama-2-chat uses RLHF to ensure safety and helpfulness</vt:lpstr>
      <vt:lpstr>QLoRA: Efficient Finetuning of Quantized LLMs</vt:lpstr>
      <vt:lpstr>QLoRA: Efficient Finetuning of Quantized LLMs</vt:lpstr>
      <vt:lpstr>QLoRA: Efficient Finetuning of Quantized LLMs</vt:lpstr>
      <vt:lpstr>Generative AI Tech Stack</vt:lpstr>
      <vt:lpstr>Generative AI Software and Business Factors</vt:lpstr>
      <vt:lpstr>Generative AI 1. Pre-training Foundation (Pre-trained) Model 2. Fine-turning Custom (Fine-tuned) Model</vt:lpstr>
      <vt:lpstr>Generative AI  Fine-tune Custom Models using Proprietary Data</vt:lpstr>
      <vt:lpstr>Generative AI  Fine-tune Custom Models using Proprietary Data</vt:lpstr>
      <vt:lpstr>NLP with Transformers Github Notebooks</vt:lpstr>
      <vt:lpstr>Hugging Face Tasks Natural Language Processing</vt:lpstr>
      <vt:lpstr>Python in Google Colab (Python101)</vt:lpstr>
      <vt:lpstr>NLP with Transformers</vt:lpstr>
      <vt:lpstr>Text Classification</vt:lpstr>
      <vt:lpstr>Text Classification</vt:lpstr>
      <vt:lpstr>Text Classification</vt:lpstr>
      <vt:lpstr>Named Entity Recognition</vt:lpstr>
      <vt:lpstr>Question Answering</vt:lpstr>
      <vt:lpstr>Summarization</vt:lpstr>
      <vt:lpstr>Text Summarization</vt:lpstr>
      <vt:lpstr>Translation</vt:lpstr>
      <vt:lpstr>Text Generation</vt:lpstr>
      <vt:lpstr>Text Generation</vt:lpstr>
      <vt:lpstr>Question Answering</vt:lpstr>
      <vt:lpstr>Question Answering</vt:lpstr>
      <vt:lpstr>Text Generation with LLM (zephyr-7b-beta)</vt:lpstr>
      <vt:lpstr>Text Generation with LLM</vt:lpstr>
      <vt:lpstr>Text Generation with LLM</vt:lpstr>
      <vt:lpstr>Text Generation with LLM</vt:lpstr>
      <vt:lpstr>Hands-On Machine Learning with  Scikit-Learn, Keras, and TensorFlow</vt:lpstr>
      <vt:lpstr>Papers with Code State-of-the-Art (SOTA)</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 for Accounting Applications</dc:title>
  <dc:subject/>
  <dc:creator>Min-Yuh Day</dc:creator>
  <cp:keywords>Python, Accounting, Applications, PAA</cp:keywords>
  <dc:description>Python for Accounting Applications</dc:description>
  <cp:lastModifiedBy>MY DAY</cp:lastModifiedBy>
  <cp:revision>765</cp:revision>
  <cp:lastPrinted>2020-12-23T14:44:17Z</cp:lastPrinted>
  <dcterms:created xsi:type="dcterms:W3CDTF">2019-09-12T03:09:52Z</dcterms:created>
  <dcterms:modified xsi:type="dcterms:W3CDTF">2024-12-04T05:17:49Z</dcterms:modified>
  <cp:category/>
</cp:coreProperties>
</file>