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3462" r:id="rId2"/>
    <p:sldId id="3786" r:id="rId3"/>
    <p:sldId id="5220" r:id="rId4"/>
    <p:sldId id="5600" r:id="rId5"/>
    <p:sldId id="1493" r:id="rId6"/>
    <p:sldId id="3891" r:id="rId7"/>
    <p:sldId id="1568" r:id="rId8"/>
    <p:sldId id="1569" r:id="rId9"/>
    <p:sldId id="5601" r:id="rId10"/>
    <p:sldId id="5602" r:id="rId11"/>
    <p:sldId id="1494" r:id="rId12"/>
    <p:sldId id="1497" r:id="rId13"/>
    <p:sldId id="1558" r:id="rId14"/>
    <p:sldId id="1478" r:id="rId15"/>
    <p:sldId id="3492" r:id="rId16"/>
    <p:sldId id="1455" r:id="rId17"/>
    <p:sldId id="1452" r:id="rId18"/>
    <p:sldId id="1489" r:id="rId19"/>
    <p:sldId id="1454" r:id="rId20"/>
    <p:sldId id="1456" r:id="rId21"/>
    <p:sldId id="2955" r:id="rId22"/>
    <p:sldId id="1495" r:id="rId23"/>
    <p:sldId id="1496" r:id="rId24"/>
    <p:sldId id="1515" r:id="rId25"/>
    <p:sldId id="1492" r:id="rId26"/>
    <p:sldId id="1500" r:id="rId27"/>
    <p:sldId id="1501" r:id="rId28"/>
    <p:sldId id="1504" r:id="rId29"/>
    <p:sldId id="1503" r:id="rId30"/>
    <p:sldId id="1505" r:id="rId31"/>
    <p:sldId id="1513" r:id="rId32"/>
    <p:sldId id="1506" r:id="rId33"/>
    <p:sldId id="1507" r:id="rId34"/>
    <p:sldId id="1508" r:id="rId35"/>
    <p:sldId id="1509" r:id="rId36"/>
    <p:sldId id="1514" r:id="rId37"/>
    <p:sldId id="1510" r:id="rId38"/>
    <p:sldId id="1511" r:id="rId39"/>
    <p:sldId id="1535" r:id="rId40"/>
    <p:sldId id="5606" r:id="rId41"/>
    <p:sldId id="5607" r:id="rId42"/>
    <p:sldId id="1553" r:id="rId43"/>
    <p:sldId id="1554" r:id="rId44"/>
    <p:sldId id="1538" r:id="rId45"/>
    <p:sldId id="1560" r:id="rId46"/>
    <p:sldId id="1490" r:id="rId47"/>
    <p:sldId id="1486" r:id="rId48"/>
    <p:sldId id="3491" r:id="rId49"/>
    <p:sldId id="1491" r:id="rId50"/>
    <p:sldId id="1539" r:id="rId51"/>
    <p:sldId id="1516" r:id="rId52"/>
    <p:sldId id="1517" r:id="rId53"/>
    <p:sldId id="1540" r:id="rId54"/>
    <p:sldId id="1518" r:id="rId55"/>
    <p:sldId id="5605" r:id="rId56"/>
    <p:sldId id="1519" r:id="rId57"/>
    <p:sldId id="1543" r:id="rId58"/>
    <p:sldId id="5603" r:id="rId59"/>
    <p:sldId id="1521" r:id="rId60"/>
    <p:sldId id="1545" r:id="rId61"/>
    <p:sldId id="5604" r:id="rId62"/>
    <p:sldId id="1546" r:id="rId63"/>
    <p:sldId id="1523" r:id="rId64"/>
    <p:sldId id="1529" r:id="rId65"/>
    <p:sldId id="1530" r:id="rId66"/>
    <p:sldId id="1531" r:id="rId67"/>
    <p:sldId id="1549" r:id="rId68"/>
    <p:sldId id="1550" r:id="rId69"/>
    <p:sldId id="1551" r:id="rId70"/>
    <p:sldId id="1547" r:id="rId71"/>
    <p:sldId id="1548" r:id="rId72"/>
    <p:sldId id="1532" r:id="rId73"/>
    <p:sldId id="1533" r:id="rId74"/>
    <p:sldId id="1534" r:id="rId75"/>
    <p:sldId id="1541" r:id="rId76"/>
    <p:sldId id="1552" r:id="rId77"/>
    <p:sldId id="1555" r:id="rId78"/>
    <p:sldId id="1556" r:id="rId79"/>
    <p:sldId id="1557" r:id="rId80"/>
    <p:sldId id="1559" r:id="rId81"/>
    <p:sldId id="1562" r:id="rId82"/>
    <p:sldId id="1561" r:id="rId83"/>
    <p:sldId id="1563" r:id="rId84"/>
    <p:sldId id="1564" r:id="rId85"/>
    <p:sldId id="1565" r:id="rId86"/>
    <p:sldId id="1566" r:id="rId87"/>
    <p:sldId id="1567" r:id="rId88"/>
    <p:sldId id="1479" r:id="rId89"/>
    <p:sldId id="1480" r:id="rId90"/>
    <p:sldId id="1481" r:id="rId91"/>
    <p:sldId id="1483" r:id="rId92"/>
    <p:sldId id="1484" r:id="rId93"/>
    <p:sldId id="1482" r:id="rId94"/>
    <p:sldId id="1485" r:id="rId95"/>
    <p:sldId id="1537" r:id="rId96"/>
    <p:sldId id="1536" r:id="rId97"/>
    <p:sldId id="1488" r:id="rId98"/>
    <p:sldId id="1476" r:id="rId99"/>
    <p:sldId id="3545" r:id="rId100"/>
    <p:sldId id="3892" r:id="rId101"/>
    <p:sldId id="3890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5"/>
    <p:restoredTop sz="89267"/>
  </p:normalViewPr>
  <p:slideViewPr>
    <p:cSldViewPr snapToGrid="0" snapToObjects="1">
      <p:cViewPr>
        <p:scale>
          <a:sx n="80" d="100"/>
          <a:sy n="80" d="100"/>
        </p:scale>
        <p:origin x="5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4E87-474A-674C-A987-152A63316444}" type="slidenum">
              <a:rPr lang="en-US" altLang="zh-TW" sz="1300"/>
              <a:pPr eaLnBrk="1" hangingPunct="1">
                <a:spcBef>
                  <a:spcPct val="0"/>
                </a:spcBef>
              </a:pPr>
              <a:t>29</a:t>
            </a:fld>
            <a:endParaRPr lang="en-US" altLang="zh-TW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19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E735DE-2B5A-0547-9F4D-F877CE3F8108}" type="slidenum">
              <a:rPr lang="en-US" altLang="zh-TW" sz="1300"/>
              <a:pPr eaLnBrk="1" hangingPunct="1">
                <a:spcBef>
                  <a:spcPct val="0"/>
                </a:spcBef>
              </a:pPr>
              <a:t>30</a:t>
            </a:fld>
            <a:endParaRPr lang="en-US" altLang="zh-TW" sz="1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567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E519EBF-6909-2646-8761-E54E1E782095}" type="slidenum">
              <a:rPr lang="en-US" altLang="zh-TW" sz="1300"/>
              <a:pPr eaLnBrk="1" hangingPunct="1"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30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FE6B8-BC3B-0848-996D-BA190AFC57D0}" type="slidenum">
              <a:rPr lang="en-US" altLang="zh-TW" sz="1300"/>
              <a:pPr eaLnBrk="1" hangingPunct="1">
                <a:spcBef>
                  <a:spcPct val="0"/>
                </a:spcBef>
              </a:pPr>
              <a:t>33</a:t>
            </a:fld>
            <a:endParaRPr lang="en-US" altLang="zh-TW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875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75B4D8-BEBD-9D4C-AB29-D8A58C853003}" type="slidenum">
              <a:rPr lang="en-US" altLang="zh-TW" sz="1300"/>
              <a:pPr eaLnBrk="1" hangingPunct="1">
                <a:spcBef>
                  <a:spcPct val="0"/>
                </a:spcBef>
              </a:pPr>
              <a:t>34</a:t>
            </a:fld>
            <a:endParaRPr lang="en-US" altLang="zh-TW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70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979F4DF-12B1-6D4F-9F5B-5B28AB37560C}" type="slidenum">
              <a:rPr lang="en-US" altLang="zh-TW" sz="1300"/>
              <a:pPr eaLnBrk="1" hangingPunct="1">
                <a:spcBef>
                  <a:spcPct val="0"/>
                </a:spcBef>
              </a:pPr>
              <a:t>35</a:t>
            </a:fld>
            <a:endParaRPr lang="en-US" altLang="zh-TW" sz="13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49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D3B05-5FF6-FD48-9F13-9B1436C0F999}" type="slidenum">
              <a:rPr lang="en-US" altLang="zh-TW" sz="1300"/>
              <a:pPr eaLnBrk="1" hangingPunct="1">
                <a:spcBef>
                  <a:spcPct val="0"/>
                </a:spcBef>
              </a:pPr>
              <a:t>37</a:t>
            </a:fld>
            <a:endParaRPr lang="en-US" altLang="zh-TW" sz="1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338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A25B7C9-A786-A04A-AF8F-A00F1E8EFDFF}" type="slidenum">
              <a:rPr lang="en-US" altLang="zh-TW" sz="1300"/>
              <a:pPr eaLnBrk="1" hangingPunct="1">
                <a:spcBef>
                  <a:spcPct val="0"/>
                </a:spcBef>
              </a:pPr>
              <a:t>38</a:t>
            </a:fld>
            <a:endParaRPr lang="en-US" altLang="zh-TW" sz="1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040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statcounter.com/" TargetMode="Externa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hyperlink" Target="https://money.cnn.com/data/fear-and-gre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2646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Investing Psychology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Behavioral Finance</a:t>
            </a:r>
            <a:endParaRPr lang="en-US" altLang="zh-TW" sz="40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2025-03-04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2291-22CE-93BE-9B45-65E45DAE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9946"/>
            <a:ext cx="11222181" cy="3354967"/>
          </a:xfrm>
        </p:spPr>
        <p:txBody>
          <a:bodyPr>
            <a:normAutofit/>
          </a:bodyPr>
          <a:lstStyle/>
          <a:p>
            <a:r>
              <a:rPr lang="en-US" sz="2400" dirty="0"/>
              <a:t>Min-Yuh Day and </a:t>
            </a:r>
            <a:r>
              <a:rPr lang="en-US" sz="2400" dirty="0" err="1"/>
              <a:t>Yensen</a:t>
            </a:r>
            <a:r>
              <a:rPr lang="en-US" sz="2400" dirty="0"/>
              <a:t> Ni (2023), </a:t>
            </a:r>
            <a:br>
              <a:rPr lang="en-US" sz="2400" dirty="0"/>
            </a:br>
            <a:r>
              <a:rPr lang="en-US" sz="5600" dirty="0">
                <a:solidFill>
                  <a:srgbClr val="C00000"/>
                </a:solidFill>
              </a:rPr>
              <a:t>Be greedy when others are fearful</a:t>
            </a:r>
            <a:r>
              <a:rPr lang="en-US" dirty="0">
                <a:solidFill>
                  <a:srgbClr val="C00000"/>
                </a:solidFill>
              </a:rPr>
              <a:t>: Evidence from a two-decade assessment of the NDX 100 and S&amp;P 500 indexes</a:t>
            </a:r>
            <a:r>
              <a:rPr lang="en-US" dirty="0"/>
              <a:t>, </a:t>
            </a:r>
            <a:br>
              <a:rPr lang="en-US" dirty="0"/>
            </a:br>
            <a:r>
              <a:rPr lang="en-US" sz="2400" dirty="0"/>
              <a:t>International Review of Financial Analysis, 90, 102856.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72DAD-0869-5EB4-12F0-270F4BB3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EE0EF-F267-11C3-5DE9-6CA8B300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91" y="3380693"/>
            <a:ext cx="5167216" cy="30263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6F0E8-2C3B-1C94-F573-B9CF0EC8E97C}"/>
              </a:ext>
            </a:extLst>
          </p:cNvPr>
          <p:cNvSpPr/>
          <p:nvPr/>
        </p:nvSpPr>
        <p:spPr>
          <a:xfrm>
            <a:off x="534389" y="6452036"/>
            <a:ext cx="10903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Min-Yuh Day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Yensen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Ni (2023), "Be greedy when others are fearful: Evidence from a two-decade assessment of the NDX 100 and S&amp;P 500 indexes",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International Review of Financial Analysis, Volume 90, November 2023, 102856.</a:t>
            </a:r>
          </a:p>
        </p:txBody>
      </p:sp>
    </p:spTree>
    <p:extLst>
      <p:ext uri="{BB962C8B-B14F-4D97-AF65-F5344CB8AC3E}">
        <p14:creationId xmlns:p14="http://schemas.microsoft.com/office/powerpoint/2010/main" val="22024652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22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Aurélien</a:t>
            </a:r>
            <a:r>
              <a:rPr lang="en-US" sz="1300" b="0" dirty="0"/>
              <a:t> </a:t>
            </a:r>
            <a:r>
              <a:rPr lang="en-US" sz="1300" b="0" dirty="0" err="1"/>
              <a:t>Géron</a:t>
            </a:r>
            <a:r>
              <a:rPr lang="en-US" sz="1300" b="0" dirty="0"/>
              <a:t> (2019), Hands-On Machine Learning with Scikit-Learn, </a:t>
            </a:r>
            <a:r>
              <a:rPr lang="en-US" sz="1300" b="0" dirty="0" err="1"/>
              <a:t>Keras</a:t>
            </a:r>
            <a:r>
              <a:rPr lang="en-US" sz="13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Paolo </a:t>
            </a:r>
            <a:r>
              <a:rPr lang="en-US" sz="1300" b="0" dirty="0" err="1"/>
              <a:t>Sironi</a:t>
            </a:r>
            <a:r>
              <a:rPr lang="en-US" sz="13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Chris </a:t>
            </a:r>
            <a:r>
              <a:rPr lang="en-US" sz="1300" b="0" dirty="0" err="1"/>
              <a:t>Kelliher</a:t>
            </a:r>
            <a:r>
              <a:rPr lang="en-US" sz="13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Susanne Chishti and Janos </a:t>
            </a:r>
            <a:r>
              <a:rPr lang="en-US" sz="1300" b="0" dirty="0" err="1"/>
              <a:t>Barberis</a:t>
            </a:r>
            <a:r>
              <a:rPr lang="en-US" sz="13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Richard H. Thaler (2016), Misbehaving: The Making of Behavioral Economics, W. W. Norton &amp; Company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Lucy </a:t>
            </a:r>
            <a:r>
              <a:rPr lang="en-US" sz="1300" b="0" dirty="0" err="1"/>
              <a:t>Ackert</a:t>
            </a:r>
            <a:r>
              <a:rPr lang="en-US" sz="1300" b="0" dirty="0"/>
              <a:t> and Richard </a:t>
            </a:r>
            <a:r>
              <a:rPr lang="en-US" sz="1300" b="0" dirty="0" err="1"/>
              <a:t>Deaves</a:t>
            </a:r>
            <a:r>
              <a:rPr lang="en-US" sz="1300" b="0" dirty="0"/>
              <a:t>  (2009), “Behavioral Finance: Psychology, Decision-Making, and Markets”, South-Western College Pub.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Hersh </a:t>
            </a:r>
            <a:r>
              <a:rPr lang="en-US" sz="1300" b="0" dirty="0" err="1"/>
              <a:t>Shefrin</a:t>
            </a:r>
            <a:r>
              <a:rPr lang="en-US" sz="1300" b="0" dirty="0"/>
              <a:t> (2007), “Beyond Greed and Fear: Understanding Behavioral Finance and the Psychology of Investing”, Oxford University Press.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Edwin Burton and </a:t>
            </a:r>
            <a:r>
              <a:rPr lang="en-US" sz="1300" b="0" dirty="0" err="1"/>
              <a:t>Sunit</a:t>
            </a:r>
            <a:r>
              <a:rPr lang="en-US" sz="1300" b="0" dirty="0"/>
              <a:t> N. Shah (2013), “Behavioral Finance: Understanding the Social, Cognitive, and Economic Debates”,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Daniel Kahneman and Amos Tversky (1979), "Prospect theory: An analysis of decision under risk." </a:t>
            </a:r>
            <a:r>
              <a:rPr lang="en-US" sz="1300" b="0" dirty="0" err="1"/>
              <a:t>Econometrica</a:t>
            </a:r>
            <a:r>
              <a:rPr lang="en-US" sz="1300" b="0" dirty="0"/>
              <a:t>: Journal of the econometric society (1979): 263-291.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Day, M. Y., &amp; Ni, Y. (2023). Be greedy when others are fearful: Evidence from a two-decade assessment of the NDX 100 and S&amp;P 500 indexes. International Review of Financial Analysis, 90, 102856.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Roy, P., Ghose, B., Singh, P. K., Tyagi, P. K., &amp; Vasudevan, A. (2025). Artificial Intelligence and Finance: A bibliometric review on the Trends, Influences, and Research Directions. F1000Research, 14, 122.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Manahov</a:t>
            </a:r>
            <a:r>
              <a:rPr lang="en-US" sz="1300" b="0" dirty="0"/>
              <a:t>, V. (2021). Cryptocurrency liquidity during extreme price movements: is there a problem with virtual money? Quantitative Finance, 21(2), 341-360.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Gavrilakis</a:t>
            </a:r>
            <a:r>
              <a:rPr lang="en-US" sz="1300" b="0" dirty="0"/>
              <a:t>, N., &amp; </a:t>
            </a:r>
            <a:r>
              <a:rPr lang="en-US" sz="1300" b="0" dirty="0" err="1"/>
              <a:t>Floros</a:t>
            </a:r>
            <a:r>
              <a:rPr lang="en-US" sz="1300" b="0" dirty="0"/>
              <a:t>, C. (2023). ESG performance, herding behavior and stock market returns: evidence from Europe. Operational Research, 23(1), 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Hsieh, S. F., Chan, C. Y., &amp; Wang, M. C. (2020). Retail investor attention and herding behavior. Journal of Empirical Finance, 59, 109-132.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Christoffersen</a:t>
            </a:r>
            <a:r>
              <a:rPr lang="en-US" sz="1300" b="0" dirty="0"/>
              <a:t>, J., &amp; </a:t>
            </a:r>
            <a:r>
              <a:rPr lang="en-US" sz="1300" b="0" dirty="0" err="1"/>
              <a:t>Staehr</a:t>
            </a:r>
            <a:r>
              <a:rPr lang="en-US" sz="1300" b="0" dirty="0"/>
              <a:t>, S. (2019). Individual risk tolerance and herding behaviors in financial forecasts. European Financial Management, 25(5), 1348-1377.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Frijns</a:t>
            </a:r>
            <a:r>
              <a:rPr lang="en-US" sz="1300" b="0" dirty="0"/>
              <a:t>, B., &amp; Huynh, T. D. (2018). Herding in analysts' recommendations: The role of media. Journal of Banking &amp; Finance, 91, 1-18.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spcAft>
                <a:spcPts val="0"/>
              </a:spcAft>
            </a:pPr>
            <a:endParaRPr lang="en-US" sz="1300" b="0" dirty="0"/>
          </a:p>
          <a:p>
            <a:pPr>
              <a:spcAft>
                <a:spcPts val="0"/>
              </a:spcAft>
            </a:pPr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343" y="274638"/>
            <a:ext cx="10049454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Consumer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67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31951" y="274638"/>
            <a:ext cx="8785225" cy="6107112"/>
          </a:xfrm>
        </p:spPr>
        <p:txBody>
          <a:bodyPr/>
          <a:lstStyle/>
          <a:p>
            <a: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  <a:t>How consumers </a:t>
            </a:r>
            <a:b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8500">
                <a:solidFill>
                  <a:srgbClr val="FF0000"/>
                </a:solidFill>
                <a:latin typeface="Calibri" charset="0"/>
                <a:ea typeface="標楷體" charset="-120"/>
              </a:rPr>
              <a:t>think, feel, and act</a:t>
            </a:r>
            <a:r>
              <a:rPr lang="en-US" altLang="zh-TW" sz="8500">
                <a:latin typeface="Calibri" charset="0"/>
                <a:ea typeface="標楷體" charset="-120"/>
              </a:rPr>
              <a:t> 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8C0505-B532-8E45-ADFA-A3C505A2EFE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417485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Fintech Impact </a:t>
            </a:r>
            <a:r>
              <a:rPr lang="en-US">
                <a:solidFill>
                  <a:schemeClr val="accent1"/>
                </a:solidFill>
              </a:rPr>
              <a:t>on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Consumer Behavior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611780"/>
            <a:ext cx="7931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bitcoinist.com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/fintech-impact-consumer-behavior-mobile-payments/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1322766"/>
            <a:ext cx="7021205" cy="52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2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Behavioral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73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255-5CF6-5349-B7BF-71A014A2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Richard H. Thaler (2016),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Misbehaving: The Making of Behavioral Economics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‎ </a:t>
            </a:r>
            <a:r>
              <a:rPr lang="en-US" sz="2700" dirty="0"/>
              <a:t>W. W. Norton &amp; Company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DC897F-DD08-8043-B091-2608096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717" y="1417958"/>
            <a:ext cx="3429524" cy="5144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81749-3374-9244-AD6B-82B31C5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0B3C6-FEEC-C848-8AC3-FC920C07646A}"/>
              </a:ext>
            </a:extLst>
          </p:cNvPr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/Misbehaving-Behavioral-Economics-Richard-Thaler/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/039335279X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71E7-6325-CC46-A87B-0688DCE6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0" y="2249619"/>
            <a:ext cx="2237363" cy="3389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0813A-D603-8443-A0BE-6FFB8CF7345B}"/>
              </a:ext>
            </a:extLst>
          </p:cNvPr>
          <p:cNvSpPr txBox="1"/>
          <p:nvPr/>
        </p:nvSpPr>
        <p:spPr>
          <a:xfrm>
            <a:off x="1889481" y="5652201"/>
            <a:ext cx="2417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Richard H. Thaler</a:t>
            </a:r>
          </a:p>
        </p:txBody>
      </p:sp>
    </p:spTree>
    <p:extLst>
      <p:ext uri="{BB962C8B-B14F-4D97-AF65-F5344CB8AC3E}">
        <p14:creationId xmlns:p14="http://schemas.microsoft.com/office/powerpoint/2010/main" val="242788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3" y="56102"/>
            <a:ext cx="11186808" cy="153923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Edwin Burton and </a:t>
            </a:r>
            <a:r>
              <a:rPr lang="en-US" sz="2400" dirty="0" err="1">
                <a:solidFill>
                  <a:schemeClr val="accent1"/>
                </a:solidFill>
              </a:rPr>
              <a:t>Sunit</a:t>
            </a:r>
            <a:r>
              <a:rPr lang="en-US" sz="2400" dirty="0">
                <a:solidFill>
                  <a:schemeClr val="accent1"/>
                </a:solidFill>
              </a:rPr>
              <a:t> N. Shah (2013)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Behavioral Finance: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the Social, Cognitive, and Economic Debates, </a:t>
            </a:r>
            <a:br>
              <a:rPr lang="en-US" sz="29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76" y="1753293"/>
            <a:ext cx="3231847" cy="4872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/Behavioral-Finance-Understanding-Cognitive-Economic/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/111830019X</a:t>
            </a:r>
          </a:p>
        </p:txBody>
      </p:sp>
    </p:spTree>
    <p:extLst>
      <p:ext uri="{BB962C8B-B14F-4D97-AF65-F5344CB8AC3E}">
        <p14:creationId xmlns:p14="http://schemas.microsoft.com/office/powerpoint/2010/main" val="179499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4" y="125760"/>
            <a:ext cx="1120626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Lucy </a:t>
            </a:r>
            <a:r>
              <a:rPr lang="en-US" sz="2400" dirty="0" err="1">
                <a:solidFill>
                  <a:schemeClr val="accent1"/>
                </a:solidFill>
              </a:rPr>
              <a:t>Ackert</a:t>
            </a:r>
            <a:r>
              <a:rPr lang="en-US" sz="2400" dirty="0">
                <a:solidFill>
                  <a:schemeClr val="accent1"/>
                </a:solidFill>
              </a:rPr>
              <a:t> and Richard </a:t>
            </a:r>
            <a:r>
              <a:rPr lang="en-US" sz="2400" dirty="0" err="1">
                <a:solidFill>
                  <a:schemeClr val="accent1"/>
                </a:solidFill>
              </a:rPr>
              <a:t>Deaves</a:t>
            </a:r>
            <a:r>
              <a:rPr lang="en-US" sz="2400" dirty="0">
                <a:solidFill>
                  <a:schemeClr val="accent1"/>
                </a:solidFill>
              </a:rPr>
              <a:t>  (2009),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Behavioral Finance: Psychology, Decision-Making, and Markets</a:t>
            </a:r>
            <a:r>
              <a:rPr lang="en-US" sz="3600" dirty="0">
                <a:solidFill>
                  <a:schemeClr val="accent1"/>
                </a:solidFill>
              </a:rPr>
              <a:t>,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South-Western College 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87" y="1370001"/>
            <a:ext cx="4117826" cy="5149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9616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/Behavioral-Finance-Psychology-Decision-Making-Markets/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/0324661177</a:t>
            </a:r>
          </a:p>
        </p:txBody>
      </p:sp>
    </p:spTree>
    <p:extLst>
      <p:ext uri="{BB962C8B-B14F-4D97-AF65-F5344CB8AC3E}">
        <p14:creationId xmlns:p14="http://schemas.microsoft.com/office/powerpoint/2010/main" val="393733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505" y="99468"/>
            <a:ext cx="11031166" cy="155679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Hersh </a:t>
            </a:r>
            <a:r>
              <a:rPr lang="en-US" sz="2400" dirty="0" err="1">
                <a:solidFill>
                  <a:schemeClr val="accent1"/>
                </a:solidFill>
              </a:rPr>
              <a:t>Shefrin</a:t>
            </a:r>
            <a:r>
              <a:rPr lang="en-US" sz="2400" dirty="0">
                <a:solidFill>
                  <a:schemeClr val="accent1"/>
                </a:solidFill>
              </a:rPr>
              <a:t> (2007),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Beyond Greed and Fear: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Behavioral Finance and the Psychology of Investing, </a:t>
            </a:r>
            <a:br>
              <a:rPr lang="en-US" sz="29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34081"/>
            <a:ext cx="3144179" cy="4842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5639" y="6576506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/Beyond-Greed-Fear-Understanding-Association/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/0195304217 </a:t>
            </a:r>
          </a:p>
        </p:txBody>
      </p:sp>
    </p:spTree>
    <p:extLst>
      <p:ext uri="{BB962C8B-B14F-4D97-AF65-F5344CB8AC3E}">
        <p14:creationId xmlns:p14="http://schemas.microsoft.com/office/powerpoint/2010/main" val="598935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0" y="125760"/>
            <a:ext cx="11880715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Andrei Shleifer (2000),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Inefficient Markets: An Introduction to Behavioral Finance,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328590"/>
            <a:ext cx="3363375" cy="5180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7787" y="6639164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/Inefficient-Markets-Introduction-Behavioral-Clarendon/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/0198292279</a:t>
            </a:r>
          </a:p>
        </p:txBody>
      </p:sp>
    </p:spTree>
    <p:extLst>
      <p:ext uri="{BB962C8B-B14F-4D97-AF65-F5344CB8AC3E}">
        <p14:creationId xmlns:p14="http://schemas.microsoft.com/office/powerpoint/2010/main" val="13831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2025/02/25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20" y="56101"/>
            <a:ext cx="11517549" cy="173294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H. Kent Baker and Victor Ricciardi (2014)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Investor Behavior: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Psychology of Financial Planning and Investing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43" y="1834332"/>
            <a:ext cx="3290125" cy="4717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3142" y="6597353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/Investor-Behavior-Psychology-Financial-Investing/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/1118492986</a:t>
            </a:r>
          </a:p>
        </p:txBody>
      </p:sp>
    </p:spTree>
    <p:extLst>
      <p:ext uri="{BB962C8B-B14F-4D97-AF65-F5344CB8AC3E}">
        <p14:creationId xmlns:p14="http://schemas.microsoft.com/office/powerpoint/2010/main" val="421206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Marketing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52562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“</a:t>
            </a:r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Meeting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br>
              <a:rPr lang="en-US" altLang="zh-TW" sz="9600"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needs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r>
              <a:rPr lang="en-US" altLang="zh-TW" sz="9600">
                <a:solidFill>
                  <a:srgbClr val="4F81BD"/>
                </a:solidFill>
                <a:latin typeface="Calibri" charset="0"/>
                <a:ea typeface="標楷體" charset="-120"/>
              </a:rPr>
              <a:t>profitably</a:t>
            </a:r>
            <a:r>
              <a:rPr lang="en-US" altLang="en-US" sz="9600">
                <a:solidFill>
                  <a:srgbClr val="4F81BD"/>
                </a:solidFill>
                <a:latin typeface="Calibri" charset="0"/>
                <a:ea typeface="標楷體" charset="-120"/>
              </a:rPr>
              <a:t>”</a:t>
            </a:r>
            <a:endParaRPr lang="en-US" altLang="zh-TW" sz="96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B3EED2-A679-AD44-8675-687283C468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53065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1484314"/>
            <a:ext cx="8229600" cy="46815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the sum of the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tangible and intangible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benefits and costs</a:t>
            </a:r>
          </a:p>
          <a:p>
            <a:pPr marL="0" indent="0" algn="ctr">
              <a:buNone/>
            </a:pPr>
            <a:endParaRPr lang="en-US" altLang="zh-TW" sz="72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AC6A34-2834-2640-A08F-69BCBCAA99A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460575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4785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9B4E0F-9FB4-7A4E-8D7E-8534C38F2A9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56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6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/>
              <a:t>Total </a:t>
            </a:r>
            <a:br>
              <a:rPr kumimoji="1" lang="en-US" sz="2000" dirty="0"/>
            </a:br>
            <a:r>
              <a:rPr kumimoji="1" lang="en-US" sz="2000" dirty="0"/>
              <a:t>customer </a:t>
            </a:r>
            <a:br>
              <a:rPr kumimoji="1" lang="en-US" sz="2000" dirty="0"/>
            </a:br>
            <a:r>
              <a:rPr kumimoji="1" lang="en-US" sz="2000" dirty="0"/>
              <a:t>cost</a:t>
            </a:r>
          </a:p>
        </p:txBody>
      </p:sp>
      <p:cxnSp>
        <p:nvCxnSpPr>
          <p:cNvPr id="8" name="Elbow Connector 7"/>
          <p:cNvCxnSpPr>
            <a:cxnSpLocks noChangeShapeType="1"/>
          </p:cNvCxnSpPr>
          <p:nvPr/>
        </p:nvCxnSpPr>
        <p:spPr bwMode="auto">
          <a:xfrm>
            <a:off x="5303838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Elbow Connector 8"/>
          <p:cNvCxnSpPr>
            <a:cxnSpLocks noChangeShapeType="1"/>
          </p:cNvCxnSpPr>
          <p:nvPr/>
        </p:nvCxnSpPr>
        <p:spPr bwMode="auto">
          <a:xfrm flipV="1">
            <a:off x="5303838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6783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92313" y="17464"/>
            <a:ext cx="8229600" cy="67468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AB3C83-BAAF-6944-A6C2-C367D52C63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544" y="101679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Product benefit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1544" y="1676845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Services benefit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1544" y="2336898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Personnel benefit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1544" y="299695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Image benefit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8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22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158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544" y="386116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Monetary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544" y="4521221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Time cost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91544" y="5181274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Energy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1544" y="584132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Psychological cost</a:t>
            </a:r>
          </a:p>
        </p:txBody>
      </p:sp>
      <p:cxnSp>
        <p:nvCxnSpPr>
          <p:cNvPr id="6" name="Elbow Connector 5"/>
          <p:cNvCxnSpPr>
            <a:cxnSpLocks noChangeShapeType="1"/>
          </p:cNvCxnSpPr>
          <p:nvPr/>
        </p:nvCxnSpPr>
        <p:spPr bwMode="auto">
          <a:xfrm>
            <a:off x="4151314" y="1287463"/>
            <a:ext cx="865187" cy="9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4151314" y="41306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Elbow Connector 23"/>
          <p:cNvCxnSpPr>
            <a:cxnSpLocks noChangeShapeType="1"/>
          </p:cNvCxnSpPr>
          <p:nvPr/>
        </p:nvCxnSpPr>
        <p:spPr bwMode="auto">
          <a:xfrm>
            <a:off x="4151314" y="1946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Elbow Connector 36"/>
          <p:cNvCxnSpPr>
            <a:cxnSpLocks noChangeShapeType="1"/>
          </p:cNvCxnSpPr>
          <p:nvPr/>
        </p:nvCxnSpPr>
        <p:spPr bwMode="auto">
          <a:xfrm>
            <a:off x="4151314" y="47910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lbow Connector 51"/>
          <p:cNvCxnSpPr>
            <a:cxnSpLocks noChangeShapeType="1"/>
          </p:cNvCxnSpPr>
          <p:nvPr/>
        </p:nvCxnSpPr>
        <p:spPr bwMode="auto">
          <a:xfrm>
            <a:off x="7104063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Elbow Connector 56"/>
          <p:cNvCxnSpPr>
            <a:cxnSpLocks noChangeShapeType="1"/>
          </p:cNvCxnSpPr>
          <p:nvPr/>
        </p:nvCxnSpPr>
        <p:spPr bwMode="auto">
          <a:xfrm flipV="1">
            <a:off x="7104063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0998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Model of Consumer Behavior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652993-CB1E-2348-83DF-63EB6953E20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9536" y="2060848"/>
            <a:ext cx="1440160" cy="1080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Marketing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9696" y="2060848"/>
            <a:ext cx="1440160" cy="10801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Other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3140968"/>
            <a:ext cx="144016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Products &amp; Services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Price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Distribution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Communications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9696" y="3140968"/>
            <a:ext cx="1440160" cy="1512168"/>
          </a:xfrm>
          <a:prstGeom prst="rect">
            <a:avLst/>
          </a:prstGeom>
          <a:solidFill>
            <a:srgbClr val="D883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Economic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Technological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Political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1904" y="1196752"/>
            <a:ext cx="144016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1904" y="2276872"/>
            <a:ext cx="1440160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Motivation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Perception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Learning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Memory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904" y="3861048"/>
            <a:ext cx="1440160" cy="1080120"/>
          </a:xfrm>
          <a:prstGeom prst="rect">
            <a:avLst/>
          </a:prstGeom>
          <a:solidFill>
            <a:srgbClr val="37609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Consumer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600" dirty="0"/>
              <a:t>Characteristics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1904" y="4941168"/>
            <a:ext cx="1440160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Social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Personal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04112" y="1988840"/>
            <a:ext cx="1440160" cy="1080120"/>
          </a:xfrm>
          <a:prstGeom prst="rect">
            <a:avLst/>
          </a:prstGeom>
          <a:solidFill>
            <a:srgbClr val="FF008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Buying</a:t>
            </a:r>
          </a:p>
          <a:p>
            <a:pPr algn="ctr">
              <a:defRPr/>
            </a:pPr>
            <a:r>
              <a:rPr lang="en-US" sz="2000" dirty="0"/>
              <a:t>Decision Process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2304" y="1988840"/>
            <a:ext cx="1440160" cy="1080120"/>
          </a:xfrm>
          <a:prstGeom prst="rect">
            <a:avLst/>
          </a:prstGeom>
          <a:solidFill>
            <a:srgbClr val="FF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Purchase</a:t>
            </a:r>
          </a:p>
          <a:p>
            <a:pPr algn="ctr">
              <a:defRPr/>
            </a:pPr>
            <a:r>
              <a:rPr lang="en-US" sz="2000" dirty="0"/>
              <a:t>Decision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04112" y="3068960"/>
            <a:ext cx="1440160" cy="2088232"/>
          </a:xfrm>
          <a:prstGeom prst="rect">
            <a:avLst/>
          </a:prstGeom>
          <a:solidFill>
            <a:srgbClr val="FF8AD8"/>
          </a:solidFill>
          <a:ln>
            <a:solidFill>
              <a:srgbClr val="FF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Problem Recognition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Information Search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Evaluation of Alternatives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Purchase decision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Post-purchase behavior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32304" y="3068960"/>
            <a:ext cx="1440160" cy="20882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171450" indent="-1714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Product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Brand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Dealer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amount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timing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Payment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zh-TW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9" name="Elbow Connector 18"/>
          <p:cNvCxnSpPr>
            <a:cxnSpLocks noChangeShapeType="1"/>
          </p:cNvCxnSpPr>
          <p:nvPr/>
        </p:nvCxnSpPr>
        <p:spPr bwMode="auto">
          <a:xfrm flipV="1">
            <a:off x="4800600" y="1736725"/>
            <a:ext cx="431800" cy="863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>
            <a:off x="4800600" y="2600326"/>
            <a:ext cx="431800" cy="18002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Elbow Connector 27"/>
          <p:cNvCxnSpPr>
            <a:cxnSpLocks noChangeShapeType="1"/>
          </p:cNvCxnSpPr>
          <p:nvPr/>
        </p:nvCxnSpPr>
        <p:spPr bwMode="auto">
          <a:xfrm>
            <a:off x="6672263" y="1736726"/>
            <a:ext cx="431800" cy="7921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31"/>
          <p:cNvCxnSpPr>
            <a:cxnSpLocks noChangeShapeType="1"/>
          </p:cNvCxnSpPr>
          <p:nvPr/>
        </p:nvCxnSpPr>
        <p:spPr bwMode="auto">
          <a:xfrm flipV="1">
            <a:off x="6672263" y="2528888"/>
            <a:ext cx="431800" cy="18716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8543926" y="2528888"/>
            <a:ext cx="28892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938056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pPr>
              <a:defRPr/>
            </a:pPr>
            <a:r>
              <a:rPr lang="en-US" altLang="zh-TW" sz="7200" dirty="0"/>
              <a:t>Building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Customer Value</a:t>
            </a:r>
            <a:r>
              <a:rPr lang="en-US" altLang="zh-TW" sz="7200" dirty="0"/>
              <a:t>,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1"/>
                </a:solidFill>
              </a:rPr>
              <a:t>Satisfaction</a:t>
            </a:r>
            <a:r>
              <a:rPr lang="en-US" altLang="zh-TW" sz="7200" dirty="0"/>
              <a:t>, </a:t>
            </a:r>
            <a:br>
              <a:rPr lang="en-US" altLang="zh-TW" sz="7200" dirty="0"/>
            </a:br>
            <a:r>
              <a:rPr lang="en-US" altLang="zh-TW" sz="7200" dirty="0"/>
              <a:t>and 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Loyalty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BEFC98-4E09-0E47-A6DA-5F8C0488141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2371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Value, Customer Satisfaction, and Loyalty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1A1AB9-5A37-144B-BA26-9F7ED93B51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19536" y="1700808"/>
            <a:ext cx="1872208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 Perceived Performance</a:t>
            </a:r>
          </a:p>
        </p:txBody>
      </p:sp>
      <p:sp>
        <p:nvSpPr>
          <p:cNvPr id="8" name="Oval 7"/>
          <p:cNvSpPr/>
          <p:nvPr/>
        </p:nvSpPr>
        <p:spPr>
          <a:xfrm>
            <a:off x="1919536" y="4509120"/>
            <a:ext cx="187220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</a:t>
            </a:r>
          </a:p>
          <a:p>
            <a:pPr algn="ctr">
              <a:defRPr/>
            </a:pPr>
            <a:r>
              <a:rPr lang="en-US" sz="1600" dirty="0"/>
              <a:t>Expectations</a:t>
            </a:r>
          </a:p>
        </p:txBody>
      </p:sp>
      <p:sp>
        <p:nvSpPr>
          <p:cNvPr id="9" name="Oval 8"/>
          <p:cNvSpPr/>
          <p:nvPr/>
        </p:nvSpPr>
        <p:spPr>
          <a:xfrm>
            <a:off x="4007768" y="3068960"/>
            <a:ext cx="1872208" cy="136815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Perceived Value</a:t>
            </a:r>
          </a:p>
        </p:txBody>
      </p:sp>
      <p:sp>
        <p:nvSpPr>
          <p:cNvPr id="10" name="Oval 9"/>
          <p:cNvSpPr/>
          <p:nvPr/>
        </p:nvSpPr>
        <p:spPr>
          <a:xfrm>
            <a:off x="6312024" y="3068960"/>
            <a:ext cx="1872208" cy="1368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Satisfaction</a:t>
            </a:r>
          </a:p>
        </p:txBody>
      </p:sp>
      <p:sp>
        <p:nvSpPr>
          <p:cNvPr id="11" name="Oval 10"/>
          <p:cNvSpPr/>
          <p:nvPr/>
        </p:nvSpPr>
        <p:spPr>
          <a:xfrm>
            <a:off x="8616280" y="3068960"/>
            <a:ext cx="1872208" cy="136815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Loyalty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17900" y="2868613"/>
            <a:ext cx="763588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517900" y="4237039"/>
            <a:ext cx="763588" cy="473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2855913" y="3068638"/>
            <a:ext cx="0" cy="143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3792538" y="2384425"/>
            <a:ext cx="2794000" cy="8842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3792538" y="4237039"/>
            <a:ext cx="2794000" cy="9556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5880100" y="375285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8183564" y="3752850"/>
            <a:ext cx="4333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4075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</a:t>
            </a:r>
            <a:r>
              <a:rPr lang="en-US" sz="8800">
                <a:solidFill>
                  <a:srgbClr val="FF0000"/>
                </a:solidFill>
              </a:rPr>
              <a:t>of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Reasoned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Action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(</a:t>
            </a:r>
            <a:r>
              <a:rPr lang="en-US" sz="8800" dirty="0">
                <a:solidFill>
                  <a:srgbClr val="FF0000"/>
                </a:solidFill>
              </a:rPr>
              <a:t>TRA)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</p:spTree>
    <p:extLst>
      <p:ext uri="{BB962C8B-B14F-4D97-AF65-F5344CB8AC3E}">
        <p14:creationId xmlns:p14="http://schemas.microsoft.com/office/powerpoint/2010/main" val="3389968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(1975)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39" y="1773238"/>
            <a:ext cx="86375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8797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210BDC-A94A-6C4B-95D4-B41EF7A020D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2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Financial Econometrics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2025/04/29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2852738"/>
            <a:ext cx="87614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188914"/>
            <a:ext cx="38163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Davis,F.D.,R.P.Bagozzi and P.R.Warshaw,“User acceptance of computer technology : A comparison of two theoretical models ”,Management Science,35(8),August 1989,pp.982-1003</a:t>
            </a:r>
          </a:p>
        </p:txBody>
      </p:sp>
      <p:sp>
        <p:nvSpPr>
          <p:cNvPr id="696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38FD40-5015-AE42-A2FD-A8BA4C03D58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53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of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Planned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Behavior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(TPB)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Kuhl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Verlag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New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york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1985, pp.11-39. </a:t>
            </a:r>
          </a:p>
        </p:txBody>
      </p:sp>
    </p:spTree>
    <p:extLst>
      <p:ext uri="{BB962C8B-B14F-4D97-AF65-F5344CB8AC3E}">
        <p14:creationId xmlns:p14="http://schemas.microsoft.com/office/powerpoint/2010/main" val="3156470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(1985)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141539"/>
            <a:ext cx="86153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</a:t>
            </a:r>
            <a:r>
              <a:rPr lang="en-US" altLang="zh-TW" sz="1200" dirty="0"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latin typeface="Arial" charset="0"/>
              </a:rPr>
              <a:t>Kuhl</a:t>
            </a:r>
            <a:r>
              <a:rPr lang="en-US" altLang="zh-TW" sz="1200" dirty="0"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latin typeface="Arial" charset="0"/>
              </a:rPr>
              <a:t>Verlag</a:t>
            </a:r>
            <a:r>
              <a:rPr lang="en-US" altLang="zh-TW" sz="1200" dirty="0">
                <a:latin typeface="Arial" charset="0"/>
              </a:rPr>
              <a:t>, New </a:t>
            </a:r>
            <a:r>
              <a:rPr lang="en-US" altLang="zh-TW" sz="1200" dirty="0" err="1">
                <a:latin typeface="Arial" charset="0"/>
              </a:rPr>
              <a:t>york</a:t>
            </a:r>
            <a:r>
              <a:rPr lang="en-US" altLang="zh-TW" sz="1200" dirty="0">
                <a:latin typeface="Arial" charset="0"/>
              </a:rPr>
              <a:t>, 1985, pp.11-39. 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4D401A-8D7C-9846-8734-0A2D7D5B9A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7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463" y="1628776"/>
            <a:ext cx="80962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I., (1989) “Attitude Structure and Behavior,” in A. R. Pratkanis, S. J. Breckler, and A. G. Greenwald(Eds.), Attitude Structure and Function, Lawrence Erlbaum Associates, Hillsdale, NJ, 1989, pp.241-274. </a:t>
            </a:r>
          </a:p>
        </p:txBody>
      </p:sp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9C7ECC-B447-3446-BB5F-8AAC12DB63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87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(1991)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57338"/>
            <a:ext cx="48085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 (1991). The theory of planned behavior. Organizational Behavior and Human Decision Processes, 50, 179-211.</a:t>
            </a:r>
          </a:p>
        </p:txBody>
      </p:sp>
      <p:pic>
        <p:nvPicPr>
          <p:cNvPr id="72710" name="Picture 24" descr="StatCounter - Free Web Tracker and Cou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438308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47AAF9-1F14-664D-83BF-52902877BB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61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188914"/>
            <a:ext cx="852805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40013" y="6491288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http://www.people.umass.edu/aizen/index.html</a:t>
            </a:r>
          </a:p>
        </p:txBody>
      </p:sp>
      <p:sp>
        <p:nvSpPr>
          <p:cNvPr id="73734" name="Rectangle 17"/>
          <p:cNvSpPr>
            <a:spLocks noChangeArrowheads="1"/>
          </p:cNvSpPr>
          <p:nvPr/>
        </p:nvSpPr>
        <p:spPr bwMode="auto">
          <a:xfrm>
            <a:off x="6743700" y="0"/>
            <a:ext cx="3924300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73735" name="Group 6"/>
          <p:cNvGrpSpPr>
            <a:grpSpLocks/>
          </p:cNvGrpSpPr>
          <p:nvPr/>
        </p:nvGrpSpPr>
        <p:grpSpPr bwMode="auto">
          <a:xfrm>
            <a:off x="6816726" y="260351"/>
            <a:ext cx="3743325" cy="1871663"/>
            <a:chOff x="98" y="29"/>
            <a:chExt cx="3126" cy="1530"/>
          </a:xfrm>
        </p:grpSpPr>
        <p:pic>
          <p:nvPicPr>
            <p:cNvPr id="73737" name="Picture 7" descr="tp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29"/>
              <a:ext cx="3126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466" y="1170"/>
              <a:ext cx="54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39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568" y="522"/>
              <a:ext cx="5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0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812" y="522"/>
              <a:ext cx="56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1" name="Rectangl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26" y="1080"/>
              <a:ext cx="54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2" name="Rectangle 1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60" y="1080"/>
              <a:ext cx="57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3" name="Rectangl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558"/>
              <a:ext cx="57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4" name="Rectangle 1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558"/>
              <a:ext cx="56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5" name="Rectangle 1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36"/>
              <a:ext cx="5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6" name="Rectangle 1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42"/>
              <a:ext cx="56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737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370993-6EBC-3248-8A3B-829D37ACB29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Technology Acceptance Model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Davis,F.D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.,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R.P.Bagozzi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P.R.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Warshaw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</p:spTree>
    <p:extLst>
      <p:ext uri="{BB962C8B-B14F-4D97-AF65-F5344CB8AC3E}">
        <p14:creationId xmlns:p14="http://schemas.microsoft.com/office/powerpoint/2010/main" val="1156056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2276476"/>
            <a:ext cx="89471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Davis,F.D.,</a:t>
            </a:r>
            <a:r>
              <a:rPr lang="en-US" altLang="zh-TW" sz="1200" dirty="0" err="1">
                <a:latin typeface="Arial" charset="0"/>
              </a:rPr>
              <a:t>R.P.Bagozzi</a:t>
            </a:r>
            <a:r>
              <a:rPr lang="en-US" altLang="zh-TW" sz="1200" dirty="0">
                <a:latin typeface="Arial" charset="0"/>
              </a:rPr>
              <a:t> and P.R.</a:t>
            </a:r>
            <a:r>
              <a:rPr lang="en-US" altLang="zh-TW" sz="1200" dirty="0" err="1">
                <a:latin typeface="Arial" charset="0"/>
              </a:rPr>
              <a:t>Warshaw</a:t>
            </a:r>
            <a:r>
              <a:rPr lang="en-US" altLang="zh-TW" sz="1200" dirty="0"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  <p:sp>
        <p:nvSpPr>
          <p:cNvPr id="747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4EE693-277E-144A-ACCB-D4283544922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TAM2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(2000)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263" y="1514476"/>
            <a:ext cx="80835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Venkatesh, V., &amp; Davis, F. D. (2000) “A theoretical extension of the technology acceptance model: Four longitudinal field studies”, Management Science, 46(2), pp. 186-204.</a:t>
            </a: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6" y="1"/>
            <a:ext cx="32607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4F8639-7EFE-7949-BAED-2F297C1B78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8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</a:rPr>
              <a:t>Behavioral 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2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2025/05/13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in Finance</a:t>
            </a:r>
          </a:p>
          <a:p>
            <a:pPr marL="0" indent="0">
              <a:buNone/>
            </a:pPr>
            <a:r>
              <a:rPr lang="en-US" sz="2800" dirty="0"/>
              <a:t>14 2025/05/20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0926-2738-4E13-82BD-94C9002E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47057"/>
          </a:xfrm>
        </p:spPr>
        <p:txBody>
          <a:bodyPr>
            <a:normAutofit/>
          </a:bodyPr>
          <a:lstStyle/>
          <a:p>
            <a:r>
              <a:rPr lang="en-US" dirty="0"/>
              <a:t>TCCM Framework for AI and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47700-516E-0A04-97BC-03FA036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802200-CD8A-89FF-899D-48407F7C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1" y="1061357"/>
            <a:ext cx="8990022" cy="550088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7D2948-3AF3-C60C-43D4-93C0E4058D1B}"/>
              </a:ext>
            </a:extLst>
          </p:cNvPr>
          <p:cNvSpPr/>
          <p:nvPr/>
        </p:nvSpPr>
        <p:spPr>
          <a:xfrm>
            <a:off x="1567542" y="4490358"/>
            <a:ext cx="2075068" cy="50618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22E55-58D8-68AC-48C4-F09A3A6BB03E}"/>
              </a:ext>
            </a:extLst>
          </p:cNvPr>
          <p:cNvSpPr txBox="1"/>
          <p:nvPr/>
        </p:nvSpPr>
        <p:spPr>
          <a:xfrm>
            <a:off x="65363" y="4312962"/>
            <a:ext cx="1769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Behavioral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75B50-9AD7-4696-1878-37EE25A9ACA4}"/>
              </a:ext>
            </a:extLst>
          </p:cNvPr>
          <p:cNvSpPr/>
          <p:nvPr/>
        </p:nvSpPr>
        <p:spPr>
          <a:xfrm>
            <a:off x="185333" y="6608160"/>
            <a:ext cx="113720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Roy, P., Ghose, B., Singh, P. K., Tyagi, P. K., &amp; Vasudevan, A. (2025). Artificial Intelligence and Finance: A bibliometric review on the Trends, Influences, and Research Directions. F1000Research, 14, 122.</a:t>
            </a:r>
          </a:p>
        </p:txBody>
      </p:sp>
    </p:spTree>
    <p:extLst>
      <p:ext uri="{BB962C8B-B14F-4D97-AF65-F5344CB8AC3E}">
        <p14:creationId xmlns:p14="http://schemas.microsoft.com/office/powerpoint/2010/main" val="86935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0926-2738-4E13-82BD-94C9002E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47057"/>
          </a:xfrm>
        </p:spPr>
        <p:txBody>
          <a:bodyPr>
            <a:normAutofit/>
          </a:bodyPr>
          <a:lstStyle/>
          <a:p>
            <a:r>
              <a:rPr lang="en-US" dirty="0"/>
              <a:t>Evolution of AI and Finance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47700-516E-0A04-97BC-03FA036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75B50-9AD7-4696-1878-37EE25A9ACA4}"/>
              </a:ext>
            </a:extLst>
          </p:cNvPr>
          <p:cNvSpPr/>
          <p:nvPr/>
        </p:nvSpPr>
        <p:spPr>
          <a:xfrm>
            <a:off x="185333" y="6608160"/>
            <a:ext cx="113720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Roy, P., Ghose, B., Singh, P. K., Tyagi, P. K., &amp; Vasudevan, A. (2025). Artificial Intelligence and Finance: A bibliometric review on the Trends, Influences, and Research Directions. F1000Research, 14, 122.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B3F0A-A1CC-17B3-011D-F68153EF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2" y="2606966"/>
            <a:ext cx="11524596" cy="3479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5D907B-B186-AF6E-73E4-613CC0FD4C36}"/>
              </a:ext>
            </a:extLst>
          </p:cNvPr>
          <p:cNvSpPr txBox="1"/>
          <p:nvPr/>
        </p:nvSpPr>
        <p:spPr>
          <a:xfrm>
            <a:off x="9203626" y="4795317"/>
            <a:ext cx="2061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4CE502-F1E2-14F1-C153-91E2DA6F2AC6}"/>
              </a:ext>
            </a:extLst>
          </p:cNvPr>
          <p:cNvSpPr/>
          <p:nvPr/>
        </p:nvSpPr>
        <p:spPr>
          <a:xfrm>
            <a:off x="7600013" y="4920240"/>
            <a:ext cx="1304144" cy="3712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42C09-2CEA-DEEB-487D-112CCFDA56A3}"/>
              </a:ext>
            </a:extLst>
          </p:cNvPr>
          <p:cNvSpPr txBox="1"/>
          <p:nvPr/>
        </p:nvSpPr>
        <p:spPr>
          <a:xfrm>
            <a:off x="333703" y="2471774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1993-2010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D2AC4-1F52-CA66-ACD9-CED032BADE46}"/>
              </a:ext>
            </a:extLst>
          </p:cNvPr>
          <p:cNvSpPr txBox="1"/>
          <p:nvPr/>
        </p:nvSpPr>
        <p:spPr>
          <a:xfrm>
            <a:off x="3604057" y="2471774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2011-2020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E690B-1CF3-4EC8-24C1-5A7692A28958}"/>
              </a:ext>
            </a:extLst>
          </p:cNvPr>
          <p:cNvSpPr txBox="1"/>
          <p:nvPr/>
        </p:nvSpPr>
        <p:spPr>
          <a:xfrm>
            <a:off x="7047877" y="2429747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E39722-4B85-13EB-C89A-C5287ADAB9F1}"/>
              </a:ext>
            </a:extLst>
          </p:cNvPr>
          <p:cNvSpPr txBox="1"/>
          <p:nvPr/>
        </p:nvSpPr>
        <p:spPr>
          <a:xfrm>
            <a:off x="10580428" y="2450801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2025-2025</a:t>
            </a:r>
          </a:p>
        </p:txBody>
      </p:sp>
    </p:spTree>
    <p:extLst>
      <p:ext uri="{BB962C8B-B14F-4D97-AF65-F5344CB8AC3E}">
        <p14:creationId xmlns:p14="http://schemas.microsoft.com/office/powerpoint/2010/main" val="2777490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>
                <a:solidFill>
                  <a:schemeClr val="accent1"/>
                </a:solidFill>
              </a:rPr>
              <a:t>Rational Behavior</a:t>
            </a:r>
            <a:br>
              <a:rPr lang="en-US" sz="800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Irrational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970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 dirty="0">
                <a:solidFill>
                  <a:schemeClr val="accent1"/>
                </a:solidFill>
              </a:rPr>
              <a:t>Emotion</a:t>
            </a:r>
            <a:br>
              <a:rPr lang="en-US" sz="8000" dirty="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76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Financial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58" y="1567334"/>
            <a:ext cx="10538085" cy="4525963"/>
          </a:xfrm>
        </p:spPr>
        <p:txBody>
          <a:bodyPr>
            <a:normAutofit/>
          </a:bodyPr>
          <a:lstStyle/>
          <a:p>
            <a:r>
              <a:rPr lang="en-US" sz="3600" dirty="0"/>
              <a:t>Theoretical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logical relationships </a:t>
            </a:r>
            <a:r>
              <a:rPr lang="en-US" sz="3600" dirty="0"/>
              <a:t>among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assets</a:t>
            </a:r>
            <a:r>
              <a:rPr lang="en-US" sz="3600" dirty="0"/>
              <a:t>.</a:t>
            </a:r>
          </a:p>
          <a:p>
            <a:r>
              <a:rPr lang="en-US" sz="3600" dirty="0"/>
              <a:t>Empirical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sz="3600" dirty="0"/>
              <a:t> in order to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 relationships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Behavioral Finance</a:t>
            </a:r>
          </a:p>
          <a:p>
            <a:pPr lvl="1"/>
            <a:r>
              <a:rPr lang="en-US" sz="3600" dirty="0"/>
              <a:t>integrates </a:t>
            </a:r>
            <a:r>
              <a:rPr lang="en-US" sz="3600" dirty="0">
                <a:solidFill>
                  <a:srgbClr val="FF0000"/>
                </a:solidFill>
              </a:rPr>
              <a:t>psychology</a:t>
            </a:r>
            <a:r>
              <a:rPr lang="en-US" sz="3600" dirty="0"/>
              <a:t> into the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investment process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Robert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A. Strong (2004), Practical Investment Management, South-Western</a:t>
            </a:r>
          </a:p>
        </p:txBody>
      </p:sp>
    </p:spTree>
    <p:extLst>
      <p:ext uri="{BB962C8B-B14F-4D97-AF65-F5344CB8AC3E}">
        <p14:creationId xmlns:p14="http://schemas.microsoft.com/office/powerpoint/2010/main" val="625983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Psychology in Behavior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Beliefs</a:t>
            </a:r>
          </a:p>
          <a:p>
            <a:r>
              <a:rPr lang="en-US" sz="4400" dirty="0"/>
              <a:t>Preferences</a:t>
            </a:r>
          </a:p>
          <a:p>
            <a:pPr lvl="1"/>
            <a:r>
              <a:rPr lang="en-US" sz="4400" dirty="0"/>
              <a:t>Prospect theory</a:t>
            </a:r>
          </a:p>
          <a:p>
            <a:pPr lvl="1"/>
            <a:r>
              <a:rPr lang="en-US" sz="4400" dirty="0"/>
              <a:t>Ambiguity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45804" y="6587009"/>
            <a:ext cx="81003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Barberis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Nicholas, and Richard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Thaler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"A survey of behavioral finance." </a:t>
            </a:r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Handbook of the Economics of Finance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 1 (2003): 1053-1128.</a:t>
            </a:r>
          </a:p>
        </p:txBody>
      </p:sp>
    </p:spTree>
    <p:extLst>
      <p:ext uri="{BB962C8B-B14F-4D97-AF65-F5344CB8AC3E}">
        <p14:creationId xmlns:p14="http://schemas.microsoft.com/office/powerpoint/2010/main" val="566497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</a:t>
            </a:r>
            <a:r>
              <a:rPr lang="en-US" altLang="zh-TW" dirty="0">
                <a:solidFill>
                  <a:schemeClr val="accent1"/>
                </a:solidFill>
              </a:rPr>
              <a:t>Themes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Heuristic-Driven Bias</a:t>
            </a:r>
          </a:p>
          <a:p>
            <a:r>
              <a:rPr lang="en-US" sz="4400" dirty="0"/>
              <a:t>Framing Dependence</a:t>
            </a:r>
          </a:p>
          <a:p>
            <a:r>
              <a:rPr lang="en-US" sz="4400" dirty="0"/>
              <a:t>Inefficient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60030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Herding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Herding refers to the lemming-like behavior of investors and analysts looking around, </a:t>
            </a:r>
            <a:br>
              <a:rPr lang="en-US" sz="3600" dirty="0"/>
            </a:br>
            <a:r>
              <a:rPr lang="en-US" sz="3600" dirty="0"/>
              <a:t>seeing what each other is doing, </a:t>
            </a:r>
            <a:br>
              <a:rPr lang="en-US" sz="3600" dirty="0"/>
            </a:br>
            <a:r>
              <a:rPr lang="en-US" sz="3600" dirty="0"/>
              <a:t>and heading in that direction.</a:t>
            </a:r>
          </a:p>
          <a:p>
            <a:r>
              <a:rPr lang="en-US" sz="3600" dirty="0"/>
              <a:t>There may not have been safety in numbers, </a:t>
            </a:r>
            <a:br>
              <a:rPr lang="en-US" sz="3600" dirty="0"/>
            </a:br>
            <a:r>
              <a:rPr lang="en-US" sz="3600" dirty="0"/>
              <a:t>but there probably was some comfort in them.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 v</a:t>
            </a:r>
          </a:p>
        </p:txBody>
      </p:sp>
    </p:spTree>
    <p:extLst>
      <p:ext uri="{BB962C8B-B14F-4D97-AF65-F5344CB8AC3E}">
        <p14:creationId xmlns:p14="http://schemas.microsoft.com/office/powerpoint/2010/main" val="4216665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5E76-6F01-0643-A2DA-4D4A49A4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4227"/>
          </a:xfrm>
        </p:spPr>
        <p:txBody>
          <a:bodyPr/>
          <a:lstStyle/>
          <a:p>
            <a:r>
              <a:rPr lang="en-US" dirty="0"/>
              <a:t>Herding Behavior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FA04-A8B2-5E40-B4EF-177E736A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2"/>
            <a:ext cx="11222181" cy="5422992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err="1"/>
              <a:t>Gavrilakis</a:t>
            </a:r>
            <a:r>
              <a:rPr lang="en-US" b="0" dirty="0"/>
              <a:t>, N., &amp; </a:t>
            </a:r>
            <a:r>
              <a:rPr lang="en-US" b="0" dirty="0" err="1"/>
              <a:t>Floros</a:t>
            </a:r>
            <a:r>
              <a:rPr lang="en-US" b="0" dirty="0"/>
              <a:t>, C. (2023). </a:t>
            </a:r>
            <a:br>
              <a:rPr lang="en-US" b="0" dirty="0"/>
            </a:br>
            <a:r>
              <a:rPr lang="en-US" dirty="0">
                <a:solidFill>
                  <a:srgbClr val="C00000"/>
                </a:solidFill>
              </a:rPr>
              <a:t>ESG performance, herding behavior and stock market returns: evidence from Europe. </a:t>
            </a:r>
            <a:br>
              <a:rPr lang="en-US" b="0" dirty="0"/>
            </a:br>
            <a:r>
              <a:rPr lang="en-US" b="0" dirty="0"/>
              <a:t>Operational Research, 23(1), 3.</a:t>
            </a:r>
          </a:p>
          <a:p>
            <a:r>
              <a:rPr lang="en-US" b="0" dirty="0"/>
              <a:t>Youssef, M. (2022).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What drives herding behavior in the cryptocurrency market?</a:t>
            </a:r>
            <a:br>
              <a:rPr lang="en-US" b="0" dirty="0"/>
            </a:br>
            <a:r>
              <a:rPr lang="en-US" b="0" dirty="0"/>
              <a:t>Journal of Behavioral Finance, 23(2), 230-239.</a:t>
            </a:r>
          </a:p>
          <a:p>
            <a:r>
              <a:rPr lang="en-US" b="0" dirty="0" err="1"/>
              <a:t>Manahov</a:t>
            </a:r>
            <a:r>
              <a:rPr lang="en-US" b="0" dirty="0"/>
              <a:t>, V. (2021).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Cryptocurrency liquidity during extreme price movements: is there a problem with virtual money? </a:t>
            </a:r>
            <a:br>
              <a:rPr lang="en-US" b="0" dirty="0"/>
            </a:br>
            <a:r>
              <a:rPr lang="en-US" b="0" dirty="0"/>
              <a:t>Quantitative Finance, 21(2), 341-360.</a:t>
            </a:r>
          </a:p>
          <a:p>
            <a:r>
              <a:rPr lang="en-US" b="0" dirty="0"/>
              <a:t>Hsieh, S. F., Chan, C. Y., &amp; Wang, M. C. (2020).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Retail investor attention and herding behavior. </a:t>
            </a:r>
            <a:br>
              <a:rPr lang="en-US" b="0" dirty="0"/>
            </a:br>
            <a:r>
              <a:rPr lang="en-US" b="0" dirty="0"/>
              <a:t>Journal of Empirical Finance, 59, 109-132.</a:t>
            </a:r>
          </a:p>
          <a:p>
            <a:r>
              <a:rPr lang="en-US" b="0" dirty="0" err="1"/>
              <a:t>Christoffersen</a:t>
            </a:r>
            <a:r>
              <a:rPr lang="en-US" b="0" dirty="0"/>
              <a:t>, J., &amp; </a:t>
            </a:r>
            <a:r>
              <a:rPr lang="en-US" b="0" dirty="0" err="1"/>
              <a:t>Staehr</a:t>
            </a:r>
            <a:r>
              <a:rPr lang="en-US" b="0" dirty="0"/>
              <a:t>, S. (2019).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Individual risk tolerance and herding behaviors in financial forecasts.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b="0" dirty="0"/>
              <a:t>European Financial Management, 25(5), 1348-1377.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6ADEA-1023-A54C-BFC2-D19AD196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1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Efficient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Market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Hypothesis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(EMH)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23768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Investing 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398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Expected </a:t>
            </a:r>
            <a:r>
              <a:rPr lang="en-US" sz="6000">
                <a:solidFill>
                  <a:srgbClr val="FF0000"/>
                </a:solidFill>
              </a:rPr>
              <a:t>Utility Theory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>
                <a:solidFill>
                  <a:srgbClr val="FF0000"/>
                </a:solidFill>
              </a:rPr>
              <a:t>(EUT)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59273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Prospect theory</a:t>
            </a:r>
            <a:r>
              <a:rPr lang="en-US" sz="8800" dirty="0">
                <a:solidFill>
                  <a:schemeClr val="accent1"/>
                </a:solidFill>
              </a:rPr>
              <a:t>: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An analysis of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decision under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64760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001" y="34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Prospect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Kahneman</a:t>
            </a:r>
            <a:r>
              <a:rPr lang="en-US" sz="2400" dirty="0">
                <a:solidFill>
                  <a:schemeClr val="accent1"/>
                </a:solidFill>
              </a:rPr>
              <a:t> and </a:t>
            </a:r>
            <a:r>
              <a:rPr lang="en-US" sz="2400" dirty="0" err="1">
                <a:solidFill>
                  <a:schemeClr val="accent1"/>
                </a:solidFill>
              </a:rPr>
              <a:t>Tversky</a:t>
            </a:r>
            <a:r>
              <a:rPr lang="en-US" sz="2400" dirty="0">
                <a:solidFill>
                  <a:schemeClr val="accent1"/>
                </a:solidFill>
              </a:rPr>
              <a:t>, 1979)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5" y="1268760"/>
            <a:ext cx="7706741" cy="5223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5600" y="6457891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Kahneman, Daniel, and Amos Tversky.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933783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Decision Making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under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902227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Which of the </a:t>
            </a:r>
            <a:r>
              <a:rPr lang="en-US">
                <a:solidFill>
                  <a:schemeClr val="accent1"/>
                </a:solidFill>
              </a:rPr>
              <a:t>following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would </a:t>
            </a:r>
            <a:r>
              <a:rPr lang="en-US" dirty="0">
                <a:solidFill>
                  <a:schemeClr val="accent1"/>
                </a:solidFill>
              </a:rPr>
              <a:t>you prefer?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30702"/>
          </a:xfrm>
        </p:spPr>
        <p:txBody>
          <a:bodyPr/>
          <a:lstStyle/>
          <a:p>
            <a:r>
              <a:rPr lang="en-US" sz="4000" dirty="0"/>
              <a:t>A: </a:t>
            </a:r>
          </a:p>
          <a:p>
            <a:pPr lvl="1"/>
            <a:r>
              <a:rPr lang="en-US" sz="4000" dirty="0"/>
              <a:t>50% chance to win 1,000, </a:t>
            </a:r>
          </a:p>
          <a:p>
            <a:pPr lvl="1"/>
            <a:r>
              <a:rPr lang="en-US" sz="4000" dirty="0"/>
              <a:t>50% chance to win nothing;</a:t>
            </a:r>
          </a:p>
          <a:p>
            <a:r>
              <a:rPr lang="en-US" sz="4000" dirty="0"/>
              <a:t>B: </a:t>
            </a:r>
          </a:p>
          <a:p>
            <a:pPr lvl="1"/>
            <a:r>
              <a:rPr lang="en-US" sz="4000" dirty="0"/>
              <a:t>450 for sure.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296206"/>
            <a:ext cx="5927340" cy="116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249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29" y="2269671"/>
            <a:ext cx="11146700" cy="3020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E6078C-2B21-2E59-96D8-A72D9C0961AC}"/>
              </a:ext>
            </a:extLst>
          </p:cNvPr>
          <p:cNvSpPr/>
          <p:nvPr/>
        </p:nvSpPr>
        <p:spPr>
          <a:xfrm>
            <a:off x="1503428" y="4622646"/>
            <a:ext cx="10156676" cy="6027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0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29" y="2269671"/>
            <a:ext cx="11146700" cy="3020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93777" y="4686300"/>
            <a:ext cx="9117766" cy="6041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6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84" y="2595487"/>
            <a:ext cx="10889032" cy="2079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465801-EB59-C18C-70F0-A7FB433B6318}"/>
              </a:ext>
            </a:extLst>
          </p:cNvPr>
          <p:cNvSpPr/>
          <p:nvPr/>
        </p:nvSpPr>
        <p:spPr>
          <a:xfrm>
            <a:off x="1502229" y="4131129"/>
            <a:ext cx="10038287" cy="5878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8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84" y="2595487"/>
            <a:ext cx="10889032" cy="2079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7D6409-35A6-F7A5-6CFD-8E8D8EBA1A4A}"/>
              </a:ext>
            </a:extLst>
          </p:cNvPr>
          <p:cNvSpPr/>
          <p:nvPr/>
        </p:nvSpPr>
        <p:spPr>
          <a:xfrm>
            <a:off x="1436914" y="4198243"/>
            <a:ext cx="10103601" cy="6041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4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Expected 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2930521"/>
            <a:ext cx="11138722" cy="6346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81561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96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68" y="2430639"/>
            <a:ext cx="10889463" cy="2453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4295F0-9070-6EB2-E974-D8F3535FCEF1}"/>
              </a:ext>
            </a:extLst>
          </p:cNvPr>
          <p:cNvSpPr/>
          <p:nvPr/>
        </p:nvSpPr>
        <p:spPr>
          <a:xfrm>
            <a:off x="1960628" y="3926239"/>
            <a:ext cx="8783572" cy="792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09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68" y="2430639"/>
            <a:ext cx="10889463" cy="2453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D4E179-766D-6FAA-F17E-7A4301E134F3}"/>
              </a:ext>
            </a:extLst>
          </p:cNvPr>
          <p:cNvSpPr/>
          <p:nvPr/>
        </p:nvSpPr>
        <p:spPr>
          <a:xfrm>
            <a:off x="1935863" y="4049363"/>
            <a:ext cx="8792007" cy="620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1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0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85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3268"/>
            <a:ext cx="9144000" cy="425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98020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19" y="1446455"/>
            <a:ext cx="8251038" cy="4574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539745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Preferences </a:t>
            </a:r>
            <a:r>
              <a:rPr lang="en-US">
                <a:solidFill>
                  <a:schemeClr val="accent1"/>
                </a:solidFill>
              </a:rPr>
              <a:t>Between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Positive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r>
              <a:rPr lang="en-US">
                <a:solidFill>
                  <a:schemeClr val="accent1"/>
                </a:solidFill>
              </a:rPr>
              <a:t>Negative Prospects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0"/>
          <a:stretch/>
        </p:blipFill>
        <p:spPr>
          <a:xfrm>
            <a:off x="350761" y="2269671"/>
            <a:ext cx="11490477" cy="3224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1401911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Certainty,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Probability,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and </a:t>
            </a:r>
            <a:br>
              <a:rPr lang="en-US" sz="960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Possibility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75911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3345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5" y="1397167"/>
            <a:ext cx="6303495" cy="4998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9157645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417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Weighting Function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84" y="1268760"/>
            <a:ext cx="5499233" cy="5182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67737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Investor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568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4 as a decision tree (standard formulation)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03" y="1444672"/>
            <a:ext cx="7936184" cy="4864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35498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10 as a decision tree (sequential formulation)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1844824"/>
            <a:ext cx="7901827" cy="424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397211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02" y="1689179"/>
            <a:ext cx="11386430" cy="4254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848053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15" y="1870781"/>
            <a:ext cx="11082128" cy="4072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6858520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238" y="1448470"/>
            <a:ext cx="8181563" cy="4716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7524463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underweight outcomes that are merely probable in comparison with outcomes that are obtained with certainty.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certainty effect</a:t>
            </a:r>
            <a:r>
              <a:rPr lang="en-US" sz="3200" dirty="0"/>
              <a:t>, contributes to </a:t>
            </a:r>
            <a:r>
              <a:rPr lang="en-US" sz="3200" dirty="0">
                <a:solidFill>
                  <a:srgbClr val="7030A0"/>
                </a:solidFill>
              </a:rPr>
              <a:t>risk aversion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7030A0"/>
                </a:solidFill>
              </a:rPr>
              <a:t>sure gains </a:t>
            </a:r>
            <a:r>
              <a:rPr lang="en-US" sz="3200" dirty="0"/>
              <a:t>and to </a:t>
            </a:r>
            <a:r>
              <a:rPr lang="en-US" sz="3200" dirty="0">
                <a:solidFill>
                  <a:srgbClr val="C00000"/>
                </a:solidFill>
              </a:rPr>
              <a:t>risk seeking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C00000"/>
                </a:solidFill>
              </a:rPr>
              <a:t>sure losses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760710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27829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2257134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Value</a:t>
            </a:r>
            <a:r>
              <a:rPr lang="en-US" sz="3600" dirty="0"/>
              <a:t> is assigned to </a:t>
            </a:r>
            <a:r>
              <a:rPr lang="en-US" sz="3600" dirty="0">
                <a:solidFill>
                  <a:srgbClr val="C00000"/>
                </a:solidFill>
              </a:rPr>
              <a:t>gains and losses </a:t>
            </a:r>
            <a:r>
              <a:rPr lang="en-US" sz="3600" dirty="0"/>
              <a:t>rather than to </a:t>
            </a:r>
            <a:br>
              <a:rPr lang="en-US" sz="3600" dirty="0"/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final assets </a:t>
            </a:r>
            <a:r>
              <a:rPr lang="en-US" sz="3600" dirty="0"/>
              <a:t>and in which </a:t>
            </a:r>
            <a:r>
              <a:rPr lang="en-US" sz="3600" dirty="0">
                <a:solidFill>
                  <a:srgbClr val="C00000"/>
                </a:solidFill>
              </a:rPr>
              <a:t>probabilities</a:t>
            </a:r>
            <a:r>
              <a:rPr lang="en-US" sz="3600" dirty="0"/>
              <a:t> are replaced by </a:t>
            </a:r>
            <a:r>
              <a:rPr lang="en-US" sz="3600" dirty="0">
                <a:solidFill>
                  <a:srgbClr val="FF0000"/>
                </a:solidFill>
              </a:rPr>
              <a:t>decision weights</a:t>
            </a:r>
            <a:r>
              <a:rPr lang="en-US" sz="3600" dirty="0"/>
              <a:t>. </a:t>
            </a:r>
          </a:p>
          <a:p>
            <a:r>
              <a:rPr lang="en-US" sz="3600" dirty="0"/>
              <a:t>The value function is normally concave for gains, commonly convex for losses, and is generally steeper for losses than for gains.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4145496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Decision weights </a:t>
            </a:r>
            <a:r>
              <a:rPr lang="en-US" sz="3600" dirty="0"/>
              <a:t>are generally </a:t>
            </a:r>
            <a:r>
              <a:rPr lang="en-US" sz="3600" dirty="0">
                <a:solidFill>
                  <a:schemeClr val="accent1"/>
                </a:solidFill>
              </a:rPr>
              <a:t>lower</a:t>
            </a:r>
            <a:r>
              <a:rPr lang="en-US" sz="3600" dirty="0"/>
              <a:t> than the corresponding probabilities, </a:t>
            </a:r>
            <a:br>
              <a:rPr lang="en-US" sz="3600" dirty="0"/>
            </a:br>
            <a:r>
              <a:rPr lang="en-US" sz="3600" dirty="0"/>
              <a:t>except in the range of low probabilities.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Overweighting</a:t>
            </a:r>
            <a:r>
              <a:rPr lang="en-US" sz="3600" dirty="0"/>
              <a:t> of low probabilities may contribute to the attractiveness of both insurance and gambling.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23943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9728"/>
            <a:ext cx="8229600" cy="171420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CNN Business (CNN Money)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Fear &amp; Greed Index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What emotion is driving the market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https://money.cnn.com/data/fear-and-greed/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73950-178D-9F46-8327-54FBA4146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6101"/>
            <a:ext cx="1157271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6CEBB-EB99-B241-B6E3-4D475CFD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490267"/>
            <a:ext cx="1909696" cy="1520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6094EE-9143-7CD4-683F-44132B3F2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290" y="139728"/>
            <a:ext cx="1892300" cy="44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A06AD-47F3-38E0-57B0-B16BAA10D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07" y="1931243"/>
            <a:ext cx="5360180" cy="4551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239DD2-BFE2-037D-C79B-117353C8A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057" y="2010945"/>
            <a:ext cx="6018266" cy="42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0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Behavioral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Heuristics and Biases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0526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Behavioral Finance Anomalies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Rational Man</a:t>
            </a:r>
          </a:p>
          <a:p>
            <a:pPr lvl="1"/>
            <a:r>
              <a:rPr lang="en-US" sz="3600" dirty="0"/>
              <a:t>Consumer Choice with Certainty</a:t>
            </a:r>
          </a:p>
          <a:p>
            <a:pPr lvl="1"/>
            <a:r>
              <a:rPr lang="en-US" sz="3600" dirty="0"/>
              <a:t>Consumer Choice with Uncertainty</a:t>
            </a:r>
          </a:p>
          <a:p>
            <a:pPr lvl="1"/>
            <a:r>
              <a:rPr lang="en-US" sz="3600" dirty="0"/>
              <a:t>The Allais Paradox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2625751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Reference Point</a:t>
            </a:r>
          </a:p>
          <a:p>
            <a:r>
              <a:rPr lang="en-US" sz="3600" dirty="0"/>
              <a:t>The S-Curve</a:t>
            </a:r>
          </a:p>
          <a:p>
            <a:r>
              <a:rPr lang="en-US" sz="3600" dirty="0"/>
              <a:t>Loss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9704523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Perception Biases</a:t>
            </a:r>
          </a:p>
          <a:p>
            <a:r>
              <a:rPr lang="en-US" sz="4000" dirty="0"/>
              <a:t>Inertial Effects</a:t>
            </a:r>
          </a:p>
          <a:p>
            <a:r>
              <a:rPr lang="en-US" sz="4000" dirty="0"/>
              <a:t>Causality and Statistics</a:t>
            </a:r>
          </a:p>
          <a:p>
            <a:r>
              <a:rPr lang="en-US" sz="4000" dirty="0"/>
              <a:t>Illusions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Anomalies</a:t>
            </a:r>
          </a:p>
        </p:txBody>
      </p:sp>
    </p:spTree>
    <p:extLst>
      <p:ext uri="{BB962C8B-B14F-4D97-AF65-F5344CB8AC3E}">
        <p14:creationId xmlns:p14="http://schemas.microsoft.com/office/powerpoint/2010/main" val="17050667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Saliency</a:t>
            </a:r>
          </a:p>
          <a:p>
            <a:r>
              <a:rPr lang="en-US" sz="4000" dirty="0"/>
              <a:t>Framing</a:t>
            </a:r>
          </a:p>
          <a:p>
            <a:r>
              <a:rPr lang="en-US" sz="4000" dirty="0"/>
              <a:t>Anchoring</a:t>
            </a:r>
          </a:p>
          <a:p>
            <a:r>
              <a:rPr lang="en-US" sz="4000" dirty="0"/>
              <a:t>Sunk Cost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Perception Biases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73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Endowment Effect</a:t>
            </a:r>
          </a:p>
          <a:p>
            <a:r>
              <a:rPr lang="en-US" sz="4000" dirty="0"/>
              <a:t>Status Quo Effect</a:t>
            </a:r>
          </a:p>
          <a:p>
            <a:r>
              <a:rPr lang="en-US" sz="4000" dirty="0"/>
              <a:t>Disposition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Inertial Effects</a:t>
            </a:r>
          </a:p>
        </p:txBody>
      </p:sp>
    </p:spTree>
    <p:extLst>
      <p:ext uri="{BB962C8B-B14F-4D97-AF65-F5344CB8AC3E}">
        <p14:creationId xmlns:p14="http://schemas.microsoft.com/office/powerpoint/2010/main" val="3199532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Representativeness</a:t>
            </a:r>
          </a:p>
          <a:p>
            <a:r>
              <a:rPr lang="en-US" sz="4000" dirty="0"/>
              <a:t>Conjunction Fallacy</a:t>
            </a:r>
          </a:p>
          <a:p>
            <a:r>
              <a:rPr lang="en-US" sz="4000" dirty="0"/>
              <a:t>Reading into Randomness</a:t>
            </a:r>
          </a:p>
          <a:p>
            <a:r>
              <a:rPr lang="en-US" sz="4000" dirty="0"/>
              <a:t>Small Sample Bias</a:t>
            </a:r>
          </a:p>
          <a:p>
            <a:r>
              <a:rPr lang="en-US" sz="4000" dirty="0"/>
              <a:t>Probability Neglect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Causality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934238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Illusion of Talent</a:t>
            </a:r>
          </a:p>
          <a:p>
            <a:r>
              <a:rPr lang="en-US" sz="4000" dirty="0"/>
              <a:t>Illusion of Skill</a:t>
            </a:r>
          </a:p>
          <a:p>
            <a:r>
              <a:rPr lang="en-US" sz="4000" dirty="0"/>
              <a:t>Illusion of Superiority</a:t>
            </a:r>
          </a:p>
          <a:p>
            <a:r>
              <a:rPr lang="en-US" sz="4000" dirty="0"/>
              <a:t>Illusion of Validity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9919502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Behavioral Finance: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Two Major Foundations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600200"/>
            <a:ext cx="11222181" cy="4781128"/>
          </a:xfrm>
        </p:spPr>
        <p:txBody>
          <a:bodyPr>
            <a:noAutofit/>
          </a:bodyPr>
          <a:lstStyle/>
          <a:p>
            <a:r>
              <a:rPr lang="en-US" dirty="0"/>
              <a:t>Investor Sentiment</a:t>
            </a:r>
          </a:p>
          <a:p>
            <a:pPr lvl="1"/>
            <a:r>
              <a:rPr lang="en-US" sz="3200" dirty="0"/>
              <a:t>creates disturbances to efficient prices. </a:t>
            </a:r>
          </a:p>
          <a:p>
            <a:r>
              <a:rPr lang="en-US" dirty="0"/>
              <a:t>Limited arbitrage</a:t>
            </a:r>
          </a:p>
          <a:p>
            <a:pPr lvl="1"/>
            <a:r>
              <a:rPr lang="en-US" sz="3200" dirty="0"/>
              <a:t>arbitrage is never </a:t>
            </a:r>
            <a:r>
              <a:rPr lang="en-US" sz="3200" dirty="0" err="1"/>
              <a:t>riskfree</a:t>
            </a:r>
            <a:r>
              <a:rPr lang="en-US" sz="3200" dirty="0"/>
              <a:t>, hence it does not counter irrational disturbances.</a:t>
            </a:r>
          </a:p>
          <a:p>
            <a:pPr lvl="2"/>
            <a:r>
              <a:rPr lang="en-US" sz="3200" dirty="0"/>
              <a:t>Prices may not react to information by the “right” amount.</a:t>
            </a:r>
          </a:p>
          <a:p>
            <a:pPr lvl="2"/>
            <a:r>
              <a:rPr lang="en-US" sz="3200" dirty="0"/>
              <a:t>Prices may react to non-information.</a:t>
            </a:r>
          </a:p>
          <a:p>
            <a:pPr lvl="2"/>
            <a:r>
              <a:rPr lang="en-US" sz="3200" dirty="0"/>
              <a:t>Markets may remain 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461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104"/>
            <a:ext cx="8229600" cy="1061885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Arbitrage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1040781"/>
            <a:ext cx="3888432" cy="5560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8609" y="658827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www.beliefnet.com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/columnists/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moviemom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/2012/09/interview-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nicholas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jarecki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-of-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arbitrage.html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03" y="14426"/>
            <a:ext cx="9028191" cy="1803865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Cboe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VIX (Volatility Index)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An Indicator of Expected Market Volatility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www.cboe.com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tradable_products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vix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8503FD-A2F3-C2BE-7C05-C688FB18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2" y="295756"/>
            <a:ext cx="1855868" cy="1394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FB28C-E9E3-26D2-BD56-B7AD8D2A9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42" y="1978702"/>
            <a:ext cx="9028191" cy="458354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845A09-617C-6FE8-1F7C-B341957273BD}"/>
              </a:ext>
            </a:extLst>
          </p:cNvPr>
          <p:cNvSpPr/>
          <p:nvPr/>
        </p:nvSpPr>
        <p:spPr>
          <a:xfrm>
            <a:off x="8663273" y="5578838"/>
            <a:ext cx="182880" cy="182880"/>
          </a:xfrm>
          <a:prstGeom prst="ellipse">
            <a:avLst/>
          </a:prstGeom>
          <a:solidFill>
            <a:srgbClr val="00FA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2233A3-A015-E88A-2E3A-2BA5635D78CC}"/>
              </a:ext>
            </a:extLst>
          </p:cNvPr>
          <p:cNvSpPr/>
          <p:nvPr/>
        </p:nvSpPr>
        <p:spPr>
          <a:xfrm>
            <a:off x="9040525" y="2598293"/>
            <a:ext cx="182880" cy="182880"/>
          </a:xfrm>
          <a:prstGeom prst="ellipse">
            <a:avLst/>
          </a:prstGeom>
          <a:solidFill>
            <a:srgbClr val="00FA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213A3-3328-7CC2-5244-29BAE196959E}"/>
              </a:ext>
            </a:extLst>
          </p:cNvPr>
          <p:cNvSpPr txBox="1"/>
          <p:nvPr/>
        </p:nvSpPr>
        <p:spPr>
          <a:xfrm>
            <a:off x="10153182" y="2410835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82.69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CC651-0FD2-725A-FB97-385A0AD00DC0}"/>
              </a:ext>
            </a:extLst>
          </p:cNvPr>
          <p:cNvSpPr txBox="1"/>
          <p:nvPr/>
        </p:nvSpPr>
        <p:spPr>
          <a:xfrm>
            <a:off x="10355262" y="5384925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9.14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1BEB1D-1208-0E7B-B3F3-24384B84BA22}"/>
              </a:ext>
            </a:extLst>
          </p:cNvPr>
          <p:cNvCxnSpPr>
            <a:cxnSpLocks/>
            <a:stCxn id="8" idx="6"/>
            <a:endCxn id="9" idx="1"/>
          </p:cNvCxnSpPr>
          <p:nvPr/>
        </p:nvCxnSpPr>
        <p:spPr>
          <a:xfrm>
            <a:off x="9223405" y="2689733"/>
            <a:ext cx="929777" cy="134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2777-D354-DE42-BF77-D23413116F4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846153" y="5677312"/>
            <a:ext cx="1509109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889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67147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Arbitrage</a:t>
            </a:r>
          </a:p>
        </p:txBody>
      </p:sp>
      <p:sp>
        <p:nvSpPr>
          <p:cNvPr id="3" name="Oval 2"/>
          <p:cNvSpPr/>
          <p:nvPr/>
        </p:nvSpPr>
        <p:spPr>
          <a:xfrm>
            <a:off x="3071664" y="2996952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$100</a:t>
            </a:r>
          </a:p>
        </p:txBody>
      </p:sp>
      <p:sp>
        <p:nvSpPr>
          <p:cNvPr id="7" name="Oval 6"/>
          <p:cNvSpPr/>
          <p:nvPr/>
        </p:nvSpPr>
        <p:spPr>
          <a:xfrm>
            <a:off x="7392144" y="2071525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$120</a:t>
            </a:r>
          </a:p>
        </p:txBody>
      </p:sp>
      <p:cxnSp>
        <p:nvCxnSpPr>
          <p:cNvPr id="9" name="Straight Arrow Connector 8"/>
          <p:cNvCxnSpPr>
            <a:stCxn id="3" idx="6"/>
            <a:endCxn id="7" idx="2"/>
          </p:cNvCxnSpPr>
          <p:nvPr/>
        </p:nvCxnSpPr>
        <p:spPr>
          <a:xfrm flipV="1">
            <a:off x="4871864" y="2791606"/>
            <a:ext cx="2520280" cy="925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25091" y="256926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Gain </a:t>
            </a:r>
            <a:r>
              <a:rPr lang="en-US" sz="3200" b="1" dirty="0">
                <a:solidFill>
                  <a:schemeClr val="accent1"/>
                </a:solidFill>
              </a:rPr>
              <a:t>$20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055" y="4656716"/>
            <a:ext cx="370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Buy Low in Market A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9292" y="3784685"/>
            <a:ext cx="3724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Sell High in Market B</a:t>
            </a:r>
          </a:p>
        </p:txBody>
      </p:sp>
    </p:spTree>
    <p:extLst>
      <p:ext uri="{BB962C8B-B14F-4D97-AF65-F5344CB8AC3E}">
        <p14:creationId xmlns:p14="http://schemas.microsoft.com/office/powerpoint/2010/main" val="38523975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08720"/>
            <a:ext cx="10786820" cy="5135619"/>
          </a:xfrm>
        </p:spPr>
        <p:txBody>
          <a:bodyPr>
            <a:normAutofit/>
          </a:bodyPr>
          <a:lstStyle/>
          <a:p>
            <a:r>
              <a:rPr lang="en-US" dirty="0"/>
              <a:t>Overconfidence</a:t>
            </a:r>
          </a:p>
          <a:p>
            <a:pPr lvl="1"/>
            <a:r>
              <a:rPr lang="en-US" sz="3200" dirty="0"/>
              <a:t>people overestimate the reliability of their knowledge.</a:t>
            </a:r>
          </a:p>
          <a:p>
            <a:r>
              <a:rPr lang="en-US" dirty="0"/>
              <a:t>Excessive trading</a:t>
            </a:r>
          </a:p>
          <a:p>
            <a:r>
              <a:rPr lang="en-US" dirty="0"/>
              <a:t>Framing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2687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69" y="1012568"/>
            <a:ext cx="11329261" cy="5543996"/>
          </a:xfrm>
        </p:spPr>
        <p:txBody>
          <a:bodyPr>
            <a:normAutofit/>
          </a:bodyPr>
          <a:lstStyle/>
          <a:p>
            <a:r>
              <a:rPr lang="en-US" dirty="0"/>
              <a:t>Regret Aversion</a:t>
            </a:r>
          </a:p>
          <a:p>
            <a:pPr lvl="1"/>
            <a:r>
              <a:rPr lang="en-US" sz="3200" dirty="0"/>
              <a:t>anticipation of a future regret can influence current decision.</a:t>
            </a:r>
          </a:p>
          <a:p>
            <a:r>
              <a:rPr lang="en-US" dirty="0"/>
              <a:t>Disposition Effect</a:t>
            </a:r>
          </a:p>
          <a:p>
            <a:pPr lvl="1"/>
            <a:r>
              <a:rPr lang="en-US" sz="3200" dirty="0"/>
              <a:t>sell winners, hold on to the losers.</a:t>
            </a:r>
          </a:p>
          <a:p>
            <a:r>
              <a:rPr lang="en-US" dirty="0"/>
              <a:t>Anchoring and adjustment: can create under-reaction.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288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Fashions and Fads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are influenced by each other.  There is a social pressure to conform.</a:t>
            </a:r>
          </a:p>
          <a:p>
            <a:r>
              <a:rPr lang="en-US" dirty="0"/>
              <a:t>Herding behavior: “safety-in-numbers”.</a:t>
            </a:r>
          </a:p>
          <a:p>
            <a:r>
              <a:rPr lang="en-US" dirty="0"/>
              <a:t>Informational Cascades</a:t>
            </a:r>
          </a:p>
          <a:p>
            <a:r>
              <a:rPr lang="en-US" dirty="0"/>
              <a:t>Positive Feedback </a:t>
            </a:r>
          </a:p>
          <a:p>
            <a:r>
              <a:rPr lang="en-US" dirty="0"/>
              <a:t>Example: excessive demand for internet IPOs.  Extremely high opening day returns.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234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norms</a:t>
            </a:r>
          </a:p>
          <a:p>
            <a:pPr lvl="1"/>
            <a:r>
              <a:rPr lang="en-US" dirty="0"/>
              <a:t>The informal opinions, rules, and procedures of a group. </a:t>
            </a:r>
          </a:p>
          <a:p>
            <a:pPr lvl="1"/>
            <a:r>
              <a:rPr lang="en-US" dirty="0"/>
              <a:t>Your piers and social groups influence your investment participation</a:t>
            </a:r>
          </a:p>
          <a:p>
            <a:r>
              <a:rPr lang="en-US" dirty="0"/>
              <a:t>Herding Behavior</a:t>
            </a:r>
          </a:p>
          <a:p>
            <a:pPr lvl="1"/>
            <a:r>
              <a:rPr lang="en-US" dirty="0"/>
              <a:t>The movement into or out of a stock or industry of companies by large groups of investors.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684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61877"/>
            <a:ext cx="7741146" cy="5176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1889" y="6639164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www.interaction-design.org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/literature/article/confirmation-bias-it-s-not-what-we-think-we-know-that-counts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1"/>
            <a:ext cx="8229600" cy="14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Psychology of Belief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12333483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1285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8" name="Oval 7"/>
          <p:cNvSpPr/>
          <p:nvPr/>
        </p:nvSpPr>
        <p:spPr>
          <a:xfrm>
            <a:off x="2351584" y="1709142"/>
            <a:ext cx="4176464" cy="3808091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Facts</a:t>
            </a:r>
          </a:p>
        </p:txBody>
      </p:sp>
      <p:sp>
        <p:nvSpPr>
          <p:cNvPr id="9" name="Oval 8"/>
          <p:cNvSpPr/>
          <p:nvPr/>
        </p:nvSpPr>
        <p:spPr>
          <a:xfrm>
            <a:off x="5375920" y="1709142"/>
            <a:ext cx="4176464" cy="3808091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Your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Beliefs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978" y="5701725"/>
            <a:ext cx="214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Overvalued</a:t>
            </a:r>
          </a:p>
        </p:txBody>
      </p:sp>
      <p:sp>
        <p:nvSpPr>
          <p:cNvPr id="12" name="Up Arrow 11"/>
          <p:cNvSpPr/>
          <p:nvPr/>
        </p:nvSpPr>
        <p:spPr>
          <a:xfrm>
            <a:off x="5801476" y="4580371"/>
            <a:ext cx="366532" cy="1121353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365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Representativeness Heuristic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7" name="Oval 6"/>
          <p:cNvSpPr/>
          <p:nvPr/>
        </p:nvSpPr>
        <p:spPr>
          <a:xfrm>
            <a:off x="2639616" y="1709142"/>
            <a:ext cx="4176464" cy="323202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5303912" y="1709142"/>
            <a:ext cx="4176464" cy="3232027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6309" y="5583250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 (A &amp; B) &lt; P (A) or P (B)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7310" y="3068961"/>
            <a:ext cx="1138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 &amp; B</a:t>
            </a:r>
          </a:p>
        </p:txBody>
      </p:sp>
    </p:spTree>
    <p:extLst>
      <p:ext uri="{BB962C8B-B14F-4D97-AF65-F5344CB8AC3E}">
        <p14:creationId xmlns:p14="http://schemas.microsoft.com/office/powerpoint/2010/main" val="22928495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56756" y="6579315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Raaij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W. Fred. "Economic psychology."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Economic Psychology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1, no. 1 (1981): 1-24.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302" y="27728"/>
            <a:ext cx="1735971" cy="4938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9536" y="2420888"/>
            <a:ext cx="2095306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 Conditions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(E)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88774" y="2420888"/>
            <a:ext cx="2286522" cy="1725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Personal Characteristics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(P)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9158" y="2420888"/>
            <a:ext cx="2011642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Behavior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(B)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Katona’s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Economic Psychology Model</a:t>
            </a:r>
          </a:p>
        </p:txBody>
      </p:sp>
      <p:cxnSp>
        <p:nvCxnSpPr>
          <p:cNvPr id="12" name="Straight Arrow Connector 11"/>
          <p:cNvCxnSpPr>
            <a:stCxn id="3" idx="3"/>
            <a:endCxn id="8" idx="1"/>
          </p:cNvCxnSpPr>
          <p:nvPr/>
        </p:nvCxnSpPr>
        <p:spPr>
          <a:xfrm flipV="1">
            <a:off x="4014842" y="3283457"/>
            <a:ext cx="97393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7275296" y="3283457"/>
            <a:ext cx="92386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3" idx="2"/>
          </p:cNvCxnSpPr>
          <p:nvPr/>
        </p:nvCxnSpPr>
        <p:spPr>
          <a:xfrm rot="5400000">
            <a:off x="6086084" y="1043039"/>
            <a:ext cx="12700" cy="6237790"/>
          </a:xfrm>
          <a:prstGeom prst="bentConnector3">
            <a:avLst>
              <a:gd name="adj1" fmla="val 5983787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46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25178</TotalTime>
  <Words>4744</Words>
  <Application>Microsoft Macintosh PowerPoint</Application>
  <PresentationFormat>Widescreen</PresentationFormat>
  <Paragraphs>529</Paragraphs>
  <Slides>101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5" baseType="lpstr">
      <vt:lpstr>Arial</vt:lpstr>
      <vt:lpstr>Calibri</vt:lpstr>
      <vt:lpstr>Times New Roman</vt:lpstr>
      <vt:lpstr>Office Theme</vt:lpstr>
      <vt:lpstr>Investing Psychology  and  Behavioral Finance</vt:lpstr>
      <vt:lpstr>Syllabus</vt:lpstr>
      <vt:lpstr>Syllabus</vt:lpstr>
      <vt:lpstr>Syllabus</vt:lpstr>
      <vt:lpstr>Investing Psychology  and  Behavioral  Finance</vt:lpstr>
      <vt:lpstr>Outline</vt:lpstr>
      <vt:lpstr>Investor  Sentiment</vt:lpstr>
      <vt:lpstr>CNN Business (CNN Money) Fear &amp; Greed Index What emotion is driving the market now?</vt:lpstr>
      <vt:lpstr>Cboe VIX (Volatility Index) An Indicator of Expected Market Volatility</vt:lpstr>
      <vt:lpstr>Min-Yuh Day and Yensen Ni (2023),  Be greedy when others are fearful: Evidence from a two-decade assessment of the NDX 100 and S&amp;P 500 indexes,  International Review of Financial Analysis, 90, 102856.</vt:lpstr>
      <vt:lpstr>Consumer  Psychology  and  Behavior</vt:lpstr>
      <vt:lpstr>How consumers  think, feel, and act </vt:lpstr>
      <vt:lpstr>Fintech Impact on  Consumer Behavior</vt:lpstr>
      <vt:lpstr>Behavioral Finance</vt:lpstr>
      <vt:lpstr>Richard H. Thaler (2016), Misbehaving: The Making of Behavioral Economics, ‎ W. W. Norton &amp; Company </vt:lpstr>
      <vt:lpstr>Edwin Burton and Sunit N. Shah (2013)  Behavioral Finance:  Understanding the Social, Cognitive, and Economic Debates,  Wiley</vt:lpstr>
      <vt:lpstr>Lucy Ackert and Richard Deaves  (2009), Behavioral Finance: Psychology, Decision-Making, and Markets, South-Western College Pub</vt:lpstr>
      <vt:lpstr>Hersh Shefrin (2007),  Beyond Greed and Fear:  Understanding Behavioral Finance and the Psychology of Investing,  Oxford University Press</vt:lpstr>
      <vt:lpstr>Andrei Shleifer (2000), Inefficient Markets: An Introduction to Behavioral Finance, Oxford University Press</vt:lpstr>
      <vt:lpstr>H. Kent Baker and Victor Ricciardi (2014)  Investor Behavior:  The Psychology of Financial Planning and Investing,  Wiley</vt:lpstr>
      <vt:lpstr>Marketing</vt:lpstr>
      <vt:lpstr>Value</vt:lpstr>
      <vt:lpstr>Value</vt:lpstr>
      <vt:lpstr>Customer Perceived Value</vt:lpstr>
      <vt:lpstr>Model of Consumer Behavior</vt:lpstr>
      <vt:lpstr>Building  Customer Value, Satisfaction,  and  Loyalty</vt:lpstr>
      <vt:lpstr>Customer Perceived Value, Customer Satisfaction, and Loyalty</vt:lpstr>
      <vt:lpstr>Theory of  Reasoned  Action  (TRA)</vt:lpstr>
      <vt:lpstr>TRA (1975)</vt:lpstr>
      <vt:lpstr>TRA (1989)</vt:lpstr>
      <vt:lpstr>Theory of  Planned  Behavior (TPB)</vt:lpstr>
      <vt:lpstr>TPB (1985)</vt:lpstr>
      <vt:lpstr>TPB (1989)</vt:lpstr>
      <vt:lpstr>TPB (1991)</vt:lpstr>
      <vt:lpstr>PowerPoint Presentation</vt:lpstr>
      <vt:lpstr>Technology Acceptance Model  (TAM)</vt:lpstr>
      <vt:lpstr>TAM (1989)</vt:lpstr>
      <vt:lpstr>TAM2 (2000)</vt:lpstr>
      <vt:lpstr>Behavioral  Finance</vt:lpstr>
      <vt:lpstr>TCCM Framework for AI and Finance</vt:lpstr>
      <vt:lpstr>Evolution of AI and Finance Research</vt:lpstr>
      <vt:lpstr>Rational Behavior  Irrational Behavior</vt:lpstr>
      <vt:lpstr>Emotion  Sentiment</vt:lpstr>
      <vt:lpstr>Modern Financial Research</vt:lpstr>
      <vt:lpstr>Psychology in Behavior Finance</vt:lpstr>
      <vt:lpstr>Behavioral Finance Themes</vt:lpstr>
      <vt:lpstr>Herding Behavior</vt:lpstr>
      <vt:lpstr>Herding Behavior in Finance</vt:lpstr>
      <vt:lpstr>Efficient  Market  Hypothesis  (EMH)</vt:lpstr>
      <vt:lpstr>Expected Utility Theory  (EUT) </vt:lpstr>
      <vt:lpstr>Prospect theory:  An analysis of  decision under risk</vt:lpstr>
      <vt:lpstr>Prospect Theory  (Kahneman and Tversky, 1979)</vt:lpstr>
      <vt:lpstr>Decision Making  under  Risk</vt:lpstr>
      <vt:lpstr>Which of the following  would you prefer?</vt:lpstr>
      <vt:lpstr>Decision</vt:lpstr>
      <vt:lpstr>Decision</vt:lpstr>
      <vt:lpstr>Decision</vt:lpstr>
      <vt:lpstr>Decision</vt:lpstr>
      <vt:lpstr>Expected Utility</vt:lpstr>
      <vt:lpstr>Decision</vt:lpstr>
      <vt:lpstr>Decision</vt:lpstr>
      <vt:lpstr>Decision</vt:lpstr>
      <vt:lpstr>Decision</vt:lpstr>
      <vt:lpstr>Decision</vt:lpstr>
      <vt:lpstr>Decision</vt:lpstr>
      <vt:lpstr>Preferences Between  Positive and Negative Prospects</vt:lpstr>
      <vt:lpstr>Certainty,  Probability,  and  Possibility</vt:lpstr>
      <vt:lpstr>Prospect theory Value Function</vt:lpstr>
      <vt:lpstr>Prospect theory Weighting Function </vt:lpstr>
      <vt:lpstr>Problem 4 as a decision tree (standard formulation)</vt:lpstr>
      <vt:lpstr>Problem 10 as a decision tree (sequential formulation) </vt:lpstr>
      <vt:lpstr>Decision</vt:lpstr>
      <vt:lpstr>Decision</vt:lpstr>
      <vt:lpstr>Decision</vt:lpstr>
      <vt:lpstr>Prospect theory</vt:lpstr>
      <vt:lpstr>Prospect theory</vt:lpstr>
      <vt:lpstr>Prospect theory</vt:lpstr>
      <vt:lpstr>Prospect theory</vt:lpstr>
      <vt:lpstr>Prospect theory</vt:lpstr>
      <vt:lpstr>Behavioral  Heuristics and Biases  in  Decision Making</vt:lpstr>
      <vt:lpstr>Behavioral Finance Anomalies</vt:lpstr>
      <vt:lpstr>Prospect Theory</vt:lpstr>
      <vt:lpstr>Behavioral Finance Anomalies</vt:lpstr>
      <vt:lpstr>Perception Biases</vt:lpstr>
      <vt:lpstr>Inertial Effects</vt:lpstr>
      <vt:lpstr>Causality and Statistics</vt:lpstr>
      <vt:lpstr>Illusions</vt:lpstr>
      <vt:lpstr>Behavioral Finance:  Two Major Foundations</vt:lpstr>
      <vt:lpstr>Arbitrage</vt:lpstr>
      <vt:lpstr>Arbitrage</vt:lpstr>
      <vt:lpstr>Heuristics</vt:lpstr>
      <vt:lpstr>Heuristics</vt:lpstr>
      <vt:lpstr>Fashions and Fads</vt:lpstr>
      <vt:lpstr>Social Influences</vt:lpstr>
      <vt:lpstr>PowerPoint Presentation</vt:lpstr>
      <vt:lpstr>PowerPoint Presentation</vt:lpstr>
      <vt:lpstr>Representativeness Heuristic</vt:lpstr>
      <vt:lpstr>Katona’s  Economic Psychology Model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1314</cp:revision>
  <cp:lastPrinted>2020-12-23T14:44:17Z</cp:lastPrinted>
  <dcterms:created xsi:type="dcterms:W3CDTF">2019-09-12T03:09:52Z</dcterms:created>
  <dcterms:modified xsi:type="dcterms:W3CDTF">2025-03-03T14:55:48Z</dcterms:modified>
  <cp:category/>
</cp:coreProperties>
</file>