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4"/>
  </p:notesMasterIdLst>
  <p:sldIdLst>
    <p:sldId id="3462" r:id="rId2"/>
    <p:sldId id="3463" r:id="rId3"/>
    <p:sldId id="3464" r:id="rId4"/>
    <p:sldId id="3800" r:id="rId5"/>
    <p:sldId id="3801" r:id="rId6"/>
    <p:sldId id="3802" r:id="rId7"/>
    <p:sldId id="3803" r:id="rId8"/>
    <p:sldId id="3804" r:id="rId9"/>
    <p:sldId id="3805" r:id="rId10"/>
    <p:sldId id="3806" r:id="rId11"/>
    <p:sldId id="4878" r:id="rId12"/>
    <p:sldId id="4877" r:id="rId13"/>
    <p:sldId id="3809" r:id="rId14"/>
    <p:sldId id="3810" r:id="rId15"/>
    <p:sldId id="3811" r:id="rId16"/>
    <p:sldId id="3812" r:id="rId17"/>
    <p:sldId id="3010" r:id="rId18"/>
    <p:sldId id="3011" r:id="rId19"/>
    <p:sldId id="3012" r:id="rId20"/>
    <p:sldId id="3676" r:id="rId21"/>
    <p:sldId id="3675" r:id="rId22"/>
    <p:sldId id="277" r:id="rId23"/>
    <p:sldId id="2147483646" r:id="rId24"/>
    <p:sldId id="3818" r:id="rId25"/>
    <p:sldId id="3819" r:id="rId26"/>
    <p:sldId id="3820" r:id="rId27"/>
    <p:sldId id="819" r:id="rId28"/>
    <p:sldId id="3822" r:id="rId29"/>
    <p:sldId id="3823" r:id="rId30"/>
    <p:sldId id="3824" r:id="rId31"/>
    <p:sldId id="3825" r:id="rId32"/>
    <p:sldId id="3826" r:id="rId33"/>
    <p:sldId id="3827" r:id="rId34"/>
    <p:sldId id="3828" r:id="rId35"/>
    <p:sldId id="3829" r:id="rId36"/>
    <p:sldId id="3830" r:id="rId37"/>
    <p:sldId id="3831" r:id="rId38"/>
    <p:sldId id="3832" r:id="rId39"/>
    <p:sldId id="3833" r:id="rId40"/>
    <p:sldId id="3834" r:id="rId41"/>
    <p:sldId id="3835" r:id="rId42"/>
    <p:sldId id="3836" r:id="rId43"/>
    <p:sldId id="3837" r:id="rId44"/>
    <p:sldId id="3838" r:id="rId45"/>
    <p:sldId id="3839" r:id="rId46"/>
    <p:sldId id="3840" r:id="rId47"/>
    <p:sldId id="3841" r:id="rId48"/>
    <p:sldId id="3842" r:id="rId49"/>
    <p:sldId id="3843" r:id="rId50"/>
    <p:sldId id="3844" r:id="rId51"/>
    <p:sldId id="3845" r:id="rId52"/>
    <p:sldId id="3846" r:id="rId53"/>
    <p:sldId id="3847" r:id="rId54"/>
    <p:sldId id="3848" r:id="rId55"/>
    <p:sldId id="3849" r:id="rId56"/>
    <p:sldId id="3850" r:id="rId57"/>
    <p:sldId id="3851" r:id="rId58"/>
    <p:sldId id="3852" r:id="rId59"/>
    <p:sldId id="3853" r:id="rId60"/>
    <p:sldId id="3854" r:id="rId61"/>
    <p:sldId id="3855" r:id="rId62"/>
    <p:sldId id="3856" r:id="rId63"/>
    <p:sldId id="4818" r:id="rId64"/>
    <p:sldId id="2147483645" r:id="rId65"/>
    <p:sldId id="5949" r:id="rId66"/>
    <p:sldId id="260" r:id="rId67"/>
    <p:sldId id="261" r:id="rId68"/>
    <p:sldId id="263" r:id="rId69"/>
    <p:sldId id="5106" r:id="rId70"/>
    <p:sldId id="5115" r:id="rId71"/>
    <p:sldId id="5520" r:id="rId72"/>
    <p:sldId id="274" r:id="rId73"/>
    <p:sldId id="5607" r:id="rId74"/>
    <p:sldId id="5608" r:id="rId75"/>
    <p:sldId id="5609" r:id="rId76"/>
    <p:sldId id="5244" r:id="rId77"/>
    <p:sldId id="2147483647" r:id="rId78"/>
    <p:sldId id="5216" r:id="rId79"/>
    <p:sldId id="5215" r:id="rId80"/>
    <p:sldId id="5221" r:id="rId81"/>
    <p:sldId id="5604" r:id="rId82"/>
    <p:sldId id="5605" r:id="rId83"/>
    <p:sldId id="5217" r:id="rId84"/>
    <p:sldId id="5222" r:id="rId85"/>
    <p:sldId id="5242" r:id="rId86"/>
    <p:sldId id="5243" r:id="rId87"/>
    <p:sldId id="5241" r:id="rId88"/>
    <p:sldId id="4282" r:id="rId89"/>
    <p:sldId id="5218" r:id="rId90"/>
    <p:sldId id="3817" r:id="rId91"/>
    <p:sldId id="256" r:id="rId92"/>
    <p:sldId id="5220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4"/>
    <p:restoredTop sz="86821"/>
  </p:normalViewPr>
  <p:slideViewPr>
    <p:cSldViewPr snapToGrid="0" snapToObjects="1">
      <p:cViewPr varScale="1">
        <p:scale>
          <a:sx n="72" d="100"/>
          <a:sy n="72" d="100"/>
        </p:scale>
        <p:origin x="22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2/26/25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2/26/25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vidia.com/courses/course-detail?course_id=course-v1:DLI+S-FX-14+V1" TargetMode="External"/><Relationship Id="rId2" Type="http://schemas.openxmlformats.org/officeDocument/2006/relationships/hyperlink" Target="https://learn.nvidia.com/courses/course-detail?course_id=course-v1:DLI+S-FX-15+V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Engineering-Software-Products-Ian-Sommerville/dp/013521064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amazon.com/Software-Engineering-10th-Ian-Sommerville/dp/013394303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amazon.com/Software-Engineering-Google-Lessons-Programming/dp/14920827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amazon.com/Agile-Practice-Project-Management-Institute/dp/1628251999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uide-Project-Management-Knowledge-PMBOK%C2%AE/dp/1628256648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amazon.com/RAG-Driven-Generative-retrieval-generation-LlamaIndex/dp/183620091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learn.nvidia.com/" TargetMode="External"/><Relationship Id="rId4" Type="http://schemas.openxmlformats.org/officeDocument/2006/relationships/hyperlink" Target="https://developer.nvidia.com/join-nvidia-developer-progra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learn.nvidia.com/" TargetMode="External"/><Relationship Id="rId4" Type="http://schemas.openxmlformats.org/officeDocument/2006/relationships/hyperlink" Target="https://developer.nvidia.com/join-nvidia-developer-program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join-nvidia-developer-progra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learn.nvidia.com/en-us/training/self-paced-courses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learn.nvidia.com/my-lear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vidia.com/certificates?id=ed-qOCIMQaatzU8SNUNxgw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lmarena.ai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langchain.com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blog.langchain.dev/deconstructing-rag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blog.langchain.dev/evaluating-rag-pipelines-with-ragas-langsmith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eb.ntpu.edu.tw/~myday/cindex.htm#projec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ntpu.edu.tw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52.jpeg"/><Relationship Id="rId2" Type="http://schemas.openxmlformats.org/officeDocument/2006/relationships/hyperlink" Target="http://www.mis.ntpu.edu.tw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4.tiff"/><Relationship Id="rId4" Type="http://schemas.openxmlformats.org/officeDocument/2006/relationships/hyperlink" Target="http://web.ntpu.edu.tw/~myday/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Software Engineering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1132SE01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2025)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2025-02-19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80E445-4810-9CD1-0369-3C6C6769E0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3004" y="3651053"/>
            <a:ext cx="1453236" cy="1453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A3C3C1-CCCA-B3B1-81F6-BB5ED8A46EBF}"/>
              </a:ext>
            </a:extLst>
          </p:cNvPr>
          <p:cNvSpPr txBox="1"/>
          <p:nvPr/>
        </p:nvSpPr>
        <p:spPr>
          <a:xfrm>
            <a:off x="10473181" y="5060965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1 2025/02/19 Introduction to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2 2025/02/26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Software product management and prototyping with </a:t>
            </a:r>
            <a:br>
              <a:rPr lang="en-US" sz="2800" dirty="0"/>
            </a:br>
            <a:r>
              <a:rPr lang="en-US" sz="2800" dirty="0"/>
              <a:t>                          Generative AI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3 2025/03/05 Agile Software Engineering: </a:t>
            </a:r>
            <a:br>
              <a:rPr lang="en-US" sz="2800" dirty="0"/>
            </a:br>
            <a:r>
              <a:rPr lang="en-US" sz="2800" dirty="0"/>
              <a:t>                          Agile methods, Scrum, and Extreme Programming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4 2025/03/12 Case Study on Software Engineering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5 2025/03/19 Features, Scenarios, and Stories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6 2025/03/26 Software Architecture: </a:t>
            </a:r>
            <a:br>
              <a:rPr lang="en-US" sz="2800" dirty="0"/>
            </a:br>
            <a:r>
              <a:rPr lang="en-US" sz="2800" dirty="0"/>
              <a:t>                          Architectural design, System decomposition, and </a:t>
            </a:r>
            <a:br>
              <a:rPr lang="en-US" sz="2800" dirty="0"/>
            </a:br>
            <a:r>
              <a:rPr lang="en-US" sz="2800" dirty="0"/>
              <a:t>                          Distribution architecture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2025/04/02 Make-up holiday for NTPU Sports Day (No Classes)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2025/04/09 Midterm Project Report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9 2025/04/16 Cloud-Based Software: Virtualization and containers,</a:t>
            </a:r>
            <a:br>
              <a:rPr lang="en-US" sz="2800" dirty="0"/>
            </a:br>
            <a:r>
              <a:rPr lang="en-US" sz="2800" dirty="0"/>
              <a:t>                           Everything as a service, Software as a service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10 2025/04/23 Cloud Computing and Cloud Software Architecture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11 2025/04/30 Case Study on Software Engineering II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12 2025/05/07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Service deployment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2025/05/14 Industry Practices of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14 2025/05/21 Security and Privacy; Reliable Programming; </a:t>
            </a:r>
            <a:br>
              <a:rPr lang="en-US" sz="2800" dirty="0"/>
            </a:br>
            <a:r>
              <a:rPr lang="en-US" sz="2800" dirty="0"/>
              <a:t>                            Testing: Functional testing, Test automation, </a:t>
            </a:r>
            <a:br>
              <a:rPr lang="en-US" sz="2800" dirty="0"/>
            </a:br>
            <a:r>
              <a:rPr lang="en-US" sz="2800" dirty="0"/>
              <a:t>                            Test-driven development, and Code reviews; </a:t>
            </a:r>
            <a:br>
              <a:rPr lang="en-US" sz="2800" dirty="0"/>
            </a:br>
            <a:r>
              <a:rPr lang="en-US" sz="2800" dirty="0"/>
              <a:t>                            DevOps and Code Management: </a:t>
            </a:r>
            <a:br>
              <a:rPr lang="en-US" sz="2800" dirty="0"/>
            </a:br>
            <a:r>
              <a:rPr lang="en-US" sz="2800" dirty="0"/>
              <a:t>                            Code management and DevOps automation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2025/05/28 Final Project Report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2025/06/04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9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Methods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Lecture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Discussion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Practicum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Individual Presentation 60 %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Group Presentation 10 %</a:t>
            </a:r>
            <a:endParaRPr lang="zh-TW" altLang="en-US" sz="4400" dirty="0"/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Case Report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Class Participation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Assignment 10 %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5ADA-999F-AB48-8677-B48707AD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19956"/>
          </a:xfrm>
        </p:spPr>
        <p:txBody>
          <a:bodyPr/>
          <a:lstStyle/>
          <a:p>
            <a:r>
              <a:rPr lang="en-US" dirty="0"/>
              <a:t>Required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5761-B9BA-114A-AAC3-7328153B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59324"/>
            <a:ext cx="11222181" cy="4993975"/>
          </a:xfrm>
        </p:spPr>
        <p:txBody>
          <a:bodyPr>
            <a:normAutofit/>
          </a:bodyPr>
          <a:lstStyle/>
          <a:p>
            <a:r>
              <a:rPr lang="en-US" altLang="zh-TW" dirty="0"/>
              <a:t>Ian Sommerville (2019), </a:t>
            </a:r>
            <a:br>
              <a:rPr lang="en-US" altLang="zh-TW" dirty="0"/>
            </a:br>
            <a:r>
              <a:rPr lang="en-US" altLang="zh-TW" dirty="0"/>
              <a:t>Engineering Software Products: </a:t>
            </a:r>
            <a:br>
              <a:rPr lang="en-US" altLang="zh-TW" dirty="0"/>
            </a:br>
            <a:r>
              <a:rPr lang="en-US" altLang="zh-TW" dirty="0"/>
              <a:t>An Introduction to Modern Software Engineering, </a:t>
            </a:r>
            <a:br>
              <a:rPr lang="en-US" altLang="zh-TW" dirty="0"/>
            </a:br>
            <a:r>
              <a:rPr lang="en-US" altLang="zh-TW" dirty="0"/>
              <a:t>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3DA-E152-8940-B83F-B1F69969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A1492-0FA2-3843-BB58-92733B76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79" y="3387244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5ADA-999F-AB48-8677-B48707AD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3460"/>
            <a:ext cx="11222181" cy="964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5761-B9BA-114A-AAC3-7328153B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905"/>
            <a:ext cx="11222181" cy="5253395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3600" b="0" dirty="0"/>
              <a:t>Ian Sommerville (2015), </a:t>
            </a:r>
            <a:br>
              <a:rPr lang="en-US" altLang="zh-TW" sz="3600" b="0" dirty="0"/>
            </a:br>
            <a:r>
              <a:rPr lang="en-US" altLang="zh-TW" sz="3600" b="0" dirty="0"/>
              <a:t>Software Engineering, 10th Edition, Pearson.</a:t>
            </a:r>
          </a:p>
          <a:p>
            <a:r>
              <a:rPr lang="en-US" altLang="zh-TW" sz="3600" b="0" dirty="0"/>
              <a:t>Titus Winters, Tom </a:t>
            </a:r>
            <a:r>
              <a:rPr lang="en-US" altLang="zh-TW" sz="3600" b="0" dirty="0" err="1"/>
              <a:t>Manshreck</a:t>
            </a:r>
            <a:r>
              <a:rPr lang="en-US" altLang="zh-TW" sz="3600" b="0" dirty="0"/>
              <a:t>, and Hyrum Wright (2020), </a:t>
            </a:r>
            <a:br>
              <a:rPr lang="en-US" altLang="zh-TW" sz="3600" b="0" dirty="0"/>
            </a:br>
            <a:r>
              <a:rPr lang="en-US" altLang="zh-TW" sz="3600" b="0" dirty="0"/>
              <a:t>Software Engineering at Google: Lessons Learned from Programming Over Time, O'Reilly Media.</a:t>
            </a:r>
          </a:p>
          <a:p>
            <a:r>
              <a:rPr lang="en-US" altLang="zh-TW" sz="3600" b="0" dirty="0"/>
              <a:t>Project Management Institute (2017), </a:t>
            </a:r>
            <a:br>
              <a:rPr lang="en-US" altLang="zh-TW" sz="3600" b="0" dirty="0"/>
            </a:br>
            <a:r>
              <a:rPr lang="en-US" altLang="zh-TW" sz="3600" b="0" dirty="0"/>
              <a:t>Agile Practice Guide, PMI</a:t>
            </a:r>
          </a:p>
          <a:p>
            <a:r>
              <a:rPr lang="en-US" altLang="zh-TW" sz="3600" b="0" dirty="0"/>
              <a:t>Project Management Institute (2021),</a:t>
            </a:r>
            <a:br>
              <a:rPr lang="en-US" altLang="zh-TW" sz="3600" b="0" dirty="0"/>
            </a:br>
            <a:r>
              <a:rPr lang="en-US" altLang="zh-TW" sz="3600" b="0" dirty="0"/>
              <a:t>A Guide to the Project Management Body of Knowledge (PMBOK Guide) – Seventh Edition and The Standard for Project Management, PMI</a:t>
            </a:r>
          </a:p>
          <a:p>
            <a:r>
              <a:rPr lang="en-US" sz="3600" b="0" dirty="0"/>
              <a:t>Denis Rothman (2024), </a:t>
            </a:r>
            <a:br>
              <a:rPr lang="en-US" sz="3600" b="0" dirty="0"/>
            </a:br>
            <a:r>
              <a:rPr lang="en-US" sz="3600" b="0" dirty="0"/>
              <a:t>RAG-Driven Generative AI: Build custom retrieval augmented generation pipelines with </a:t>
            </a:r>
            <a:r>
              <a:rPr lang="en-US" sz="3600" b="0" dirty="0" err="1"/>
              <a:t>LlamaIndex</a:t>
            </a:r>
            <a:r>
              <a:rPr lang="en-US" sz="3600" b="0" dirty="0"/>
              <a:t>, Deep Lake, and Pinecone, </a:t>
            </a:r>
            <a:r>
              <a:rPr lang="en-US" sz="3600" b="0" dirty="0" err="1"/>
              <a:t>Packt</a:t>
            </a:r>
            <a:r>
              <a:rPr lang="en-US" sz="3600" b="0" dirty="0"/>
              <a:t> Publishing</a:t>
            </a:r>
          </a:p>
          <a:p>
            <a:r>
              <a:rPr lang="en-US" sz="3600" b="0" dirty="0"/>
              <a:t>NVIDIA DLI (2025), Building RAG Agents with LLMs, </a:t>
            </a:r>
            <a:r>
              <a:rPr lang="en-US" sz="3600" b="0" dirty="0">
                <a:hlinkClick r:id="rId2"/>
              </a:rPr>
              <a:t>https://learn.nvidia.com/courses/course-detail?course_id=course-v1:DLI+S-FX-15+V1</a:t>
            </a:r>
            <a:endParaRPr lang="en-US" sz="3600" b="0" dirty="0"/>
          </a:p>
          <a:p>
            <a:r>
              <a:rPr lang="en-US" sz="3600" b="0" dirty="0"/>
              <a:t>NVIDIA DLI (2025), Generative AI with Diffusion Models, </a:t>
            </a:r>
            <a:r>
              <a:rPr lang="en-US" sz="3600" b="0" dirty="0">
                <a:hlinkClick r:id="rId3"/>
              </a:rPr>
              <a:t>https://learn.nvidia.com/courses/course-detail?course_id=course-v1:DLI+S-FX-14+V1</a:t>
            </a:r>
            <a:endParaRPr lang="en-US" sz="3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3DA-E152-8940-B83F-B1F69969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4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Ian Sommerville (2019), </a:t>
            </a:r>
            <a:br>
              <a:rPr lang="en-US" sz="2800" dirty="0"/>
            </a:br>
            <a:r>
              <a:rPr lang="en-US" sz="4000" dirty="0">
                <a:solidFill>
                  <a:srgbClr val="C00000"/>
                </a:solidFill>
              </a:rPr>
              <a:t>Engineering Software Products: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An Introduction to Modern Software Engineering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400" dirty="0"/>
              <a:t>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BBC0-328E-4D49-8605-37D3151CB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2154366"/>
            <a:ext cx="3531751" cy="437097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https://www.amazon.com/Engineering-Software-Products-Ian-Sommerville/dp/013521064X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80549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Ian Sommerville (2015), </a:t>
            </a:r>
            <a:br>
              <a:rPr lang="en-US" sz="2800" dirty="0"/>
            </a:br>
            <a:r>
              <a:rPr lang="en-US" sz="4000" dirty="0">
                <a:solidFill>
                  <a:srgbClr val="C00000"/>
                </a:solidFill>
              </a:rPr>
              <a:t>Software Engineering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Edition, 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sz="1000" dirty="0">
                <a:hlinkClick r:id="rId2"/>
              </a:rPr>
              <a:t>https://www.amazon.com/Software-Engineering-10th-Ian-Sommerville/dp/0133943038</a:t>
            </a:r>
            <a:endParaRPr lang="en-US" altLang="zh-TW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FAF81-675A-BB43-8E9D-3A7455E4F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639739"/>
            <a:ext cx="3996106" cy="4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Titus Winters, Tom </a:t>
            </a:r>
            <a:r>
              <a:rPr lang="en-US" sz="2400" dirty="0" err="1"/>
              <a:t>Manshreck</a:t>
            </a:r>
            <a:r>
              <a:rPr lang="en-US" sz="2400" dirty="0"/>
              <a:t>, and Hyrum Wright (2020), </a:t>
            </a:r>
            <a:br>
              <a:rPr lang="en-US" sz="2800" dirty="0"/>
            </a:br>
            <a:r>
              <a:rPr lang="en-US" sz="3600" dirty="0">
                <a:solidFill>
                  <a:srgbClr val="C00000"/>
                </a:solidFill>
              </a:rPr>
              <a:t>Software Engineering at Google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Lessons Learned from Programming Over Time, </a:t>
            </a:r>
            <a:br>
              <a:rPr lang="en-US" sz="2800" dirty="0"/>
            </a:br>
            <a:r>
              <a:rPr lang="en-US" sz="2400" dirty="0"/>
              <a:t>O'Reilly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sz="1000" dirty="0">
                <a:hlinkClick r:id="rId2"/>
              </a:rPr>
              <a:t>https://www.amazon.com/Software-Engineering-Google-Lessons-Programming/dp/1492082791</a:t>
            </a:r>
            <a:endParaRPr lang="en-US" altLang="zh-TW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D88B9-28F0-1246-AA03-1F869DD4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26" y="1772817"/>
            <a:ext cx="3690074" cy="48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82B7-9F96-1347-A4FE-8244FBD0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322" y="88992"/>
            <a:ext cx="5877356" cy="1367336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Calibri" pitchFamily="34" charset="0"/>
                <a:ea typeface="標楷體" pitchFamily="65" charset="-120"/>
              </a:rPr>
              <a:t>Min-</a:t>
            </a:r>
            <a:r>
              <a:rPr lang="en-US" altLang="zh-TW" sz="5400" dirty="0" err="1">
                <a:latin typeface="Calibri" pitchFamily="34" charset="0"/>
                <a:ea typeface="標楷體" pitchFamily="65" charset="-120"/>
              </a:rPr>
              <a:t>Yuh</a:t>
            </a:r>
            <a:r>
              <a:rPr lang="en-US" altLang="zh-TW" sz="5400" dirty="0">
                <a:latin typeface="Calibri" pitchFamily="34" charset="0"/>
                <a:ea typeface="標楷體" pitchFamily="65" charset="-120"/>
              </a:rPr>
              <a:t> Day, Ph.D.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0208-5AAF-174A-BBCF-0F64DC2B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770" y="1557891"/>
            <a:ext cx="9070455" cy="35614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zh-TW" sz="3500" dirty="0">
                <a:solidFill>
                  <a:srgbClr val="C00000"/>
                </a:solidFill>
              </a:rPr>
              <a:t>Professor, Information Management, NTPU</a:t>
            </a: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zh-TW" sz="3500" dirty="0">
                <a:solidFill>
                  <a:schemeClr val="tx2"/>
                </a:solidFill>
              </a:rPr>
              <a:t>Visiting Scholar, IIS, Academia </a:t>
            </a:r>
            <a:r>
              <a:rPr lang="en-US" altLang="zh-TW" sz="3500" dirty="0" err="1">
                <a:solidFill>
                  <a:schemeClr val="tx2"/>
                </a:solidFill>
              </a:rPr>
              <a:t>Sinica</a:t>
            </a:r>
            <a:endParaRPr lang="en-US" altLang="zh-TW" sz="35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zh-TW" sz="3500" dirty="0">
                <a:solidFill>
                  <a:srgbClr val="984807"/>
                </a:solidFill>
              </a:rPr>
              <a:t>Ph.D., Information Management, NTU</a:t>
            </a: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zh-TW" sz="2000" dirty="0">
                <a:solidFill>
                  <a:schemeClr val="accent2"/>
                </a:solidFill>
              </a:rPr>
              <a:t>Director, Intelligent Financial Innovation Technology, IFIT Lab, IM, NTPU</a:t>
            </a:r>
          </a:p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Director, Fintech and Green Finance Research Center, NTPU</a:t>
            </a:r>
            <a:b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</a:rPr>
              <a:t>Division Director, Sustainable Development, Sustainability Office, NTPU</a:t>
            </a:r>
            <a:endParaRPr lang="en-US" altLang="zh-TW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TW" sz="19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Intelligence, Generative AI, ESG and Green Financial Technology, </a:t>
            </a:r>
            <a:br>
              <a:rPr lang="en-US" altLang="zh-TW" sz="19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9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Big Data Analytics, Electronic Commerce, Biomedical Informatics</a:t>
            </a:r>
            <a:endParaRPr lang="zh-TW" altLang="en-US" sz="1900" dirty="0">
              <a:solidFill>
                <a:srgbClr val="17375E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6F8D-0162-0C4F-80D9-42457C32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8" y="6582720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DF210-999B-B543-BB08-55CA178F3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51" y="2180184"/>
            <a:ext cx="1311157" cy="1590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DE749-A11A-4B4B-B93C-D2301140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7" y="5290161"/>
            <a:ext cx="1499864" cy="1499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A6C2B-5B98-E645-BB38-226FE4E9A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97" y="3780120"/>
            <a:ext cx="1499864" cy="1499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78771-3ADB-CF49-99A2-83DC529401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A6B40-66E6-5D46-92CE-45FA16B46E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94920-FFB6-4749-8B58-CBD2482335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1" name="Picture 2" descr="http://mail.tku.edu.tw/myday/images/AS_Logo1.gif">
            <a:extLst>
              <a:ext uri="{FF2B5EF4-FFF2-40B4-BE49-F238E27FC236}">
                <a16:creationId xmlns:a16="http://schemas.microsoft.com/office/drawing/2014/main" id="{21A7643E-D757-6C4E-BA60-6DD316B1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mail.tku.edu.tw/myday/images/NTU_logo.jpg">
            <a:extLst>
              <a:ext uri="{FF2B5EF4-FFF2-40B4-BE49-F238E27FC236}">
                <a16:creationId xmlns:a16="http://schemas.microsoft.com/office/drawing/2014/main" id="{DD4095AA-1C8D-4D40-BE13-12AE2C2A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D298B8C-812E-4242-B99C-1FE21191A3C4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5E5D47-46B4-3746-AE25-62ED375E0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B756A3-2536-5946-A56A-4994F9B6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A6350-74C3-D94B-AD70-E4FD3D7F20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26" y="1635008"/>
            <a:ext cx="1317406" cy="594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4E4C50-8BEC-6840-B59B-579F85F6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6099" y="364819"/>
            <a:ext cx="2253148" cy="1016127"/>
          </a:xfrm>
          <a:prstGeom prst="rect">
            <a:avLst/>
          </a:prstGeom>
        </p:spPr>
      </p:pic>
      <p:pic>
        <p:nvPicPr>
          <p:cNvPr id="18" name="Picture 4" descr="http://mail.tku.edu.tw/myday/images/Myday_Photo.jpg">
            <a:extLst>
              <a:ext uri="{FF2B5EF4-FFF2-40B4-BE49-F238E27FC236}">
                <a16:creationId xmlns:a16="http://schemas.microsoft.com/office/drawing/2014/main" id="{22AB4522-29E3-1547-A495-77E5F754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31" y="88466"/>
            <a:ext cx="1104812" cy="136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18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AFC-93E4-0441-9414-37E6419F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4288"/>
            <a:ext cx="8229600" cy="132648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Project Management Institute (2017),</a:t>
            </a:r>
            <a:br>
              <a:rPr lang="en-US" sz="2400" dirty="0"/>
            </a:br>
            <a:r>
              <a:rPr lang="en-US" sz="4000" dirty="0">
                <a:solidFill>
                  <a:srgbClr val="C00000"/>
                </a:solidFill>
              </a:rPr>
              <a:t>Agile Practice Guide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2400" dirty="0"/>
              <a:t>PMI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1B7E-5518-1D42-B244-481C35C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A9BAF3-8497-EF4E-85AF-31D76895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2"/>
              </a:rPr>
              <a:t>https://www.amazon.com/Agile-Practice-Project-Management-Institute/dp/1628251999/</a:t>
            </a:r>
            <a:endParaRPr lang="en-US" altLang="zh-TW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6449E-315A-EC45-BB4A-945E2395E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61" y="1451625"/>
            <a:ext cx="3949678" cy="50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AFC-93E4-0441-9414-37E6419F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4288"/>
            <a:ext cx="8229600" cy="2362274"/>
          </a:xfrm>
        </p:spPr>
        <p:txBody>
          <a:bodyPr/>
          <a:lstStyle/>
          <a:p>
            <a:r>
              <a:rPr lang="en-US" sz="2400" dirty="0"/>
              <a:t>Project Management Institute (2021),</a:t>
            </a:r>
            <a:br>
              <a:rPr lang="en-US" sz="2400" dirty="0"/>
            </a:br>
            <a:r>
              <a:rPr lang="en-US" sz="3200" dirty="0">
                <a:solidFill>
                  <a:srgbClr val="C00000"/>
                </a:solidFill>
              </a:rPr>
              <a:t>A Guide to the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Project Management Body of Knowledge (PMBOK Guide) –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Seventh Edition and The Standard for 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1B7E-5518-1D42-B244-481C35C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44A39-EA63-0D47-9FC8-6A4997B6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398848"/>
            <a:ext cx="3225724" cy="41833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A9BAF3-8497-EF4E-85AF-31D76895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https://www.amazon.com/Guide-Project-Management-Knowledge-PMBOK%C2%AE/dp/1628256648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2474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1550821"/>
          </a:xfrm>
        </p:spPr>
        <p:txBody>
          <a:bodyPr>
            <a:noAutofit/>
          </a:bodyPr>
          <a:lstStyle/>
          <a:p>
            <a:r>
              <a:rPr lang="en-US" sz="2400" dirty="0"/>
              <a:t>Denis Rothman (2024), </a:t>
            </a:r>
            <a:br>
              <a:rPr lang="en-US" sz="2400" dirty="0"/>
            </a:br>
            <a:r>
              <a:rPr lang="en-US" sz="3600" dirty="0">
                <a:solidFill>
                  <a:srgbClr val="C00000"/>
                </a:solidFill>
              </a:rPr>
              <a:t>RAG-Driven Generative AI: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Build custom retrieval augmented generation pipelines with </a:t>
            </a:r>
            <a:r>
              <a:rPr lang="en-US" sz="2000" dirty="0" err="1">
                <a:solidFill>
                  <a:srgbClr val="C00000"/>
                </a:solidFill>
              </a:rPr>
              <a:t>LlamaIndex</a:t>
            </a:r>
            <a:r>
              <a:rPr lang="en-US" sz="2000" dirty="0">
                <a:solidFill>
                  <a:srgbClr val="C00000"/>
                </a:solidFill>
              </a:rPr>
              <a:t>, Deep Lake, and Pinecone,</a:t>
            </a:r>
            <a:r>
              <a:rPr lang="en-US" sz="2000" dirty="0"/>
              <a:t> </a:t>
            </a:r>
            <a:r>
              <a:rPr lang="en-US" sz="2400" dirty="0" err="1"/>
              <a:t>Packt</a:t>
            </a:r>
            <a:r>
              <a:rPr lang="en-US" sz="2400" dirty="0"/>
              <a:t> Publishing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https://www.amazon.com/RAG-Driven-Generative-retrieval-generation-LlamaIndex/dp/1836200919/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37E0E-4155-B2F3-B7AA-6A25F9B1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242" y="1848885"/>
            <a:ext cx="3736474" cy="46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7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>
            <a:normAutofit/>
          </a:bodyPr>
          <a:lstStyle/>
          <a:p>
            <a:r>
              <a:rPr lang="en-US" altLang="zh-TW" sz="7000" dirty="0">
                <a:solidFill>
                  <a:srgbClr val="C00000"/>
                </a:solidFill>
              </a:rPr>
              <a:t>NVIDIA Developer Program</a:t>
            </a:r>
            <a:br>
              <a:rPr lang="en-US" altLang="zh-TW" sz="7000" dirty="0">
                <a:solidFill>
                  <a:srgbClr val="C00000"/>
                </a:solidFill>
              </a:rPr>
            </a:br>
            <a:br>
              <a:rPr lang="en-US" altLang="zh-TW" sz="7000" dirty="0">
                <a:solidFill>
                  <a:srgbClr val="C00000"/>
                </a:solidFill>
              </a:rPr>
            </a:br>
            <a:r>
              <a:rPr lang="en-US" altLang="zh-TW" sz="7000" dirty="0">
                <a:solidFill>
                  <a:srgbClr val="C00000"/>
                </a:solidFill>
              </a:rPr>
              <a:t>NVIDIA </a:t>
            </a:r>
            <a:br>
              <a:rPr lang="en-US" altLang="zh-TW" sz="7000" dirty="0">
                <a:solidFill>
                  <a:srgbClr val="C00000"/>
                </a:solidFill>
              </a:rPr>
            </a:br>
            <a:r>
              <a:rPr lang="en-US" altLang="zh-TW" sz="7000" dirty="0">
                <a:solidFill>
                  <a:srgbClr val="C00000"/>
                </a:solidFill>
              </a:rPr>
              <a:t>Deep Learning Institute (DLI)</a:t>
            </a:r>
            <a:endParaRPr lang="zh-TW" altLang="en-US" sz="7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FAF5E-5315-E63F-6823-8048CA1D5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9DAD3-9D2F-368A-419A-462558FE42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0F92F-6ECA-52E3-B7CB-669C039D43CE}"/>
              </a:ext>
            </a:extLst>
          </p:cNvPr>
          <p:cNvSpPr txBox="1"/>
          <p:nvPr/>
        </p:nvSpPr>
        <p:spPr>
          <a:xfrm>
            <a:off x="616226" y="2290872"/>
            <a:ext cx="10833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https://developer.nvidia.com/join-nvidia-developer-program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D27E1-686B-20B4-119C-3C9CB7D9394C}"/>
              </a:ext>
            </a:extLst>
          </p:cNvPr>
          <p:cNvSpPr txBox="1"/>
          <p:nvPr/>
        </p:nvSpPr>
        <p:spPr>
          <a:xfrm>
            <a:off x="2983932" y="5663891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5"/>
              </a:rPr>
              <a:t>https://learn.nvidia.com/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4E24F9-F9B8-0579-26F5-ACD3985A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0" y="137553"/>
            <a:ext cx="267647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2000" dirty="0">
                <a:solidFill>
                  <a:srgbClr val="C00000"/>
                </a:solidFill>
              </a:rPr>
              <a:t>Software 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12000" dirty="0">
                <a:solidFill>
                  <a:srgbClr val="C00000"/>
                </a:solidFill>
              </a:rPr>
              <a:t>Engineering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781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185629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Information Management </a:t>
            </a:r>
            <a:br>
              <a:rPr lang="en-US" altLang="zh-TW" sz="5400" dirty="0">
                <a:solidFill>
                  <a:srgbClr val="FF0000"/>
                </a:solidFill>
              </a:rPr>
            </a:br>
            <a:br>
              <a:rPr lang="en-US" altLang="zh-TW" sz="5400" dirty="0">
                <a:solidFill>
                  <a:srgbClr val="FF0000"/>
                </a:solidFill>
              </a:rPr>
            </a:br>
            <a:r>
              <a:rPr lang="en-US" altLang="zh-TW" sz="5400" dirty="0">
                <a:solidFill>
                  <a:srgbClr val="FF0000"/>
                </a:solidFill>
              </a:rPr>
              <a:t> </a:t>
            </a:r>
            <a:r>
              <a:rPr lang="en-US" altLang="zh-TW" sz="5400" dirty="0">
                <a:solidFill>
                  <a:srgbClr val="C00000"/>
                </a:solidFill>
              </a:rPr>
              <a:t>Management </a:t>
            </a: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5400" dirty="0">
                <a:solidFill>
                  <a:srgbClr val="C00000"/>
                </a:solidFill>
              </a:rPr>
              <a:t>Information Systems (MIS)</a:t>
            </a:r>
            <a:br>
              <a:rPr lang="en-US" altLang="zh-TW" sz="5400" dirty="0">
                <a:solidFill>
                  <a:srgbClr val="C00000"/>
                </a:solidFill>
              </a:rPr>
            </a:b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6000" dirty="0">
                <a:solidFill>
                  <a:srgbClr val="FF0000"/>
                </a:solidFill>
              </a:rPr>
              <a:t>Information Systems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754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039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851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Fundamental MIS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939477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6632"/>
            <a:ext cx="8654550" cy="844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8AA651-D1E9-D948-B8E3-92B4DCFCF8D5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126C0-C46E-BB42-9AD1-0BFE4B4E792A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EFED1-0300-1346-9363-6EF925B48EC6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C00E5-E554-5440-8DD7-6C3BD87E968B}"/>
              </a:ext>
            </a:extLst>
          </p:cNvPr>
          <p:cNvSpPr txBox="1"/>
          <p:nvPr/>
        </p:nvSpPr>
        <p:spPr>
          <a:xfrm>
            <a:off x="5472674" y="1196753"/>
            <a:ext cx="161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8E30B-1DEE-E44E-A65B-D6F335973FC9}"/>
              </a:ext>
            </a:extLst>
          </p:cNvPr>
          <p:cNvSpPr txBox="1"/>
          <p:nvPr/>
        </p:nvSpPr>
        <p:spPr>
          <a:xfrm>
            <a:off x="2322970" y="5910372"/>
            <a:ext cx="3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 and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C3EE7-BA39-0D48-A57D-60D7007868EC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31AE-7D41-584C-8DF3-2A81D348011D}"/>
              </a:ext>
            </a:extLst>
          </p:cNvPr>
          <p:cNvSpPr txBox="1"/>
          <p:nvPr/>
        </p:nvSpPr>
        <p:spPr>
          <a:xfrm>
            <a:off x="2927649" y="3389580"/>
            <a:ext cx="14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generates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E6DF3-5EE0-F14F-A8EB-B5F48DA91BDA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6C07E-C7C7-6B4B-862C-06A66A64949D}"/>
              </a:ext>
            </a:extLst>
          </p:cNvPr>
          <p:cNvSpPr txBox="1"/>
          <p:nvPr/>
        </p:nvSpPr>
        <p:spPr>
          <a:xfrm>
            <a:off x="8247307" y="3389580"/>
            <a:ext cx="15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helps-with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21E336-71E9-2B46-ACC7-EFB81D26FA64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4351DE-A09F-2341-BCD8-F73701B9E9CB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1064D-F6E9-874F-AD61-C59F8631D48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8F1006F-DDAB-2644-8B72-92449B5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02BA49-81F6-BD45-AE4E-078F1D6DD218}"/>
              </a:ext>
            </a:extLst>
          </p:cNvPr>
          <p:cNvGrpSpPr/>
          <p:nvPr/>
        </p:nvGrpSpPr>
        <p:grpSpPr>
          <a:xfrm>
            <a:off x="1907232" y="4797291"/>
            <a:ext cx="586408" cy="769441"/>
            <a:chOff x="383232" y="4797290"/>
            <a:chExt cx="586408" cy="769441"/>
          </a:xfrm>
        </p:grpSpPr>
        <p:sp>
          <p:nvSpPr>
            <p:cNvPr id="20" name="文字方塊 14">
              <a:extLst>
                <a:ext uri="{FF2B5EF4-FFF2-40B4-BE49-F238E27FC236}">
                  <a16:creationId xmlns:a16="http://schemas.microsoft.com/office/drawing/2014/main" id="{3ACCBD5F-D467-224A-A925-66F33BCE9D67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F5D2EE-B76D-E042-AE83-370A61FB7A3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961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113,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2025)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Software Engineering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  <a:br>
              <a:rPr lang="en-US" altLang="zh-TW" dirty="0"/>
            </a:br>
            <a:r>
              <a:rPr lang="en-US" altLang="zh-TW" dirty="0"/>
              <a:t>                         GMBA in Finance; SHM; IPUG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In-Person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(M5010)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https://meet.google.com/ish-gzmy-pmo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A00891-7D7D-CC49-AC3E-95AEAC413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97460D-3CA9-A244-B1D7-3CDC822794CF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333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FE07-1693-614F-9C3E-80473132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196753"/>
            <a:ext cx="10784541" cy="5029235"/>
          </a:xfrm>
        </p:spPr>
        <p:txBody>
          <a:bodyPr>
            <a:noAutofit/>
          </a:bodyPr>
          <a:lstStyle/>
          <a:p>
            <a:r>
              <a:rPr lang="en-US" sz="2600" b="0" dirty="0"/>
              <a:t>The starting point for the software development is a set of ‘</a:t>
            </a:r>
            <a:r>
              <a:rPr lang="en-US" sz="2600" b="0" dirty="0">
                <a:solidFill>
                  <a:srgbClr val="C00000"/>
                </a:solidFill>
              </a:rPr>
              <a:t>software requirements</a:t>
            </a:r>
            <a:r>
              <a:rPr lang="en-US" sz="2600" b="0" dirty="0"/>
              <a:t>’ that are owned by an external client and which set out what they want a software system to do to support their business processes.</a:t>
            </a:r>
          </a:p>
          <a:p>
            <a:r>
              <a:rPr lang="en-US" sz="2600" b="0" dirty="0"/>
              <a:t>The software is developed by a software company (the contractor) who </a:t>
            </a:r>
            <a:r>
              <a:rPr lang="en-US" sz="2600" b="0" dirty="0">
                <a:solidFill>
                  <a:srgbClr val="C00000"/>
                </a:solidFill>
              </a:rPr>
              <a:t>design and implement a system </a:t>
            </a:r>
            <a:r>
              <a:rPr lang="en-US" sz="2600" b="0" dirty="0"/>
              <a:t>that delivers functionality to meet the requirements.</a:t>
            </a:r>
          </a:p>
          <a:p>
            <a:r>
              <a:rPr lang="en-US" sz="2600" b="0" dirty="0"/>
              <a:t>The customer may change the requirements at any time in response to business changes (they usually do). The contractor must change the software to reflect these requirements changes.</a:t>
            </a:r>
          </a:p>
          <a:p>
            <a:r>
              <a:rPr lang="en-US" sz="2600" b="0" dirty="0"/>
              <a:t>Custom software usually has a long-lifetime (10 years or more) and it must be supported over that lifetime.</a:t>
            </a:r>
          </a:p>
          <a:p>
            <a:endParaRPr lang="en-US" sz="2600" b="0" dirty="0"/>
          </a:p>
          <a:p>
            <a:endParaRPr lang="en-US" sz="2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6087E-3355-9840-A4CA-25B4103F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EC159-9826-7E4F-A2E3-7F737308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6632"/>
            <a:ext cx="8654550" cy="844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DFB081-4831-0140-800A-D35B6E19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3522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D76207-EC3E-5C4E-8E26-4503441C05FC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D29FF6-00EF-2C43-BF23-36251C892A03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2BC15-F569-0E41-8FCB-F870D3CAF143}"/>
              </a:ext>
            </a:extLst>
          </p:cNvPr>
          <p:cNvSpPr txBox="1"/>
          <p:nvPr/>
        </p:nvSpPr>
        <p:spPr>
          <a:xfrm>
            <a:off x="5231905" y="1196753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58A7E-1AAA-984F-948E-33991B5CBCAD}"/>
              </a:ext>
            </a:extLst>
          </p:cNvPr>
          <p:cNvSpPr txBox="1"/>
          <p:nvPr/>
        </p:nvSpPr>
        <p:spPr>
          <a:xfrm>
            <a:off x="2805274" y="5974868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E4414-B7C8-BE4B-B745-8195D9529253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9CF-B6AC-634C-A30C-BB83139AE88A}"/>
              </a:ext>
            </a:extLst>
          </p:cNvPr>
          <p:cNvSpPr txBox="1"/>
          <p:nvPr/>
        </p:nvSpPr>
        <p:spPr>
          <a:xfrm>
            <a:off x="3287689" y="3389580"/>
            <a:ext cx="114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inspires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88423-15EF-9441-8745-C546088A3E39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B8A5A-3A21-EC46-A0BD-A74B23D825E2}"/>
              </a:ext>
            </a:extLst>
          </p:cNvPr>
          <p:cNvSpPr txBox="1"/>
          <p:nvPr/>
        </p:nvSpPr>
        <p:spPr>
          <a:xfrm>
            <a:off x="8247307" y="3389580"/>
            <a:ext cx="111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realizes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A90CE1-8CB5-5941-9DCD-63539040AEF2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E37E0E-96A9-4C48-9E01-AE313509497C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B48951-791E-AA44-A04E-097AE7B3BE58}"/>
              </a:ext>
            </a:extLst>
          </p:cNvPr>
          <p:cNvGrpSpPr/>
          <p:nvPr/>
        </p:nvGrpSpPr>
        <p:grpSpPr>
          <a:xfrm>
            <a:off x="4130818" y="1947858"/>
            <a:ext cx="586408" cy="769441"/>
            <a:chOff x="383232" y="4797290"/>
            <a:chExt cx="586408" cy="769441"/>
          </a:xfrm>
        </p:grpSpPr>
        <p:sp>
          <p:nvSpPr>
            <p:cNvPr id="40" name="文字方塊 14">
              <a:extLst>
                <a:ext uri="{FF2B5EF4-FFF2-40B4-BE49-F238E27FC236}">
                  <a16:creationId xmlns:a16="http://schemas.microsoft.com/office/drawing/2014/main" id="{0130F48C-E365-C44E-8449-CA365E3EF1ED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6E94A96-BCC7-0143-B15F-A7326F67055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675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FE07-1693-614F-9C3E-80473132B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06" y="1196753"/>
            <a:ext cx="10381130" cy="5323111"/>
          </a:xfrm>
        </p:spPr>
        <p:txBody>
          <a:bodyPr/>
          <a:lstStyle/>
          <a:p>
            <a:r>
              <a:rPr lang="en-US" sz="2400" b="0" dirty="0"/>
              <a:t>The starting point for product development is a </a:t>
            </a:r>
            <a:r>
              <a:rPr lang="en-US" sz="2400" b="0" dirty="0">
                <a:solidFill>
                  <a:srgbClr val="C00000"/>
                </a:solidFill>
              </a:rPr>
              <a:t>business opportunit</a:t>
            </a:r>
            <a:r>
              <a:rPr lang="en-US" sz="2400" b="0" dirty="0"/>
              <a:t>y that is identified by individuals or a company. </a:t>
            </a:r>
            <a:br>
              <a:rPr lang="en-US" sz="2400" b="0" dirty="0"/>
            </a:br>
            <a:r>
              <a:rPr lang="en-US" sz="2400" b="0" dirty="0"/>
              <a:t>They develop a software product to take advantage of this opportunity and sell this to customers.</a:t>
            </a:r>
          </a:p>
          <a:p>
            <a:r>
              <a:rPr lang="en-US" sz="2400" b="0" dirty="0"/>
              <a:t>The company who identified the opportunity </a:t>
            </a:r>
            <a:r>
              <a:rPr lang="en-US" sz="2400" b="0" dirty="0">
                <a:solidFill>
                  <a:srgbClr val="C00000"/>
                </a:solidFill>
              </a:rPr>
              <a:t>design and implement a set of software features</a:t>
            </a:r>
            <a:r>
              <a:rPr lang="en-US" sz="2400" b="0" dirty="0"/>
              <a:t> that realize the opportunity and that will be useful to customers.</a:t>
            </a:r>
          </a:p>
          <a:p>
            <a:r>
              <a:rPr lang="en-US" sz="2400" b="0" dirty="0"/>
              <a:t>The software development company are responsible for deciding on the development timescale, what features to include and when the product should change. </a:t>
            </a:r>
          </a:p>
          <a:p>
            <a:r>
              <a:rPr lang="en-US" sz="2400" b="0" dirty="0"/>
              <a:t>Rapid delivery of software products is essential to capture the market for that type of product.</a:t>
            </a:r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6087E-3355-9840-A4CA-25B4103F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0DE0F-BFC0-5548-9B57-AA1975EA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2E55F6-EB5D-364E-9B8B-E46AA928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737610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execution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215680" y="3741938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B7BEBA-5FA2-274A-9D33-90033C6A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249289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24DE-0DC6-9A41-830F-8FAEFCEFE2B3}"/>
              </a:ext>
            </a:extLst>
          </p:cNvPr>
          <p:cNvSpPr txBox="1"/>
          <p:nvPr/>
        </p:nvSpPr>
        <p:spPr>
          <a:xfrm>
            <a:off x="1910546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Stand-alone execution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6FF25-D41B-FA4C-88FF-14E9F79668A9}"/>
              </a:ext>
            </a:extLst>
          </p:cNvPr>
          <p:cNvSpPr txBox="1"/>
          <p:nvPr/>
        </p:nvSpPr>
        <p:spPr>
          <a:xfrm>
            <a:off x="4792997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Hybrid execution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8A027A-9A9D-144C-BDEB-776149CD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465313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ABC9C-040D-A647-A1B7-282891201F44}"/>
              </a:ext>
            </a:extLst>
          </p:cNvPr>
          <p:cNvSpPr txBox="1"/>
          <p:nvPr/>
        </p:nvSpPr>
        <p:spPr>
          <a:xfrm>
            <a:off x="1910546" y="2115348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8508C-ACBB-F24A-8FE3-ED48166B1B6F}"/>
              </a:ext>
            </a:extLst>
          </p:cNvPr>
          <p:cNvSpPr txBox="1"/>
          <p:nvPr/>
        </p:nvSpPr>
        <p:spPr>
          <a:xfrm>
            <a:off x="1910546" y="6021289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A3F47E-3AF0-E043-B857-DD59F9954BD6}"/>
              </a:ext>
            </a:extLst>
          </p:cNvPr>
          <p:cNvCxnSpPr>
            <a:cxnSpLocks/>
          </p:cNvCxnSpPr>
          <p:nvPr/>
        </p:nvCxnSpPr>
        <p:spPr>
          <a:xfrm flipV="1">
            <a:off x="6098131" y="3748035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F8EEA15-4DAF-654B-91D2-55198A01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249899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Partial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5664AD5-DF95-0C42-B2E7-21FF6B65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465923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Additional functionality</a:t>
            </a:r>
          </a:p>
          <a:p>
            <a:pPr algn="ctr">
              <a:defRPr/>
            </a:pPr>
            <a:r>
              <a:rPr lang="en-US" sz="1700" dirty="0"/>
              <a:t>User data backups</a:t>
            </a:r>
          </a:p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2AFEFC-9081-A943-B9E5-F3D49D77E0D7}"/>
              </a:ext>
            </a:extLst>
          </p:cNvPr>
          <p:cNvSpPr txBox="1"/>
          <p:nvPr/>
        </p:nvSpPr>
        <p:spPr>
          <a:xfrm>
            <a:off x="4792997" y="212144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CA7BAC-80D7-E84B-9AAC-2C4EDDE6B4F5}"/>
              </a:ext>
            </a:extLst>
          </p:cNvPr>
          <p:cNvSpPr txBox="1"/>
          <p:nvPr/>
        </p:nvSpPr>
        <p:spPr>
          <a:xfrm>
            <a:off x="4792997" y="6027386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154760-DC1B-2747-9A97-1826A8714C05}"/>
              </a:ext>
            </a:extLst>
          </p:cNvPr>
          <p:cNvSpPr txBox="1"/>
          <p:nvPr/>
        </p:nvSpPr>
        <p:spPr>
          <a:xfrm>
            <a:off x="7608168" y="1706906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Software as a service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74CDA3-82A9-424E-B2AC-645CEF704FEC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893360" y="3765544"/>
            <a:ext cx="19942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A8F57A4-0AC4-EF4B-8CFC-E62C647B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251650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(browser or app)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5BC42CC-0223-364D-9264-7DACB71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467674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2A361E-A90C-FE4F-B4F3-43410894C2EA}"/>
              </a:ext>
            </a:extLst>
          </p:cNvPr>
          <p:cNvSpPr txBox="1"/>
          <p:nvPr/>
        </p:nvSpPr>
        <p:spPr>
          <a:xfrm>
            <a:off x="7608168" y="2138954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A9FF29-70D0-6143-BC8F-21E0B8C2CD3D}"/>
              </a:ext>
            </a:extLst>
          </p:cNvPr>
          <p:cNvSpPr txBox="1"/>
          <p:nvPr/>
        </p:nvSpPr>
        <p:spPr>
          <a:xfrm>
            <a:off x="7608168" y="604489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4243716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0309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Product management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183044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  <a:stCxn id="8" idx="0"/>
            <a:endCxn id="39" idx="4"/>
          </p:cNvCxnSpPr>
          <p:nvPr/>
        </p:nvCxnSpPr>
        <p:spPr>
          <a:xfrm flipV="1">
            <a:off x="6142529" y="2652589"/>
            <a:ext cx="52978" cy="53045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  <a:stCxn id="44" idx="1"/>
            <a:endCxn id="8" idx="5"/>
          </p:cNvCxnSpPr>
          <p:nvPr/>
        </p:nvCxnSpPr>
        <p:spPr>
          <a:xfrm flipH="1" flipV="1">
            <a:off x="6835927" y="4671528"/>
            <a:ext cx="627408" cy="3810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40" idx="7"/>
          </p:cNvCxnSpPr>
          <p:nvPr/>
        </p:nvCxnSpPr>
        <p:spPr>
          <a:xfrm flipH="1">
            <a:off x="4901869" y="4671528"/>
            <a:ext cx="547262" cy="30187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B90BB890-DAF0-F941-A1D5-9E7FFA8488D1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9741802"/>
              <a:gd name="adj2" fmla="val 14635118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CE6C5C4-5FEB-A14D-A26F-29680D3A7CA9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3775274"/>
              <a:gd name="adj2" fmla="val 7120452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641726D-2A04-C344-867A-777D0D9C13A5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17753740"/>
              <a:gd name="adj2" fmla="val 1006704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45E486-27D8-CF45-B954-E18AA9D79371}"/>
              </a:ext>
            </a:extLst>
          </p:cNvPr>
          <p:cNvSpPr/>
          <p:nvPr/>
        </p:nvSpPr>
        <p:spPr>
          <a:xfrm>
            <a:off x="5214894" y="908721"/>
            <a:ext cx="1961226" cy="17438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Business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needs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4926C6-4649-FC44-BCBF-0BF5FAEC0729}"/>
              </a:ext>
            </a:extLst>
          </p:cNvPr>
          <p:cNvSpPr/>
          <p:nvPr/>
        </p:nvSpPr>
        <p:spPr>
          <a:xfrm>
            <a:off x="3227858" y="4718017"/>
            <a:ext cx="1961226" cy="17438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Technology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constraints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10589E-910A-A640-945F-3E5E43895909}"/>
              </a:ext>
            </a:extLst>
          </p:cNvPr>
          <p:cNvSpPr/>
          <p:nvPr/>
        </p:nvSpPr>
        <p:spPr>
          <a:xfrm>
            <a:off x="7176120" y="4797153"/>
            <a:ext cx="1961226" cy="1743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Customer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324105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3915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Technical interactions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product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095359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</p:cNvCxnSpPr>
          <p:nvPr/>
        </p:nvCxnSpPr>
        <p:spPr>
          <a:xfrm flipH="1" flipV="1">
            <a:off x="6136574" y="2534906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3CAFD3-1096-4A49-B367-BF0108CA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1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backlog management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5EA15E-1EE4-BB4F-B800-8A06560A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166" y="1517236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vision management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32AB51-04A7-3D45-A465-5343822D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643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Acceptance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F2110A9-5DD6-8C4E-8E1F-E46C8E26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28" y="5368714"/>
            <a:ext cx="1807402" cy="1157183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</a:t>
            </a:r>
            <a:br>
              <a:rPr lang="en-US" sz="2200" dirty="0"/>
            </a:br>
            <a:r>
              <a:rPr lang="en-US" sz="2200" dirty="0"/>
              <a:t>interface </a:t>
            </a:r>
            <a:br>
              <a:rPr lang="en-US" sz="2200" dirty="0"/>
            </a:br>
            <a:r>
              <a:rPr lang="en-US" sz="2200" dirty="0"/>
              <a:t>design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9647544-1085-F444-BF6C-2A7BCD12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Customer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A1516E-1840-F34F-821B-D6419C62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stories </a:t>
            </a:r>
            <a:br>
              <a:rPr lang="en-US" sz="2200" dirty="0"/>
            </a:br>
            <a:r>
              <a:rPr lang="en-US" sz="2200" dirty="0"/>
              <a:t> and </a:t>
            </a:r>
            <a:br>
              <a:rPr lang="en-US" sz="2200" dirty="0"/>
            </a:br>
            <a:r>
              <a:rPr lang="en-US" sz="2200" dirty="0"/>
              <a:t>scenarios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</p:cNvCxnSpPr>
          <p:nvPr/>
        </p:nvCxnSpPr>
        <p:spPr>
          <a:xfrm flipH="1" flipV="1">
            <a:off x="6124661" y="4823744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ED2CB2-17ED-8145-B6D5-479F97D69BA3}"/>
              </a:ext>
            </a:extLst>
          </p:cNvPr>
          <p:cNvCxnSpPr>
            <a:cxnSpLocks/>
            <a:stCxn id="8" idx="1"/>
            <a:endCxn id="25" idx="3"/>
          </p:cNvCxnSpPr>
          <p:nvPr/>
        </p:nvCxnSpPr>
        <p:spPr>
          <a:xfrm flipH="1" flipV="1">
            <a:off x="4458329" y="3073740"/>
            <a:ext cx="990802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27" idx="3"/>
          </p:cNvCxnSpPr>
          <p:nvPr/>
        </p:nvCxnSpPr>
        <p:spPr>
          <a:xfrm flipH="1">
            <a:off x="4490371" y="4583843"/>
            <a:ext cx="958760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AF0EF7-6B7B-9142-88BA-E3366C4FA14E}"/>
              </a:ext>
            </a:extLst>
          </p:cNvPr>
          <p:cNvCxnSpPr>
            <a:cxnSpLocks/>
            <a:stCxn id="8" idx="5"/>
            <a:endCxn id="30" idx="1"/>
          </p:cNvCxnSpPr>
          <p:nvPr/>
        </p:nvCxnSpPr>
        <p:spPr>
          <a:xfrm>
            <a:off x="6835927" y="4583843"/>
            <a:ext cx="897744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5ADFAA-8A60-354E-92F0-4E186229AA9C}"/>
              </a:ext>
            </a:extLst>
          </p:cNvPr>
          <p:cNvCxnSpPr>
            <a:cxnSpLocks/>
            <a:stCxn id="8" idx="7"/>
            <a:endCxn id="31" idx="1"/>
          </p:cNvCxnSpPr>
          <p:nvPr/>
        </p:nvCxnSpPr>
        <p:spPr>
          <a:xfrm flipV="1">
            <a:off x="6835927" y="3073740"/>
            <a:ext cx="897744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96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89295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Development Life Cycle </a:t>
            </a:r>
            <a:r>
              <a:rPr lang="en-US" sz="2400" dirty="0">
                <a:solidFill>
                  <a:schemeClr val="accent1"/>
                </a:solidFill>
              </a:rPr>
              <a:t>(SDLC)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0" y="1670020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74" y="266375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522" y="366700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745" y="4590107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240" y="55926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03929" y="2100362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5303913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893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510483" y="5020449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7606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5988891" y="4527689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4399545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2699561" y="2530704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2552982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42925"/>
            <a:ext cx="838800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527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08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45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5015880" y="4437112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3863752" y="4589512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3431402" y="1790650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7998898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3143673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376346" y="2624293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35033" y="2624293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2251203" y="4514602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1795706" y="1340769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4037341" y="364502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1360836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706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966866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Continuum of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04CE6-8008-0740-B484-099DDAA62B0F}"/>
              </a:ext>
            </a:extLst>
          </p:cNvPr>
          <p:cNvCxnSpPr>
            <a:cxnSpLocks/>
          </p:cNvCxnSpPr>
          <p:nvPr/>
        </p:nvCxnSpPr>
        <p:spPr>
          <a:xfrm>
            <a:off x="3719736" y="5805264"/>
            <a:ext cx="54726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744E3-94F6-B04F-A4C8-9044C2AD2B7B}"/>
              </a:ext>
            </a:extLst>
          </p:cNvPr>
          <p:cNvCxnSpPr>
            <a:cxnSpLocks/>
          </p:cNvCxnSpPr>
          <p:nvPr/>
        </p:nvCxnSpPr>
        <p:spPr>
          <a:xfrm flipV="1">
            <a:off x="3719736" y="1340769"/>
            <a:ext cx="0" cy="4464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194A-FC68-4F4A-835E-301D04771E46}"/>
              </a:ext>
            </a:extLst>
          </p:cNvPr>
          <p:cNvSpPr txBox="1"/>
          <p:nvPr/>
        </p:nvSpPr>
        <p:spPr>
          <a:xfrm>
            <a:off x="7464153" y="5149645"/>
            <a:ext cx="1613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BAA53-9E12-4D45-A568-81B554EBFE43}"/>
              </a:ext>
            </a:extLst>
          </p:cNvPr>
          <p:cNvSpPr txBox="1"/>
          <p:nvPr/>
        </p:nvSpPr>
        <p:spPr>
          <a:xfrm>
            <a:off x="3924801" y="5149645"/>
            <a:ext cx="188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D77F3-C42B-E04F-9ED4-49517A58EA6F}"/>
              </a:ext>
            </a:extLst>
          </p:cNvPr>
          <p:cNvSpPr txBox="1"/>
          <p:nvPr/>
        </p:nvSpPr>
        <p:spPr>
          <a:xfrm>
            <a:off x="3863752" y="1710221"/>
            <a:ext cx="223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FEF0C-46E5-624E-91C7-9BA04E533506}"/>
              </a:ext>
            </a:extLst>
          </p:cNvPr>
          <p:cNvSpPr txBox="1"/>
          <p:nvPr/>
        </p:nvSpPr>
        <p:spPr>
          <a:xfrm>
            <a:off x="7940460" y="1764106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78A967-CF89-1A41-B280-158639D24E54}"/>
              </a:ext>
            </a:extLst>
          </p:cNvPr>
          <p:cNvSpPr txBox="1"/>
          <p:nvPr/>
        </p:nvSpPr>
        <p:spPr>
          <a:xfrm>
            <a:off x="5202054" y="6063855"/>
            <a:ext cx="206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Degree of 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15C9C-A136-2C44-8E8C-3018F1A25288}"/>
              </a:ext>
            </a:extLst>
          </p:cNvPr>
          <p:cNvSpPr txBox="1"/>
          <p:nvPr/>
        </p:nvSpPr>
        <p:spPr>
          <a:xfrm rot="16200000">
            <a:off x="1760404" y="3488452"/>
            <a:ext cx="250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 of 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655B4-6473-284A-A7DC-77B1A4C4131E}"/>
              </a:ext>
            </a:extLst>
          </p:cNvPr>
          <p:cNvSpPr txBox="1"/>
          <p:nvPr/>
        </p:nvSpPr>
        <p:spPr>
          <a:xfrm rot="16200000">
            <a:off x="3152695" y="5372549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ECB1B-2028-B84B-8DBC-ED8CAEFB3982}"/>
              </a:ext>
            </a:extLst>
          </p:cNvPr>
          <p:cNvSpPr txBox="1"/>
          <p:nvPr/>
        </p:nvSpPr>
        <p:spPr>
          <a:xfrm rot="16200000">
            <a:off x="3120810" y="1524987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1A8C9-4BC3-2744-B696-6C4FFAB3FFCF}"/>
              </a:ext>
            </a:extLst>
          </p:cNvPr>
          <p:cNvSpPr txBox="1"/>
          <p:nvPr/>
        </p:nvSpPr>
        <p:spPr>
          <a:xfrm>
            <a:off x="3652243" y="5867980"/>
            <a:ext cx="56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00467-8644-7C44-9EAA-718831C78469}"/>
              </a:ext>
            </a:extLst>
          </p:cNvPr>
          <p:cNvSpPr txBox="1"/>
          <p:nvPr/>
        </p:nvSpPr>
        <p:spPr>
          <a:xfrm>
            <a:off x="8601765" y="58772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2445BDD8-CB4D-5545-9BE0-BA1744B2037E}"/>
              </a:ext>
            </a:extLst>
          </p:cNvPr>
          <p:cNvSpPr/>
          <p:nvPr/>
        </p:nvSpPr>
        <p:spPr>
          <a:xfrm rot="2700925">
            <a:off x="5708106" y="1723164"/>
            <a:ext cx="1440160" cy="3979443"/>
          </a:xfrm>
          <a:prstGeom prst="upDownArrow">
            <a:avLst>
              <a:gd name="adj1" fmla="val 63410"/>
              <a:gd name="adj2" fmla="val 70232"/>
            </a:avLst>
          </a:prstGeom>
          <a:solidFill>
            <a:srgbClr val="FF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Predictive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912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359696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30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148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766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83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79314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98932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18551" y="3401997"/>
            <a:ext cx="37583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1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5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Iterative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D02D6-4FD3-2348-AFED-F77A9CDD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A5F37E-AC6A-0541-B062-0B938318CCC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647728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3C769D-A14E-014E-869D-77C03B94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251283-A15F-DD44-8B38-13646FAD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4DFCA-6C1E-CB49-80F0-800A6E50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288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60287C-833C-F74F-ADF9-2D60018CBD1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879976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BCCD76-CAEE-8343-8FF7-3CAE419B3B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112224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7C4449D8-8AE8-EA4C-A232-CA8391B00313}"/>
              </a:ext>
            </a:extLst>
          </p:cNvPr>
          <p:cNvSpPr/>
          <p:nvPr/>
        </p:nvSpPr>
        <p:spPr>
          <a:xfrm>
            <a:off x="4511824" y="3094208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61867-A0E6-C248-ABFF-A43D8AE1CC7E}"/>
              </a:ext>
            </a:extLst>
          </p:cNvPr>
          <p:cNvSpPr txBox="1"/>
          <p:nvPr/>
        </p:nvSpPr>
        <p:spPr>
          <a:xfrm>
            <a:off x="4308902" y="2719570"/>
            <a:ext cx="146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E31662D-57C7-F442-A725-B44D6842EDED}"/>
              </a:ext>
            </a:extLst>
          </p:cNvPr>
          <p:cNvSpPr/>
          <p:nvPr/>
        </p:nvSpPr>
        <p:spPr>
          <a:xfrm>
            <a:off x="6790908" y="3110257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D4313-D679-9547-A99A-E3AD77069564}"/>
              </a:ext>
            </a:extLst>
          </p:cNvPr>
          <p:cNvSpPr txBox="1"/>
          <p:nvPr/>
        </p:nvSpPr>
        <p:spPr>
          <a:xfrm>
            <a:off x="6758824" y="2710148"/>
            <a:ext cx="100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2478028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Life Cycle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Varying-Sized Increments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AEA39F-66A7-5049-AD68-3E91BAC8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258" y="2780928"/>
            <a:ext cx="3153623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CDF35D-BB5A-634F-B31A-071CFD12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48" y="2780928"/>
            <a:ext cx="1656184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1B14DE-685A-3A43-934D-8DB7C5F0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2780928"/>
            <a:ext cx="2314600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F4B625-92D9-A84E-B4AD-C545C0D5C4A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15880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AC59D0-A832-A244-BFA8-17AD64CCFE5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284132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78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Iteration-Based and Flow-Based Agile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AF8388-CCB7-5948-AE8A-4BF2308C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9EA8F8-F823-1645-9D83-BB215145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91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1743F9-E6D3-5A40-A560-050C28C4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85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57C97C-05F3-5C4D-94E2-D15DCAB6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15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F02FAA-4EA4-C145-AD1A-DAA93C6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77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23ADBF-A3D3-E743-BF03-3549DAC8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33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AE58B7-90AF-4F46-A56A-7A7D22D4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50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10D07-8E1B-4C4B-96CF-94186D56E72B}"/>
              </a:ext>
            </a:extLst>
          </p:cNvPr>
          <p:cNvSpPr txBox="1"/>
          <p:nvPr/>
        </p:nvSpPr>
        <p:spPr>
          <a:xfrm>
            <a:off x="4526635" y="1434042"/>
            <a:ext cx="286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Iteration-Based Agile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85981A-1118-3E43-A2D8-211AE913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165" y="4251149"/>
            <a:ext cx="1455254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781752-7FB6-DA41-8A09-9FBAA8DE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19" y="4251149"/>
            <a:ext cx="119821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F8613E-294F-D144-9472-81A82FA9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635" y="4251149"/>
            <a:ext cx="1785388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ED75C5-0104-FF4E-AFC1-E9370A9B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5" y="4251149"/>
            <a:ext cx="107583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32A7ED-5481-F44E-9B70-21044D3E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622" y="4251149"/>
            <a:ext cx="1228659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AF3BA4-05F2-6946-AAD6-6157183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281" y="4251149"/>
            <a:ext cx="1833710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E318F-70D0-BF42-8E43-8845D81F8F49}"/>
              </a:ext>
            </a:extLst>
          </p:cNvPr>
          <p:cNvSpPr txBox="1"/>
          <p:nvPr/>
        </p:nvSpPr>
        <p:spPr>
          <a:xfrm>
            <a:off x="4776543" y="3762497"/>
            <a:ext cx="236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Flow-Based Agile</a:t>
            </a:r>
          </a:p>
        </p:txBody>
      </p:sp>
    </p:spTree>
    <p:extLst>
      <p:ext uri="{BB962C8B-B14F-4D97-AF65-F5344CB8AC3E}">
        <p14:creationId xmlns:p14="http://schemas.microsoft.com/office/powerpoint/2010/main" val="168159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753-5A15-F84F-97C2-423BF5C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6735"/>
            <a:ext cx="8229600" cy="8339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From personas to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9704-0609-B54C-AC1D-EC6C6D0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6" name="Natural language descriptions of a user interacting with a software product">
            <a:extLst>
              <a:ext uri="{FF2B5EF4-FFF2-40B4-BE49-F238E27FC236}">
                <a16:creationId xmlns:a16="http://schemas.microsoft.com/office/drawing/2014/main" id="{0FAC68B3-D91F-4547-A3DC-992F67FF82F0}"/>
              </a:ext>
            </a:extLst>
          </p:cNvPr>
          <p:cNvSpPr txBox="1"/>
          <p:nvPr/>
        </p:nvSpPr>
        <p:spPr>
          <a:xfrm>
            <a:off x="5514797" y="2613721"/>
            <a:ext cx="49578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a user interacting with a software product</a:t>
            </a:r>
          </a:p>
        </p:txBody>
      </p:sp>
      <p:sp>
        <p:nvSpPr>
          <p:cNvPr id="7" name="A way of representing users">
            <a:extLst>
              <a:ext uri="{FF2B5EF4-FFF2-40B4-BE49-F238E27FC236}">
                <a16:creationId xmlns:a16="http://schemas.microsoft.com/office/drawing/2014/main" id="{DCE2F4B2-EFA6-9841-84D6-F65BC36D772C}"/>
              </a:ext>
            </a:extLst>
          </p:cNvPr>
          <p:cNvSpPr txBox="1"/>
          <p:nvPr/>
        </p:nvSpPr>
        <p:spPr>
          <a:xfrm>
            <a:off x="5807968" y="1218432"/>
            <a:ext cx="343649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A way of representing users</a:t>
            </a:r>
          </a:p>
        </p:txBody>
      </p:sp>
      <p:sp>
        <p:nvSpPr>
          <p:cNvPr id="8" name="Fragments of product functionality">
            <a:extLst>
              <a:ext uri="{FF2B5EF4-FFF2-40B4-BE49-F238E27FC236}">
                <a16:creationId xmlns:a16="http://schemas.microsoft.com/office/drawing/2014/main" id="{E77145DD-55E2-DA49-8E7E-3728BB2D854B}"/>
              </a:ext>
            </a:extLst>
          </p:cNvPr>
          <p:cNvSpPr txBox="1"/>
          <p:nvPr/>
        </p:nvSpPr>
        <p:spPr>
          <a:xfrm>
            <a:off x="2639617" y="6186984"/>
            <a:ext cx="40663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Fragments of product functionality</a:t>
            </a:r>
          </a:p>
        </p:txBody>
      </p:sp>
      <p:sp>
        <p:nvSpPr>
          <p:cNvPr id="9" name="Natural language descriptions of something that is needed or wanted by users">
            <a:extLst>
              <a:ext uri="{FF2B5EF4-FFF2-40B4-BE49-F238E27FC236}">
                <a16:creationId xmlns:a16="http://schemas.microsoft.com/office/drawing/2014/main" id="{ACE7B491-990E-7D49-9354-151989A055CE}"/>
              </a:ext>
            </a:extLst>
          </p:cNvPr>
          <p:cNvSpPr txBox="1"/>
          <p:nvPr/>
        </p:nvSpPr>
        <p:spPr>
          <a:xfrm>
            <a:off x="8328248" y="4379234"/>
            <a:ext cx="226276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something that is needed or wanted by users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6F8F36-1069-5449-B054-03346C99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8DD8C7A-DE62-6148-A878-ED05BF61C528}"/>
              </a:ext>
            </a:extLst>
          </p:cNvPr>
          <p:cNvSpPr/>
          <p:nvPr/>
        </p:nvSpPr>
        <p:spPr>
          <a:xfrm>
            <a:off x="2763528" y="3575720"/>
            <a:ext cx="5053290" cy="3674132"/>
          </a:xfrm>
          <a:prstGeom prst="arc">
            <a:avLst>
              <a:gd name="adj1" fmla="val 17032185"/>
              <a:gd name="adj2" fmla="val 2001728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804EC97-EA51-724B-A017-EA3BBE8D9409}"/>
              </a:ext>
            </a:extLst>
          </p:cNvPr>
          <p:cNvSpPr/>
          <p:nvPr/>
        </p:nvSpPr>
        <p:spPr>
          <a:xfrm>
            <a:off x="4547257" y="2350028"/>
            <a:ext cx="3056535" cy="3521148"/>
          </a:xfrm>
          <a:prstGeom prst="arc">
            <a:avLst>
              <a:gd name="adj1" fmla="val 2150912"/>
              <a:gd name="adj2" fmla="val 6057485"/>
            </a:avLst>
          </a:prstGeom>
          <a:noFill/>
          <a:ln w="152400">
            <a:solidFill>
              <a:schemeClr val="accent2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9256F-69C7-0745-8870-F5406674EC6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4773109" y="1772817"/>
            <a:ext cx="0" cy="1561445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FD1B8E-7582-7647-B58D-BC301E2D79A2}"/>
              </a:ext>
            </a:extLst>
          </p:cNvPr>
          <p:cNvSpPr txBox="1"/>
          <p:nvPr/>
        </p:nvSpPr>
        <p:spPr>
          <a:xfrm>
            <a:off x="4974606" y="1972061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6509453-EBEC-CF45-BEDC-B77190A5C24A}"/>
              </a:ext>
            </a:extLst>
          </p:cNvPr>
          <p:cNvSpPr/>
          <p:nvPr/>
        </p:nvSpPr>
        <p:spPr>
          <a:xfrm>
            <a:off x="3148302" y="3191196"/>
            <a:ext cx="4925385" cy="3188053"/>
          </a:xfrm>
          <a:prstGeom prst="arc">
            <a:avLst>
              <a:gd name="adj1" fmla="val 8990352"/>
              <a:gd name="adj2" fmla="val 12622057"/>
            </a:avLst>
          </a:prstGeom>
          <a:noFill/>
          <a:ln w="152400">
            <a:solidFill>
              <a:schemeClr val="accent5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329D4-0351-3242-AA2B-AA9D297714E8}"/>
              </a:ext>
            </a:extLst>
          </p:cNvPr>
          <p:cNvSpPr txBox="1"/>
          <p:nvPr/>
        </p:nvSpPr>
        <p:spPr>
          <a:xfrm>
            <a:off x="6680679" y="3341104"/>
            <a:ext cx="345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are-developed-into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C2654-237A-A84A-8D11-BC84BF69AAED}"/>
              </a:ext>
            </a:extLst>
          </p:cNvPr>
          <p:cNvSpPr txBox="1"/>
          <p:nvPr/>
        </p:nvSpPr>
        <p:spPr>
          <a:xfrm>
            <a:off x="6702926" y="5564413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7CCB33-175D-2E4C-BDD0-297BEB051650}"/>
              </a:ext>
            </a:extLst>
          </p:cNvPr>
          <p:cNvSpPr txBox="1"/>
          <p:nvPr/>
        </p:nvSpPr>
        <p:spPr>
          <a:xfrm>
            <a:off x="1734246" y="4363320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53F87F9-CBF4-584C-B60E-5BDC7D53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1109096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Personas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3CF226-A569-034F-9346-461F7479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3334262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Scenarios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068D27-F887-2346-A0CA-2B7B25E5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70" y="4386388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Stories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0D7EA1-8A7F-6A4E-9E1D-BCC4F43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5473404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Features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90703-02B2-E847-86EF-D0275769DCAB}"/>
              </a:ext>
            </a:extLst>
          </p:cNvPr>
          <p:cNvSpPr/>
          <p:nvPr/>
        </p:nvSpPr>
        <p:spPr>
          <a:xfrm>
            <a:off x="3359696" y="98072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4575A0-618A-8540-9DC6-B2C09A1B4D41}"/>
              </a:ext>
            </a:extLst>
          </p:cNvPr>
          <p:cNvSpPr/>
          <p:nvPr/>
        </p:nvSpPr>
        <p:spPr>
          <a:xfrm>
            <a:off x="3453374" y="299695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54D719-265F-A440-8CE1-58F71E11C64F}"/>
              </a:ext>
            </a:extLst>
          </p:cNvPr>
          <p:cNvSpPr/>
          <p:nvPr/>
        </p:nvSpPr>
        <p:spPr>
          <a:xfrm>
            <a:off x="5901646" y="4087303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83BD1D9-7B6A-5C42-95D4-0FE40A86E073}"/>
              </a:ext>
            </a:extLst>
          </p:cNvPr>
          <p:cNvSpPr/>
          <p:nvPr/>
        </p:nvSpPr>
        <p:spPr>
          <a:xfrm>
            <a:off x="3597632" y="5049559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7757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4CF-2B82-DF4C-B073-207CB4B8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4" y="114414"/>
            <a:ext cx="8718161" cy="797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Multi-tier client-server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6B33-FAF4-354F-8222-6235EE5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2F476-FB37-734B-87FF-2499BFB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DDC8C0-1B89-6942-95B9-32F1F15F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4229A8-EFCE-4B46-A499-A8D9D7A4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4B456-B61A-FD49-9F34-3ED09BA5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43EF1C-F855-2D47-B5FF-355CBDA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E7D060-4D5F-BF46-A243-CFD28C2601D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66E3E7-EDF4-C04C-B60C-0FC6D7CD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72E19-A547-4B42-A90C-9E4F91B9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3465753"/>
            <a:ext cx="1872208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421BB7-447C-3B43-BADA-AD842BD7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3465753"/>
            <a:ext cx="1517360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6BD55-99DA-1948-A121-F28E148B2B3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2BD0A2-9D85-F84D-ADE0-813BDDCB0F3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A9B62-8AE1-9642-B085-D9AC662D472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451DCD-E231-C140-9674-B00637A861A9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879976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029525-8325-6948-9242-A1B9C5984EC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8256240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79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AFC-0AF6-F943-AC72-8FC760D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Service-oriented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607B-8F93-D845-A10F-36DAE5C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1346C-E8F4-0D48-ACCE-AC3FFBE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806B80-989C-124F-8BF7-FA9A5058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9F451-352B-5A4F-AF69-35A93955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EC7FF9-4122-4B48-9C01-08D73A16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01CA66-4215-0D43-BDE4-BE3D13F0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456382-3B0A-D94D-B95C-93CDEB97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111DF-8367-2C43-BEC0-A9A65E95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873" y="3465753"/>
            <a:ext cx="1540367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3C180-48E3-7044-A4A0-330B3F94DAD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228757-BE0A-4146-83DE-CC478EE8E8A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F61CE4-44F9-8842-9528-4FF279E1AC8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5842D-145C-7445-A925-85810C10F85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879976" y="3961646"/>
            <a:ext cx="83589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B0699A9-9B24-AE4B-A40B-9E751B0A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1607621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71BD47-9A12-DB44-B97E-88771D71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2350908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A7EB08-66B1-5142-9EB8-29BBEECD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094195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2067E9-CE44-D147-994B-A5F9A0BE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837482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A3792B4-0DC1-1043-A627-A9E6C0DA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4580769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350348-B151-7043-A7E1-804ABE5B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5324056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ABF6A-DFD5-0B4F-A0BF-CF0C4FB052C6}"/>
              </a:ext>
            </a:extLst>
          </p:cNvPr>
          <p:cNvSpPr txBox="1"/>
          <p:nvPr/>
        </p:nvSpPr>
        <p:spPr>
          <a:xfrm>
            <a:off x="9048329" y="599167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E868D7-C9E3-8648-B9C9-2084366B4FA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252914" y="1884229"/>
            <a:ext cx="1211289" cy="16342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D74E1-4C70-1846-B53D-DED355E5155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254576" y="2627517"/>
            <a:ext cx="1209626" cy="107256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5E1E7B-1312-F349-8932-77E7834D8AE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8256240" y="3370804"/>
            <a:ext cx="1207963" cy="5908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F918B7-304D-724B-BA0D-B94B9724194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229468" y="4114090"/>
            <a:ext cx="123473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DCB04-2680-8D4D-A4AD-A9E76D099C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252914" y="4290995"/>
            <a:ext cx="1211289" cy="5663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0562E5-144B-0F42-9CEB-831BB82851C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229468" y="4413816"/>
            <a:ext cx="1234735" cy="11868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7A0A10-96A1-5646-ABC9-0ECA5298A21A}"/>
              </a:ext>
            </a:extLst>
          </p:cNvPr>
          <p:cNvCxnSpPr>
            <a:cxnSpLocks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74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5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2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649611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850292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9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56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2062840" y="1085836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4066828" y="1085836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6168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6415518" y="99652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3873240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401034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5303584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1801013" y="155679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8462788" y="1492297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8289599" y="4125171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2717113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142387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1801013" y="2732728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1801013" y="407707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8460097" y="2649471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728893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4295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1581557" y="46164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3640" y="315303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1613489" y="1616637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3068961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062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165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68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6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051885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63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76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88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048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499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93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Microservices architecture –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key design questions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CBDD7-4BA5-F445-A911-3F6C7917EC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390270" y="3524332"/>
            <a:ext cx="562210" cy="529529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07A3C3-C62F-7D45-B3A4-D9FCE1B4400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744072" y="5038838"/>
            <a:ext cx="679570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CEBBC0-0ACE-7546-88E4-A331A33C4A5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923115" y="5038838"/>
            <a:ext cx="805587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744E67-903E-0542-A4F4-9B274D5E5AA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491067" y="3524331"/>
            <a:ext cx="562211" cy="57178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4EAA7-2B36-2B4F-9155-68A9FE21CBFE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6212517" y="2690037"/>
            <a:ext cx="1" cy="81604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7490C7-8C10-B742-9B78-719B68A1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763" y="3506084"/>
            <a:ext cx="2355506" cy="1532753"/>
          </a:xfrm>
          <a:prstGeom prst="roundRect">
            <a:avLst>
              <a:gd name="adj" fmla="val 21979"/>
            </a:avLst>
          </a:prstGeom>
          <a:solidFill>
            <a:srgbClr val="FFD579"/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Microservices architecture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B66ADE-1CCC-5140-AE7C-8177CE0C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480" y="2827575"/>
            <a:ext cx="2355506" cy="1393513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microservices communicate with each other?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433704-A5A6-774E-9A7D-E3F467C9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42" y="5143913"/>
            <a:ext cx="2355506" cy="1375950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service failure be detected, reported and managed?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55C4AF-4C9A-F448-A97E-64BE95D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827575"/>
            <a:ext cx="2355506" cy="1393513"/>
          </a:xfrm>
          <a:prstGeom prst="roundRect">
            <a:avLst>
              <a:gd name="adj" fmla="val 17014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data be distributed and shared?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C90AAE-732E-A340-9DF6-C34A4090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281" y="1446913"/>
            <a:ext cx="2616473" cy="1243124"/>
          </a:xfrm>
          <a:prstGeom prst="roundRect">
            <a:avLst>
              <a:gd name="adj" fmla="val 21871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microservices that make up the system?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71A82-03B9-B14F-8048-2460DFD3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5143913"/>
            <a:ext cx="2355506" cy="1375950"/>
          </a:xfrm>
          <a:prstGeom prst="roundRect">
            <a:avLst>
              <a:gd name="adj" fmla="val 13902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microservices in the system be coordinated?</a:t>
            </a:r>
          </a:p>
        </p:txBody>
      </p:sp>
    </p:spTree>
    <p:extLst>
      <p:ext uri="{BB962C8B-B14F-4D97-AF65-F5344CB8AC3E}">
        <p14:creationId xmlns:p14="http://schemas.microsoft.com/office/powerpoint/2010/main" val="183156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109102"/>
            <a:ext cx="11321140" cy="5638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This course introduces the </a:t>
            </a:r>
            <a:r>
              <a:rPr lang="en-US" sz="9600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sz="9600" dirty="0"/>
              <a:t>of </a:t>
            </a:r>
            <a:r>
              <a:rPr lang="en-US" sz="9600" dirty="0">
                <a:solidFill>
                  <a:srgbClr val="FF0000"/>
                </a:solidFill>
              </a:rPr>
              <a:t>software engineering</a:t>
            </a:r>
            <a:r>
              <a:rPr lang="en-US" sz="9600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Introduction to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Products and Project Management: Software product management and prototyping </a:t>
            </a:r>
            <a:br>
              <a:rPr lang="en-US" sz="8000" b="0" dirty="0"/>
            </a:br>
            <a:r>
              <a:rPr lang="en-US" sz="8000" b="0" dirty="0"/>
              <a:t>with Generative AI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Agile Software Engineering: Agile methods, Scrum, and Extreme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Features, Scenarios, and Stories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Architecture: Architectural design, System decomposition, and Distribution architecture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Cloud-Based Software: Virtualization and containers, Everything as a service, Software as a service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 Computing and Cloud Software Architecture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Microservices Architecture, RESTful services, Service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Security and Privacy; Reliable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Testing: Functional testing, Test automation, Test-driven development, and Code reviews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DevOps and Code Management: Code management and DevOps automation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Case Study on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4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738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Types of security threat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77C37-FC27-704D-AEB4-DE7417EB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94" y="1844825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4EEECC-02D2-984B-A993-BBB1EA09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484053"/>
            <a:ext cx="1836202" cy="593020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D311A2-2819-EE4D-B4A1-E5715F99134E}"/>
              </a:ext>
            </a:extLst>
          </p:cNvPr>
          <p:cNvCxnSpPr>
            <a:cxnSpLocks/>
            <a:stCxn id="37" idx="0"/>
            <a:endCxn id="9" idx="2"/>
          </p:cNvCxnSpPr>
          <p:nvPr/>
        </p:nvCxnSpPr>
        <p:spPr>
          <a:xfrm flipV="1">
            <a:off x="6060132" y="4077074"/>
            <a:ext cx="0" cy="74984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C11C8B9-F148-6B4F-9297-96C460107AAF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7166618" y="2470842"/>
            <a:ext cx="1199663" cy="157642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BEB3EF-4CD1-3141-B3E5-90EA95C979B2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4089995" y="2191823"/>
            <a:ext cx="527644" cy="1576428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8D716-2C8E-0F46-B066-B78F69FE261F}"/>
              </a:ext>
            </a:extLst>
          </p:cNvPr>
          <p:cNvSpPr txBox="1"/>
          <p:nvPr/>
        </p:nvSpPr>
        <p:spPr>
          <a:xfrm>
            <a:off x="5062508" y="2185615"/>
            <a:ext cx="199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E924-F387-1A4C-9190-698AF4F7578D}"/>
              </a:ext>
            </a:extLst>
          </p:cNvPr>
          <p:cNvSpPr txBox="1"/>
          <p:nvPr/>
        </p:nvSpPr>
        <p:spPr>
          <a:xfrm>
            <a:off x="2135832" y="915710"/>
            <a:ext cx="285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deny access to the system for legitimate users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4E44DF-6F9D-0E4D-A31B-5D6B4491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021368"/>
            <a:ext cx="1836202" cy="444983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2C562E-53C2-AB4A-BD24-83CB9D23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851" y="1787832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3319DC-B5EB-414A-A22C-B8FB0E47119B}"/>
              </a:ext>
            </a:extLst>
          </p:cNvPr>
          <p:cNvSpPr txBox="1"/>
          <p:nvPr/>
        </p:nvSpPr>
        <p:spPr>
          <a:xfrm>
            <a:off x="7388809" y="915710"/>
            <a:ext cx="222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damage the system or its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A7C7F1-A22E-664C-98CD-801A3073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988" y="4826921"/>
            <a:ext cx="2592288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A05B98-9277-8C4C-8C2A-C4395F78C961}"/>
              </a:ext>
            </a:extLst>
          </p:cNvPr>
          <p:cNvSpPr txBox="1"/>
          <p:nvPr/>
        </p:nvSpPr>
        <p:spPr>
          <a:xfrm>
            <a:off x="4474891" y="5663541"/>
            <a:ext cx="29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tries to gain access to private information held by the system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01C568F-81E4-B747-92D2-ABA64995C254}"/>
              </a:ext>
            </a:extLst>
          </p:cNvPr>
          <p:cNvCxnSpPr>
            <a:cxnSpLocks/>
            <a:stCxn id="31" idx="2"/>
            <a:endCxn id="17" idx="3"/>
          </p:cNvCxnSpPr>
          <p:nvPr/>
        </p:nvCxnSpPr>
        <p:spPr>
          <a:xfrm rot="5400000">
            <a:off x="7474130" y="2163328"/>
            <a:ext cx="584637" cy="1576427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0214C1-2156-9F42-B730-1A8D2291999C}"/>
              </a:ext>
            </a:extLst>
          </p:cNvPr>
          <p:cNvSpPr txBox="1"/>
          <p:nvPr/>
        </p:nvSpPr>
        <p:spPr>
          <a:xfrm>
            <a:off x="2532242" y="3277747"/>
            <a:ext cx="22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denial of service (DDoS) attack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C45189-ADCB-6945-9561-1A05D0AADDC1}"/>
              </a:ext>
            </a:extLst>
          </p:cNvPr>
          <p:cNvSpPr txBox="1"/>
          <p:nvPr/>
        </p:nvSpPr>
        <p:spPr>
          <a:xfrm>
            <a:off x="7226792" y="3302640"/>
            <a:ext cx="10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4BE91-61BE-6D44-B6DA-50DB55F82255}"/>
              </a:ext>
            </a:extLst>
          </p:cNvPr>
          <p:cNvSpPr txBox="1"/>
          <p:nvPr/>
        </p:nvSpPr>
        <p:spPr>
          <a:xfrm>
            <a:off x="7033417" y="3933639"/>
            <a:ext cx="15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Ransomware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F585B0-3647-7543-BCDD-C1847E0D2A2B}"/>
              </a:ext>
            </a:extLst>
          </p:cNvPr>
          <p:cNvSpPr txBox="1"/>
          <p:nvPr/>
        </p:nvSpPr>
        <p:spPr>
          <a:xfrm>
            <a:off x="4691188" y="4286416"/>
            <a:ext cx="145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theft</a:t>
            </a:r>
          </a:p>
        </p:txBody>
      </p:sp>
    </p:spTree>
    <p:extLst>
      <p:ext uri="{BB962C8B-B14F-4D97-AF65-F5344CB8AC3E}">
        <p14:creationId xmlns:p14="http://schemas.microsoft.com/office/powerpoint/2010/main" val="914108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product quality attributes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B130A-3A6E-AE4A-9682-BB266D317926}"/>
              </a:ext>
            </a:extLst>
          </p:cNvPr>
          <p:cNvSpPr/>
          <p:nvPr/>
        </p:nvSpPr>
        <p:spPr>
          <a:xfrm>
            <a:off x="4495800" y="2209572"/>
            <a:ext cx="3200400" cy="3200400"/>
          </a:xfrm>
          <a:prstGeom prst="ellipse">
            <a:avLst/>
          </a:prstGeom>
          <a:solidFill>
            <a:srgbClr val="FFD579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Software product quality attributes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66C410-BF93-4449-BDA1-56C2F406F114}"/>
              </a:ext>
            </a:extLst>
          </p:cNvPr>
          <p:cNvSpPr/>
          <p:nvPr/>
        </p:nvSpPr>
        <p:spPr>
          <a:xfrm>
            <a:off x="407977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Reliability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A8874-5882-C148-8FC8-D3F3933BD436}"/>
              </a:ext>
            </a:extLst>
          </p:cNvPr>
          <p:cNvSpPr/>
          <p:nvPr/>
        </p:nvSpPr>
        <p:spPr>
          <a:xfrm>
            <a:off x="312666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Usability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BA09A-0FD0-824C-B8E1-4031AC080873}"/>
              </a:ext>
            </a:extLst>
          </p:cNvPr>
          <p:cNvSpPr/>
          <p:nvPr/>
        </p:nvSpPr>
        <p:spPr>
          <a:xfrm>
            <a:off x="710411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300" dirty="0">
                <a:solidFill>
                  <a:schemeClr val="tx1"/>
                </a:solidFill>
              </a:rPr>
              <a:t>Maintainability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63CCB-EE49-9E4C-B6D4-D280E935AFAE}"/>
              </a:ext>
            </a:extLst>
          </p:cNvPr>
          <p:cNvSpPr/>
          <p:nvPr/>
        </p:nvSpPr>
        <p:spPr>
          <a:xfrm>
            <a:off x="2694614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8CC0F-8870-7347-8AEC-47DD30042119}"/>
              </a:ext>
            </a:extLst>
          </p:cNvPr>
          <p:cNvSpPr/>
          <p:nvPr/>
        </p:nvSpPr>
        <p:spPr>
          <a:xfrm>
            <a:off x="5107442" y="492549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Responsiveness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4087CB-743D-1B4B-AFB3-86257B912CD9}"/>
              </a:ext>
            </a:extLst>
          </p:cNvPr>
          <p:cNvSpPr/>
          <p:nvPr/>
        </p:nvSpPr>
        <p:spPr>
          <a:xfrm>
            <a:off x="7536160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C4D51D-7243-6144-81CF-B27D96616167}"/>
              </a:ext>
            </a:extLst>
          </p:cNvPr>
          <p:cNvSpPr/>
          <p:nvPr/>
        </p:nvSpPr>
        <p:spPr>
          <a:xfrm>
            <a:off x="624001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A6B37D-39D0-9F46-89C5-7D2B4BED9D7D}"/>
              </a:ext>
            </a:extLst>
          </p:cNvPr>
          <p:cNvSpPr/>
          <p:nvPr/>
        </p:nvSpPr>
        <p:spPr>
          <a:xfrm>
            <a:off x="4855200" y="100221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12D3D-3C2E-5A43-9990-1E6018DDDE72}"/>
              </a:ext>
            </a:extLst>
          </p:cNvPr>
          <p:cNvSpPr/>
          <p:nvPr/>
        </p:nvSpPr>
        <p:spPr>
          <a:xfrm>
            <a:off x="6979436" y="97783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F73F0-1328-3D4D-ACCF-B43468393369}"/>
              </a:ext>
            </a:extLst>
          </p:cNvPr>
          <p:cNvSpPr/>
          <p:nvPr/>
        </p:nvSpPr>
        <p:spPr>
          <a:xfrm>
            <a:off x="8294286" y="2478373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ED701-BF7F-F940-935C-2055FBAA077E}"/>
              </a:ext>
            </a:extLst>
          </p:cNvPr>
          <p:cNvSpPr/>
          <p:nvPr/>
        </p:nvSpPr>
        <p:spPr>
          <a:xfrm>
            <a:off x="7823513" y="434471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0DBF97-8510-F246-9DAA-3E6F2BA55148}"/>
              </a:ext>
            </a:extLst>
          </p:cNvPr>
          <p:cNvSpPr/>
          <p:nvPr/>
        </p:nvSpPr>
        <p:spPr>
          <a:xfrm>
            <a:off x="5854943" y="4998492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3731F-3377-274E-9319-10718768E29A}"/>
              </a:ext>
            </a:extLst>
          </p:cNvPr>
          <p:cNvSpPr/>
          <p:nvPr/>
        </p:nvSpPr>
        <p:spPr>
          <a:xfrm>
            <a:off x="3902086" y="4315026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9B9BE-971A-4840-9A00-F565780E42D7}"/>
              </a:ext>
            </a:extLst>
          </p:cNvPr>
          <p:cNvSpPr/>
          <p:nvPr/>
        </p:nvSpPr>
        <p:spPr>
          <a:xfrm>
            <a:off x="3461386" y="247545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8167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refactoring process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7D7969C-5DFD-9D48-A18B-8327D710E043}"/>
              </a:ext>
            </a:extLst>
          </p:cNvPr>
          <p:cNvSpPr/>
          <p:nvPr/>
        </p:nvSpPr>
        <p:spPr>
          <a:xfrm>
            <a:off x="4799856" y="3717032"/>
            <a:ext cx="2526852" cy="2655893"/>
          </a:xfrm>
          <a:prstGeom prst="arc">
            <a:avLst>
              <a:gd name="adj1" fmla="val 11501282"/>
              <a:gd name="adj2" fmla="val 2110293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A464F-49C2-794C-BC13-39105D84FFEF}"/>
              </a:ext>
            </a:extLst>
          </p:cNvPr>
          <p:cNvCxnSpPr>
            <a:cxnSpLocks/>
          </p:cNvCxnSpPr>
          <p:nvPr/>
        </p:nvCxnSpPr>
        <p:spPr>
          <a:xfrm>
            <a:off x="2704688" y="2704607"/>
            <a:ext cx="1303081" cy="0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F84A9D-B039-8F49-A406-23108DAFB2B5}"/>
              </a:ext>
            </a:extLst>
          </p:cNvPr>
          <p:cNvSpPr txBox="1"/>
          <p:nvPr/>
        </p:nvSpPr>
        <p:spPr>
          <a:xfrm>
            <a:off x="2704687" y="2039269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56F571-121E-9541-B989-4C15D0B6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82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code </a:t>
            </a:r>
            <a:br>
              <a:rPr lang="en-US" sz="2400" b="1" dirty="0"/>
            </a:br>
            <a:r>
              <a:rPr lang="en-US" sz="2400" b="1" dirty="0"/>
              <a:t>‘smell’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FDF478-C920-3048-A29E-5FCD2C44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271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refactoring strategy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174417D-28A0-9B4B-B610-05D3A10D4113}"/>
              </a:ext>
            </a:extLst>
          </p:cNvPr>
          <p:cNvSpPr/>
          <p:nvPr/>
        </p:nvSpPr>
        <p:spPr>
          <a:xfrm>
            <a:off x="4954228" y="1393449"/>
            <a:ext cx="2808440" cy="2393634"/>
          </a:xfrm>
          <a:prstGeom prst="arc">
            <a:avLst>
              <a:gd name="adj1" fmla="val 11908221"/>
              <a:gd name="adj2" fmla="val 2067111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C3A63C2-D3D8-DD46-B116-EA3E3198D4D8}"/>
              </a:ext>
            </a:extLst>
          </p:cNvPr>
          <p:cNvSpPr/>
          <p:nvPr/>
        </p:nvSpPr>
        <p:spPr>
          <a:xfrm>
            <a:off x="5024645" y="2147041"/>
            <a:ext cx="2808440" cy="2393634"/>
          </a:xfrm>
          <a:prstGeom prst="arc">
            <a:avLst>
              <a:gd name="adj1" fmla="val 182114"/>
              <a:gd name="adj2" fmla="val 2924959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C352EE-AE47-CA4C-AEB2-1AB1390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86" y="4869558"/>
            <a:ext cx="2757399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Make small </a:t>
            </a:r>
          </a:p>
          <a:p>
            <a:pPr algn="ctr">
              <a:defRPr/>
            </a:pPr>
            <a:r>
              <a:rPr lang="en-US" sz="2400" b="1" dirty="0"/>
              <a:t>improvement until strategy completed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9304CC2-7841-4A4D-A2A7-6E5CAF519AF8}"/>
              </a:ext>
            </a:extLst>
          </p:cNvPr>
          <p:cNvSpPr/>
          <p:nvPr/>
        </p:nvSpPr>
        <p:spPr>
          <a:xfrm>
            <a:off x="4799856" y="2147041"/>
            <a:ext cx="2808440" cy="2393634"/>
          </a:xfrm>
          <a:prstGeom prst="arc">
            <a:avLst>
              <a:gd name="adj1" fmla="val 8966232"/>
              <a:gd name="adj2" fmla="val 1082931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C3ECB1-64C8-834D-AC72-5705E3E6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97" y="4869558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Run automated code tests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537ECEC-2BC2-5A4F-A8B4-26467163DD6B}"/>
              </a:ext>
            </a:extLst>
          </p:cNvPr>
          <p:cNvSpPr/>
          <p:nvPr/>
        </p:nvSpPr>
        <p:spPr>
          <a:xfrm>
            <a:off x="4717016" y="3869452"/>
            <a:ext cx="2681700" cy="2655893"/>
          </a:xfrm>
          <a:prstGeom prst="arc">
            <a:avLst>
              <a:gd name="adj1" fmla="val 2513734"/>
              <a:gd name="adj2" fmla="val 851056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49C71D-E90B-4246-A506-8DAA3C0DD667}"/>
              </a:ext>
            </a:extLst>
          </p:cNvPr>
          <p:cNvSpPr/>
          <p:nvPr/>
        </p:nvSpPr>
        <p:spPr>
          <a:xfrm>
            <a:off x="4533494" y="17728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073081-3ABA-B74D-B3B5-5224578B82BD}"/>
              </a:ext>
            </a:extLst>
          </p:cNvPr>
          <p:cNvSpPr/>
          <p:nvPr/>
        </p:nvSpPr>
        <p:spPr>
          <a:xfrm>
            <a:off x="7832554" y="17933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527DD0-9E16-8E4B-86D7-35F7F0106C12}"/>
              </a:ext>
            </a:extLst>
          </p:cNvPr>
          <p:cNvSpPr/>
          <p:nvPr/>
        </p:nvSpPr>
        <p:spPr>
          <a:xfrm>
            <a:off x="7730336" y="443711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CADE3-C25F-3D42-B306-12CD5632A3C9}"/>
              </a:ext>
            </a:extLst>
          </p:cNvPr>
          <p:cNvSpPr/>
          <p:nvPr/>
        </p:nvSpPr>
        <p:spPr>
          <a:xfrm>
            <a:off x="4223668" y="437686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0238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Functional testing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6C89E-6FE1-514B-9840-2C4FEB0A0021}"/>
              </a:ext>
            </a:extLst>
          </p:cNvPr>
          <p:cNvCxnSpPr>
            <a:cxnSpLocks/>
          </p:cNvCxnSpPr>
          <p:nvPr/>
        </p:nvCxnSpPr>
        <p:spPr>
          <a:xfrm>
            <a:off x="6060132" y="1793385"/>
            <a:ext cx="0" cy="524553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300884-307F-2743-B3E1-AFC5E928E0F0}"/>
              </a:ext>
            </a:extLst>
          </p:cNvPr>
          <p:cNvSpPr txBox="1"/>
          <p:nvPr/>
        </p:nvSpPr>
        <p:spPr>
          <a:xfrm>
            <a:off x="5519936" y="1205738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E4DB1-BA01-FB45-9530-EAA99168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2292246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Unit 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970074F-E481-834A-AD49-3E2F6AE69B34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870910"/>
              <a:gd name="adj2" fmla="val 1428111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766D682-46E3-7C45-A63C-CFD96DA47FCB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8184479"/>
              <a:gd name="adj2" fmla="val 2069306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2207BE4-590A-0446-8FC3-E49FADD033D7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36777"/>
              <a:gd name="adj2" fmla="val 378489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CD8DFB4-402D-B946-8F03-EC73050C6ADE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7389206"/>
              <a:gd name="adj2" fmla="val 987147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40DE2B-9707-4344-8D81-D6CD2DA2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Feature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58FA69-D833-5847-821F-505FD08AC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5484827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System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0671DF-5222-294B-B02D-957C8F72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Release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C19CDE-E27C-4340-BC5D-42F86B53D0BE}"/>
              </a:ext>
            </a:extLst>
          </p:cNvPr>
          <p:cNvSpPr/>
          <p:nvPr/>
        </p:nvSpPr>
        <p:spPr>
          <a:xfrm>
            <a:off x="5009242" y="2112197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B1351-8E58-BA4E-8393-784494B73C59}"/>
              </a:ext>
            </a:extLst>
          </p:cNvPr>
          <p:cNvSpPr/>
          <p:nvPr/>
        </p:nvSpPr>
        <p:spPr>
          <a:xfrm>
            <a:off x="6888088" y="35730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6EFD2E-A804-D44D-A8C0-A1E9EA8F6718}"/>
              </a:ext>
            </a:extLst>
          </p:cNvPr>
          <p:cNvSpPr/>
          <p:nvPr/>
        </p:nvSpPr>
        <p:spPr>
          <a:xfrm>
            <a:off x="5015880" y="524976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D5E467-67D9-7E43-B6E2-CEAC19BF969D}"/>
              </a:ext>
            </a:extLst>
          </p:cNvPr>
          <p:cNvSpPr/>
          <p:nvPr/>
        </p:nvSpPr>
        <p:spPr>
          <a:xfrm>
            <a:off x="3143672" y="35935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761776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198"/>
            <a:ext cx="8229600" cy="7967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Test-driven development (TDD)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996CCD-F0C7-7B47-968E-1D62ABBC712E}"/>
              </a:ext>
            </a:extLst>
          </p:cNvPr>
          <p:cNvCxnSpPr>
            <a:cxnSpLocks/>
          </p:cNvCxnSpPr>
          <p:nvPr/>
        </p:nvCxnSpPr>
        <p:spPr>
          <a:xfrm>
            <a:off x="3121926" y="1393449"/>
            <a:ext cx="669819" cy="0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2C20CA-A475-BF4B-81BB-FEACED8872AC}"/>
              </a:ext>
            </a:extLst>
          </p:cNvPr>
          <p:cNvSpPr txBox="1"/>
          <p:nvPr/>
        </p:nvSpPr>
        <p:spPr>
          <a:xfrm>
            <a:off x="2891959" y="995255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6C5B62-B50A-7E4F-AE8B-D46740B8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3" y="1052736"/>
            <a:ext cx="1852701" cy="71581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/>
              <a:t>Identify new </a:t>
            </a:r>
            <a:br>
              <a:rPr lang="en-US" sz="2000" b="1" dirty="0"/>
            </a:br>
            <a:r>
              <a:rPr lang="en-US" sz="2000" b="1" dirty="0"/>
              <a:t>functionality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2A16064-4395-FF40-8AB1-DD3AAF8258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6412394"/>
              <a:gd name="adj2" fmla="val 1384408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81FCD6-01EE-3A47-B756-6E590EC901B3}"/>
              </a:ext>
            </a:extLst>
          </p:cNvPr>
          <p:cNvSpPr/>
          <p:nvPr/>
        </p:nvSpPr>
        <p:spPr>
          <a:xfrm>
            <a:off x="3716849" y="9224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2AAB76-8B03-F947-ADAD-994F13175F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18547087"/>
              <a:gd name="adj2" fmla="val 19641147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4BCFA5A-742F-1E45-958A-6D8CCC2E2F9C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0272211"/>
              <a:gd name="adj2" fmla="val 14504715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08C6929-72F3-C146-941A-9D90A87ACCB5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84595"/>
              <a:gd name="adj2" fmla="val 233393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443C285-9633-1C40-93F3-12C5C75431B4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8014088"/>
              <a:gd name="adj2" fmla="val 18771691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EC88C20-1FD2-C446-8616-2C22E3752DB2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20260350"/>
              <a:gd name="adj2" fmla="val 2101269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7AD3061-811C-274E-AD58-E57F2B8896F8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3297678"/>
              <a:gd name="adj2" fmla="val 894473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747A4E7-17EC-734A-897C-B13B2DC0D231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374020"/>
              <a:gd name="adj2" fmla="val 9900318"/>
            </a:avLst>
          </a:prstGeom>
          <a:noFill/>
          <a:ln w="101600">
            <a:solidFill>
              <a:srgbClr val="ED7D31">
                <a:alpha val="70196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01A486-676F-2A42-AF3A-03DA45C00A14}"/>
              </a:ext>
            </a:extLst>
          </p:cNvPr>
          <p:cNvSpPr>
            <a:spLocks/>
          </p:cNvSpPr>
          <p:nvPr/>
        </p:nvSpPr>
        <p:spPr>
          <a:xfrm>
            <a:off x="4439816" y="2492896"/>
            <a:ext cx="3657600" cy="3657600"/>
          </a:xfrm>
          <a:prstGeom prst="arc">
            <a:avLst>
              <a:gd name="adj1" fmla="val 513796"/>
              <a:gd name="adj2" fmla="val 1204879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C6919-168B-0849-805B-ACC22749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611" y="2093554"/>
            <a:ext cx="2953509" cy="615936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700" b="1" dirty="0"/>
              <a:t>Identify partial implementation </a:t>
            </a:r>
          </a:p>
          <a:p>
            <a:pPr algn="ctr">
              <a:defRPr/>
            </a:pPr>
            <a:r>
              <a:rPr lang="en-US" sz="1700" b="1" dirty="0"/>
              <a:t>of functionality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FBE67-EF5D-0749-B42D-9FD79081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053" y="3034499"/>
            <a:ext cx="1996717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Write code stub </a:t>
            </a:r>
            <a:br>
              <a:rPr lang="en-US" b="1" dirty="0"/>
            </a:br>
            <a:r>
              <a:rPr lang="en-US" b="1" dirty="0"/>
              <a:t>that will fail test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E7A4998-3D7D-D942-95E0-C86FD42F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26" y="3975444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7A47B02-16D9-C044-8565-7C719249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325" y="5857336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76F632-3B52-954C-B327-6BC94C86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608" y="4916389"/>
            <a:ext cx="3001616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Implement code that should cause failing test to pass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A12384F-C003-874C-B133-0203A09D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4621572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Refactor code </a:t>
            </a:r>
            <a:br>
              <a:rPr lang="en-US" b="1" dirty="0"/>
            </a:br>
            <a:r>
              <a:rPr lang="en-US" b="1" dirty="0"/>
              <a:t>if required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8A466-FA7D-F044-B1BF-41D9E6A74104}"/>
              </a:ext>
            </a:extLst>
          </p:cNvPr>
          <p:cNvSpPr txBox="1"/>
          <p:nvPr/>
        </p:nvSpPr>
        <p:spPr>
          <a:xfrm>
            <a:off x="4671925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incomplete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F7209-7649-3149-A6E3-96EA3D1AC02E}"/>
              </a:ext>
            </a:extLst>
          </p:cNvPr>
          <p:cNvSpPr txBox="1"/>
          <p:nvPr/>
        </p:nvSpPr>
        <p:spPr>
          <a:xfrm>
            <a:off x="2207569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9F351E-67B8-484C-A0D5-457ACE31CD5D}"/>
              </a:ext>
            </a:extLst>
          </p:cNvPr>
          <p:cNvSpPr txBox="1"/>
          <p:nvPr/>
        </p:nvSpPr>
        <p:spPr>
          <a:xfrm>
            <a:off x="4295801" y="6085054"/>
            <a:ext cx="155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tests 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3E6BA-4D86-7B47-874D-92A78C60E3C9}"/>
              </a:ext>
            </a:extLst>
          </p:cNvPr>
          <p:cNvSpPr txBox="1"/>
          <p:nvPr/>
        </p:nvSpPr>
        <p:spPr>
          <a:xfrm>
            <a:off x="7361579" y="5507940"/>
            <a:ext cx="12298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failure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5F1F2A-2B7B-DA43-B86A-BB6C08C4FCED}"/>
              </a:ext>
            </a:extLst>
          </p:cNvPr>
          <p:cNvSpPr/>
          <p:nvPr/>
        </p:nvSpPr>
        <p:spPr>
          <a:xfrm>
            <a:off x="4239396" y="1890184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AE1C1-B98B-2142-B090-9B1E4B53F5B7}"/>
              </a:ext>
            </a:extLst>
          </p:cNvPr>
          <p:cNvSpPr/>
          <p:nvPr/>
        </p:nvSpPr>
        <p:spPr>
          <a:xfrm>
            <a:off x="7015785" y="29128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6F4141-9640-DC41-9106-6A550E69B9DE}"/>
              </a:ext>
            </a:extLst>
          </p:cNvPr>
          <p:cNvSpPr/>
          <p:nvPr/>
        </p:nvSpPr>
        <p:spPr>
          <a:xfrm>
            <a:off x="7490473" y="3879236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383EA74-B739-3646-95F0-84945BD33CF2}"/>
              </a:ext>
            </a:extLst>
          </p:cNvPr>
          <p:cNvSpPr/>
          <p:nvPr/>
        </p:nvSpPr>
        <p:spPr>
          <a:xfrm>
            <a:off x="6496588" y="476442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813A16-7CF3-D042-B637-37893D05C44B}"/>
              </a:ext>
            </a:extLst>
          </p:cNvPr>
          <p:cNvSpPr/>
          <p:nvPr/>
        </p:nvSpPr>
        <p:spPr>
          <a:xfrm>
            <a:off x="7353137" y="585733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A03A9C2-9729-D842-A2B2-110E8DAE953F}"/>
              </a:ext>
            </a:extLst>
          </p:cNvPr>
          <p:cNvSpPr/>
          <p:nvPr/>
        </p:nvSpPr>
        <p:spPr>
          <a:xfrm>
            <a:off x="3732827" y="449285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3629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DevOps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C9AA54-51E5-AD4E-966B-1EF8666F210A}"/>
              </a:ext>
            </a:extLst>
          </p:cNvPr>
          <p:cNvSpPr/>
          <p:nvPr/>
        </p:nvSpPr>
        <p:spPr>
          <a:xfrm>
            <a:off x="4724400" y="1458312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0FA86-3515-0248-9496-195D06C78561}"/>
              </a:ext>
            </a:extLst>
          </p:cNvPr>
          <p:cNvSpPr/>
          <p:nvPr/>
        </p:nvSpPr>
        <p:spPr>
          <a:xfrm>
            <a:off x="3712840" y="2990056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7D04E-DA28-424A-A2CF-D47188C52526}"/>
              </a:ext>
            </a:extLst>
          </p:cNvPr>
          <p:cNvSpPr/>
          <p:nvPr/>
        </p:nvSpPr>
        <p:spPr>
          <a:xfrm>
            <a:off x="5735960" y="2990056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84A84-C903-C249-94A8-AD560309D158}"/>
              </a:ext>
            </a:extLst>
          </p:cNvPr>
          <p:cNvSpPr txBox="1"/>
          <p:nvPr/>
        </p:nvSpPr>
        <p:spPr>
          <a:xfrm>
            <a:off x="5015558" y="2268161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1856D-5720-1349-B4FC-EAD6DBB77F1E}"/>
              </a:ext>
            </a:extLst>
          </p:cNvPr>
          <p:cNvSpPr txBox="1"/>
          <p:nvPr/>
        </p:nvSpPr>
        <p:spPr>
          <a:xfrm>
            <a:off x="3719737" y="4253557"/>
            <a:ext cx="2019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BF2AC-A85D-6343-9983-AD139B2D1234}"/>
              </a:ext>
            </a:extLst>
          </p:cNvPr>
          <p:cNvSpPr txBox="1"/>
          <p:nvPr/>
        </p:nvSpPr>
        <p:spPr>
          <a:xfrm>
            <a:off x="6806932" y="425628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42FF4-2879-4B4F-B7CD-2E0B19EBD55B}"/>
              </a:ext>
            </a:extLst>
          </p:cNvPr>
          <p:cNvSpPr txBox="1"/>
          <p:nvPr/>
        </p:nvSpPr>
        <p:spPr>
          <a:xfrm>
            <a:off x="3176002" y="5889466"/>
            <a:ext cx="583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Multi-skilled DevOps team</a:t>
            </a:r>
          </a:p>
        </p:txBody>
      </p:sp>
    </p:spTree>
    <p:extLst>
      <p:ext uri="{BB962C8B-B14F-4D97-AF65-F5344CB8AC3E}">
        <p14:creationId xmlns:p14="http://schemas.microsoft.com/office/powerpoint/2010/main" val="3149798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Code management and DevOps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0C5958-35A4-4149-B1A7-D5CF3530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488" y="1484784"/>
            <a:ext cx="6999664" cy="950146"/>
          </a:xfrm>
          <a:prstGeom prst="roundRect">
            <a:avLst>
              <a:gd name="adj" fmla="val 9613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50CDFE-3FBD-AB4F-AA15-C83899A9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965681"/>
            <a:ext cx="6999664" cy="1975487"/>
          </a:xfrm>
          <a:prstGeom prst="roundRect">
            <a:avLst>
              <a:gd name="adj" fmla="val 9613"/>
            </a:avLst>
          </a:prstGeom>
          <a:solidFill>
            <a:schemeClr val="accent1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34F5D5-8CF5-0045-9CE9-48A87540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524101"/>
            <a:ext cx="6999664" cy="995763"/>
          </a:xfrm>
          <a:prstGeom prst="roundRect">
            <a:avLst>
              <a:gd name="adj" fmla="val 9613"/>
            </a:avLst>
          </a:prstGeom>
          <a:solidFill>
            <a:schemeClr val="accent3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6E5BF-3C48-8949-8FA6-2749A005EADD}"/>
              </a:ext>
            </a:extLst>
          </p:cNvPr>
          <p:cNvCxnSpPr>
            <a:cxnSpLocks/>
          </p:cNvCxnSpPr>
          <p:nvPr/>
        </p:nvCxnSpPr>
        <p:spPr>
          <a:xfrm>
            <a:off x="7968208" y="2434930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7BD22D-3479-194B-9F8C-CE5913D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989" y="3447802"/>
            <a:ext cx="3203998" cy="875785"/>
          </a:xfrm>
          <a:prstGeom prst="roundRect">
            <a:avLst>
              <a:gd name="adj" fmla="val 12554"/>
            </a:avLst>
          </a:prstGeom>
          <a:solidFill>
            <a:schemeClr val="accent1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A097E-03FC-A640-8137-77F58C693741}"/>
              </a:ext>
            </a:extLst>
          </p:cNvPr>
          <p:cNvSpPr txBox="1"/>
          <p:nvPr/>
        </p:nvSpPr>
        <p:spPr>
          <a:xfrm>
            <a:off x="4601987" y="1023120"/>
            <a:ext cx="274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automation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FE0FF-D534-AA4B-976E-E85660DAF3F4}"/>
              </a:ext>
            </a:extLst>
          </p:cNvPr>
          <p:cNvSpPr txBox="1"/>
          <p:nvPr/>
        </p:nvSpPr>
        <p:spPr>
          <a:xfrm>
            <a:off x="4281857" y="2466819"/>
            <a:ext cx="35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management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0C629-C95D-3D49-8699-93337FA3EC0F}"/>
              </a:ext>
            </a:extLst>
          </p:cNvPr>
          <p:cNvSpPr txBox="1"/>
          <p:nvPr/>
        </p:nvSpPr>
        <p:spPr>
          <a:xfrm>
            <a:off x="4460346" y="5039680"/>
            <a:ext cx="30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measurement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AA05F5-38D0-A747-97E1-DE640653896E}"/>
              </a:ext>
            </a:extLst>
          </p:cNvPr>
          <p:cNvCxnSpPr>
            <a:cxnSpLocks/>
          </p:cNvCxnSpPr>
          <p:nvPr/>
        </p:nvCxnSpPr>
        <p:spPr>
          <a:xfrm>
            <a:off x="7968208" y="4941168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74606A-7A7D-684D-B819-4EE94140FFA0}"/>
              </a:ext>
            </a:extLst>
          </p:cNvPr>
          <p:cNvCxnSpPr>
            <a:cxnSpLocks/>
          </p:cNvCxnSpPr>
          <p:nvPr/>
        </p:nvCxnSpPr>
        <p:spPr>
          <a:xfrm flipV="1">
            <a:off x="4007768" y="2434930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A39D82-8535-2F4B-B164-F7BAE64EC1A6}"/>
              </a:ext>
            </a:extLst>
          </p:cNvPr>
          <p:cNvCxnSpPr>
            <a:cxnSpLocks/>
          </p:cNvCxnSpPr>
          <p:nvPr/>
        </p:nvCxnSpPr>
        <p:spPr>
          <a:xfrm flipV="1">
            <a:off x="4007768" y="4911114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7BD21B-783D-6F48-8AFA-FC2A1AEB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D95943-F214-2C4B-8303-26941341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900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3092E3E-0E7E-BA4A-AF9F-B0E06BE4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167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28A953-99FC-DA4E-A836-14BCBBE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434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code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786B62D-E2BD-DB43-A1CF-D9AE9601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5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AD0183-3A93-C44F-A3C5-6B198342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39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28B3D0-69A9-F640-8A21-EAE5E6D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63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94754-C05B-B547-9C76-26E1A67FC336}"/>
              </a:ext>
            </a:extLst>
          </p:cNvPr>
          <p:cNvSpPr txBox="1"/>
          <p:nvPr/>
        </p:nvSpPr>
        <p:spPr>
          <a:xfrm>
            <a:off x="2613312" y="3369381"/>
            <a:ext cx="144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ED03D9-6BA3-4543-AC9A-EEFBA6E71607}"/>
              </a:ext>
            </a:extLst>
          </p:cNvPr>
          <p:cNvSpPr txBox="1"/>
          <p:nvPr/>
        </p:nvSpPr>
        <p:spPr>
          <a:xfrm>
            <a:off x="7968208" y="3354704"/>
            <a:ext cx="119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and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E6ED03-FBC0-BC4F-A645-D405F609FE34}"/>
              </a:ext>
            </a:extLst>
          </p:cNvPr>
          <p:cNvSpPr txBox="1"/>
          <p:nvPr/>
        </p:nvSpPr>
        <p:spPr>
          <a:xfrm>
            <a:off x="4232806" y="3008253"/>
            <a:ext cx="35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Branching and merging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D3E7B-44C3-C349-B9B7-D5B56902B2FB}"/>
              </a:ext>
            </a:extLst>
          </p:cNvPr>
          <p:cNvSpPr txBox="1"/>
          <p:nvPr/>
        </p:nvSpPr>
        <p:spPr>
          <a:xfrm>
            <a:off x="3338220" y="4437016"/>
            <a:ext cx="505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code to/from developer’s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filestore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34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401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368896"/>
          </a:xfrm>
        </p:spPr>
        <p:txBody>
          <a:bodyPr>
            <a:normAutofit fontScale="90000"/>
          </a:bodyPr>
          <a:lstStyle/>
          <a:p>
            <a:r>
              <a:rPr lang="en-US" altLang="zh-TW" sz="9600" dirty="0">
                <a:solidFill>
                  <a:srgbClr val="C00000"/>
                </a:solidFill>
              </a:rPr>
              <a:t>Marketing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96840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9600" dirty="0">
                <a:solidFill>
                  <a:schemeClr val="accent1"/>
                </a:solidFill>
              </a:rPr>
              <a:t>“</a:t>
            </a:r>
            <a:r>
              <a:rPr lang="en-US" altLang="zh-TW" sz="9600" dirty="0">
                <a:solidFill>
                  <a:schemeClr val="accent1"/>
                </a:solidFill>
              </a:rPr>
              <a:t>Meeting</a:t>
            </a:r>
            <a:r>
              <a:rPr lang="en-US" altLang="zh-TW" sz="9600" dirty="0"/>
              <a:t> </a:t>
            </a:r>
            <a:br>
              <a:rPr lang="en-US" altLang="zh-TW" sz="9600" dirty="0"/>
            </a:br>
            <a:r>
              <a:rPr lang="en-US" altLang="zh-TW" sz="9600" dirty="0">
                <a:solidFill>
                  <a:srgbClr val="FF0000"/>
                </a:solidFill>
              </a:rPr>
              <a:t>needs</a:t>
            </a:r>
            <a:r>
              <a:rPr lang="en-US" altLang="zh-TW" sz="9600" dirty="0"/>
              <a:t> </a:t>
            </a:r>
            <a:r>
              <a:rPr lang="en-US" altLang="zh-TW" sz="9600" dirty="0">
                <a:solidFill>
                  <a:srgbClr val="4F81BD"/>
                </a:solidFill>
              </a:rPr>
              <a:t>profitably</a:t>
            </a:r>
            <a:r>
              <a:rPr lang="en-US" altLang="en-US" sz="9600" dirty="0">
                <a:solidFill>
                  <a:srgbClr val="4F81BD"/>
                </a:solidFill>
              </a:rPr>
              <a:t>”</a:t>
            </a:r>
            <a:endParaRPr lang="en-US" altLang="zh-TW" sz="9600" dirty="0">
              <a:solidFill>
                <a:srgbClr val="4F81BD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8AC87D-D0FA-490B-9E25-5BB51C7E004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8BEDC-48FF-B04A-9936-8B1FA260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37242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solidFill>
                  <a:srgbClr val="C00000"/>
                </a:solidFill>
              </a:rPr>
              <a:t>Marketing</a:t>
            </a:r>
            <a:endParaRPr lang="zh-TW" altLang="en-US" sz="8000" dirty="0">
              <a:solidFill>
                <a:srgbClr val="C00000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3600" dirty="0"/>
              <a:t>“Marketing is an </a:t>
            </a:r>
            <a:r>
              <a:rPr lang="en-US" altLang="zh-TW" sz="3600" dirty="0">
                <a:solidFill>
                  <a:schemeClr val="accent1"/>
                </a:solidFill>
              </a:rPr>
              <a:t>organizational function </a:t>
            </a:r>
            <a:br>
              <a:rPr lang="en-US" altLang="zh-TW" sz="3600" dirty="0"/>
            </a:b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chemeClr val="accent1"/>
                </a:solidFill>
              </a:rPr>
              <a:t>a set of processes </a:t>
            </a:r>
            <a:r>
              <a:rPr lang="en-US" altLang="zh-TW" sz="3600" dirty="0"/>
              <a:t>for </a:t>
            </a:r>
            <a:br>
              <a:rPr lang="en-US" altLang="zh-TW" sz="3600" dirty="0"/>
            </a:br>
            <a:r>
              <a:rPr lang="en-US" altLang="zh-TW" sz="3600" dirty="0">
                <a:solidFill>
                  <a:srgbClr val="FF0000"/>
                </a:solidFill>
              </a:rPr>
              <a:t>creating, communicating, and delivering </a:t>
            </a:r>
            <a:br>
              <a:rPr lang="en-US" altLang="zh-TW" sz="3600" dirty="0">
                <a:solidFill>
                  <a:srgbClr val="FF0000"/>
                </a:solidFill>
              </a:rPr>
            </a:br>
            <a:r>
              <a:rPr lang="en-US" altLang="zh-TW" sz="3600" dirty="0">
                <a:solidFill>
                  <a:srgbClr val="FF0000"/>
                </a:solidFill>
              </a:rPr>
              <a:t>value to customers </a:t>
            </a:r>
            <a:r>
              <a:rPr lang="en-US" altLang="zh-TW" sz="3600" dirty="0"/>
              <a:t>and </a:t>
            </a:r>
            <a:br>
              <a:rPr lang="en-US" altLang="zh-TW" sz="3600" dirty="0"/>
            </a:br>
            <a:r>
              <a:rPr lang="en-US" altLang="zh-TW" sz="3600" dirty="0"/>
              <a:t>for </a:t>
            </a:r>
            <a:r>
              <a:rPr lang="en-US" altLang="zh-TW" sz="3600" dirty="0">
                <a:solidFill>
                  <a:srgbClr val="FF0000"/>
                </a:solidFill>
              </a:rPr>
              <a:t>managing customer relationships </a:t>
            </a:r>
            <a:br>
              <a:rPr lang="en-US" altLang="zh-TW" sz="3600" u="sng" dirty="0">
                <a:solidFill>
                  <a:srgbClr val="FF0000"/>
                </a:solidFill>
              </a:rPr>
            </a:br>
            <a:r>
              <a:rPr lang="en-US" altLang="zh-TW" sz="3600" dirty="0"/>
              <a:t>in ways that </a:t>
            </a:r>
            <a:r>
              <a:rPr lang="en-US" altLang="zh-TW" sz="3600" dirty="0">
                <a:solidFill>
                  <a:schemeClr val="accent1"/>
                </a:solidFill>
              </a:rPr>
              <a:t>benefit the organization and its stakeholders</a:t>
            </a:r>
            <a:r>
              <a:rPr lang="en-US" altLang="zh-TW" sz="3600" dirty="0"/>
              <a:t>.” </a:t>
            </a:r>
            <a:endParaRPr lang="zh-TW" altLang="en-US" sz="2400" dirty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52B39E-3F41-4C00-8B3E-76176D602E0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263259-2ED3-E341-9212-2C71EDDD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27261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</a:rPr>
              <a:t>Exploring new knowledge in information technology, system development and application  </a:t>
            </a:r>
            <a:r>
              <a:rPr lang="en-US" altLang="zh-TW" sz="3600" dirty="0"/>
              <a:t>80 %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Internet marketing planning ability  10 %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Thesis writing and independent research skills  10 %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65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br>
              <a:rPr lang="en-US" altLang="zh-TW" sz="11000" dirty="0">
                <a:solidFill>
                  <a:srgbClr val="FF0000"/>
                </a:solidFill>
              </a:rPr>
            </a:br>
            <a:r>
              <a:rPr lang="en-US" altLang="zh-TW" sz="11000" dirty="0">
                <a:solidFill>
                  <a:srgbClr val="FF0000"/>
                </a:solidFill>
              </a:rPr>
              <a:t>Management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571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C00000"/>
                </a:solidFill>
              </a:rPr>
              <a:t>Marketing Management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1692598" y="1523926"/>
            <a:ext cx="8651875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sz="4000" dirty="0"/>
              <a:t>“</a:t>
            </a:r>
            <a:r>
              <a:rPr lang="en-US" altLang="zh-TW" sz="4000" dirty="0">
                <a:solidFill>
                  <a:srgbClr val="C00000"/>
                </a:solidFill>
              </a:rPr>
              <a:t>Marketing management </a:t>
            </a:r>
            <a:r>
              <a:rPr lang="en-US" altLang="zh-TW" sz="4000" dirty="0"/>
              <a:t>is the</a:t>
            </a:r>
            <a:br>
              <a:rPr lang="en-US" altLang="zh-TW" sz="4000" dirty="0"/>
            </a:br>
            <a:r>
              <a:rPr lang="en-US" altLang="zh-TW" sz="4800" dirty="0">
                <a:solidFill>
                  <a:schemeClr val="accent1"/>
                </a:solidFill>
              </a:rPr>
              <a:t>art and science </a:t>
            </a:r>
            <a:br>
              <a:rPr lang="en-US" altLang="zh-TW" sz="4000" dirty="0"/>
            </a:br>
            <a:r>
              <a:rPr lang="en-US" altLang="zh-TW" sz="4400" dirty="0"/>
              <a:t>of </a:t>
            </a:r>
            <a:r>
              <a:rPr lang="en-US" altLang="zh-TW" sz="4400" dirty="0">
                <a:solidFill>
                  <a:srgbClr val="FF0000"/>
                </a:solidFill>
              </a:rPr>
              <a:t>choosing target markets </a:t>
            </a:r>
            <a:br>
              <a:rPr lang="en-US" altLang="zh-TW" sz="4400" dirty="0"/>
            </a:br>
            <a:r>
              <a:rPr lang="en-US" altLang="zh-TW" sz="4400" dirty="0"/>
              <a:t>and </a:t>
            </a:r>
            <a:r>
              <a:rPr lang="en-US" altLang="zh-TW" sz="4400" dirty="0">
                <a:solidFill>
                  <a:schemeClr val="accent1"/>
                </a:solidFill>
              </a:rPr>
              <a:t>getting, keeping, and growing </a:t>
            </a:r>
            <a:br>
              <a:rPr lang="en-US" altLang="zh-TW" sz="4400" dirty="0">
                <a:solidFill>
                  <a:schemeClr val="accent1"/>
                </a:solidFill>
              </a:rPr>
            </a:br>
            <a:r>
              <a:rPr lang="en-US" altLang="zh-TW" sz="4400" dirty="0">
                <a:solidFill>
                  <a:schemeClr val="accent1"/>
                </a:solidFill>
              </a:rPr>
              <a:t>customers</a:t>
            </a:r>
            <a:r>
              <a:rPr lang="en-US" altLang="zh-TW" sz="4400" dirty="0"/>
              <a:t> through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creating, delivering, and communicating 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400" dirty="0">
                <a:solidFill>
                  <a:srgbClr val="FF0000"/>
                </a:solidFill>
              </a:rPr>
              <a:t>superior customer value</a:t>
            </a:r>
            <a:r>
              <a:rPr lang="en-US" altLang="zh-TW" sz="4400" dirty="0"/>
              <a:t>.” </a:t>
            </a:r>
          </a:p>
          <a:p>
            <a:pPr marL="0" indent="0" algn="ctr">
              <a:buNone/>
            </a:pPr>
            <a:endParaRPr lang="zh-TW" altLang="en-US" sz="4000" dirty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1C5A1E-1767-4A42-AFC6-80D36FF515E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50696-0C10-E342-A859-9471DAA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968263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181034"/>
            <a:ext cx="8229600" cy="727687"/>
          </a:xfrm>
        </p:spPr>
        <p:txBody>
          <a:bodyPr>
            <a:normAutofit fontScale="90000"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Marketing Management</a:t>
            </a:r>
            <a:endParaRPr lang="zh-TW" altLang="en-US" sz="54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2598541" y="1003882"/>
            <a:ext cx="6984776" cy="585216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Understanding Marketing Management</a:t>
            </a: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2598541" y="1714466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Capturing Marketing Insights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598541" y="2427932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Connecting with Customers</a:t>
            </a: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2598541" y="3141398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Building Strong Brands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068753" y="8593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68753" y="231362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3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68753" y="376788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5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68753" y="30407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4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C71F18-4533-E948-AE12-F51FAC1B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3854864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Creating Value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34419AC-22C7-1F42-9290-B2E69EC1F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4568330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Delivering Value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B6AE6E9-A626-5041-8D66-320BF77A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5281796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Communicating Value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222EF1-7E62-8044-BFD9-BBE43F64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5995260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</a:rPr>
              <a:t>Conducting Marketing Responsibly for Long-term Success</a:t>
            </a:r>
          </a:p>
        </p:txBody>
      </p:sp>
      <p:sp>
        <p:nvSpPr>
          <p:cNvPr id="21" name="文字方塊 14">
            <a:extLst>
              <a:ext uri="{FF2B5EF4-FFF2-40B4-BE49-F238E27FC236}">
                <a16:creationId xmlns:a16="http://schemas.microsoft.com/office/drawing/2014/main" id="{53DAE02D-EA0D-114A-AE3E-C00697B88BD5}"/>
              </a:ext>
            </a:extLst>
          </p:cNvPr>
          <p:cNvSpPr txBox="1"/>
          <p:nvPr/>
        </p:nvSpPr>
        <p:spPr>
          <a:xfrm>
            <a:off x="2068753" y="158649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文字方塊 14">
            <a:extLst>
              <a:ext uri="{FF2B5EF4-FFF2-40B4-BE49-F238E27FC236}">
                <a16:creationId xmlns:a16="http://schemas.microsoft.com/office/drawing/2014/main" id="{D6825450-10A7-CD49-933A-31EB24B5BCF2}"/>
              </a:ext>
            </a:extLst>
          </p:cNvPr>
          <p:cNvSpPr txBox="1"/>
          <p:nvPr/>
        </p:nvSpPr>
        <p:spPr>
          <a:xfrm>
            <a:off x="2068753" y="449502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6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文字方塊 14">
            <a:extLst>
              <a:ext uri="{FF2B5EF4-FFF2-40B4-BE49-F238E27FC236}">
                <a16:creationId xmlns:a16="http://schemas.microsoft.com/office/drawing/2014/main" id="{46C1F9A6-75BA-9640-86E7-5E76D1115D80}"/>
              </a:ext>
            </a:extLst>
          </p:cNvPr>
          <p:cNvSpPr txBox="1"/>
          <p:nvPr/>
        </p:nvSpPr>
        <p:spPr>
          <a:xfrm>
            <a:off x="2068753" y="52221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7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文字方塊 14">
            <a:extLst>
              <a:ext uri="{FF2B5EF4-FFF2-40B4-BE49-F238E27FC236}">
                <a16:creationId xmlns:a16="http://schemas.microsoft.com/office/drawing/2014/main" id="{73D8546A-C56C-3F47-B544-4ADACD915B8E}"/>
              </a:ext>
            </a:extLst>
          </p:cNvPr>
          <p:cNvSpPr txBox="1"/>
          <p:nvPr/>
        </p:nvSpPr>
        <p:spPr>
          <a:xfrm>
            <a:off x="2068753" y="594928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8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015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6359" y="274638"/>
            <a:ext cx="11513128" cy="6106690"/>
          </a:xfrm>
        </p:spPr>
        <p:txBody>
          <a:bodyPr>
            <a:normAutofit/>
          </a:bodyPr>
          <a:lstStyle/>
          <a:p>
            <a:r>
              <a:rPr lang="en-US" altLang="zh-TW" sz="9600" dirty="0">
                <a:solidFill>
                  <a:srgbClr val="C00000"/>
                </a:solidFill>
              </a:rPr>
              <a:t>Agentic AI</a:t>
            </a:r>
            <a:br>
              <a:rPr lang="en-US" altLang="zh-TW" sz="96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for</a:t>
            </a:r>
            <a:r>
              <a:rPr lang="en-US" altLang="zh-TW" sz="9600" dirty="0">
                <a:solidFill>
                  <a:srgbClr val="C00000"/>
                </a:solidFill>
              </a:rPr>
              <a:t> </a:t>
            </a:r>
            <a:br>
              <a:rPr lang="en-US" altLang="zh-TW" sz="72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Agile AI Software Engineering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5378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>
            <a:normAutofit/>
          </a:bodyPr>
          <a:lstStyle/>
          <a:p>
            <a:r>
              <a:rPr lang="en-US" altLang="zh-TW" sz="7000" dirty="0">
                <a:solidFill>
                  <a:srgbClr val="C00000"/>
                </a:solidFill>
              </a:rPr>
              <a:t>NVIDIA Developer Program</a:t>
            </a:r>
            <a:br>
              <a:rPr lang="en-US" altLang="zh-TW" sz="7000" dirty="0">
                <a:solidFill>
                  <a:srgbClr val="C00000"/>
                </a:solidFill>
              </a:rPr>
            </a:br>
            <a:br>
              <a:rPr lang="en-US" altLang="zh-TW" sz="7000" dirty="0">
                <a:solidFill>
                  <a:srgbClr val="C00000"/>
                </a:solidFill>
              </a:rPr>
            </a:br>
            <a:r>
              <a:rPr lang="en-US" altLang="zh-TW" sz="7000" dirty="0">
                <a:solidFill>
                  <a:srgbClr val="C00000"/>
                </a:solidFill>
              </a:rPr>
              <a:t>NVIDIA </a:t>
            </a:r>
            <a:br>
              <a:rPr lang="en-US" altLang="zh-TW" sz="7000" dirty="0">
                <a:solidFill>
                  <a:srgbClr val="C00000"/>
                </a:solidFill>
              </a:rPr>
            </a:br>
            <a:r>
              <a:rPr lang="en-US" altLang="zh-TW" sz="7000" dirty="0">
                <a:solidFill>
                  <a:srgbClr val="C00000"/>
                </a:solidFill>
              </a:rPr>
              <a:t>Deep Learning Institute (DLI)</a:t>
            </a:r>
            <a:endParaRPr lang="zh-TW" altLang="en-US" sz="7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FAF5E-5315-E63F-6823-8048CA1D5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9DAD3-9D2F-368A-419A-462558FE42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0F92F-6ECA-52E3-B7CB-669C039D43CE}"/>
              </a:ext>
            </a:extLst>
          </p:cNvPr>
          <p:cNvSpPr txBox="1"/>
          <p:nvPr/>
        </p:nvSpPr>
        <p:spPr>
          <a:xfrm>
            <a:off x="616226" y="2290872"/>
            <a:ext cx="10833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https://developer.nvidia.com/join-nvidia-developer-program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D27E1-686B-20B4-119C-3C9CB7D9394C}"/>
              </a:ext>
            </a:extLst>
          </p:cNvPr>
          <p:cNvSpPr txBox="1"/>
          <p:nvPr/>
        </p:nvSpPr>
        <p:spPr>
          <a:xfrm>
            <a:off x="2983932" y="5663891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5"/>
              </a:rPr>
              <a:t>https://learn.nvidia.com/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4E24F9-F9B8-0579-26F5-ACD3985A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0" y="137553"/>
            <a:ext cx="267647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2" y="147983"/>
            <a:ext cx="2801239" cy="6245695"/>
          </a:xfrm>
        </p:spPr>
        <p:txBody>
          <a:bodyPr>
            <a:normAutofit/>
          </a:bodyPr>
          <a:lstStyle/>
          <a:p>
            <a:r>
              <a:rPr lang="en-US" dirty="0"/>
              <a:t>Join the NVIDIA Developer Program</a:t>
            </a:r>
            <a:br>
              <a:rPr lang="en-US" dirty="0"/>
            </a:br>
            <a:r>
              <a:rPr lang="en-US" dirty="0"/>
              <a:t> </a:t>
            </a:r>
            <a:r>
              <a:rPr lang="en-US" sz="2700" b="0" dirty="0"/>
              <a:t>take one of the complimentary technical self-paced courses</a:t>
            </a:r>
            <a:br>
              <a:rPr lang="en-US" sz="2700" b="0" dirty="0"/>
            </a:br>
            <a:r>
              <a:rPr lang="en-US" sz="2700" b="0" dirty="0"/>
              <a:t>(worth up to $90)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9EAC30-B98D-B28D-963A-CB4D9EEFB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307" y="135104"/>
            <a:ext cx="8149263" cy="62456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335628" y="6432567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https://developer.nvidia.com/join-nvidia-developer-program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5EC12-BE31-AF01-6668-7B155BA80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82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9" y="56100"/>
            <a:ext cx="11552223" cy="777617"/>
          </a:xfrm>
        </p:spPr>
        <p:txBody>
          <a:bodyPr>
            <a:normAutofit fontScale="90000"/>
          </a:bodyPr>
          <a:lstStyle/>
          <a:p>
            <a:r>
              <a:rPr lang="en-US" dirty="0"/>
              <a:t>NVIDIA Deep Learning Institute (DLI)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2197768" y="6458325"/>
            <a:ext cx="7523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https://www.nvidia.com/en-us/learn/learning-path/generative-ai-llm/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446BB-7425-DE51-0FCB-3E0F81AD6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081CF47-5228-7383-474D-9C67D89C15BF}"/>
              </a:ext>
            </a:extLst>
          </p:cNvPr>
          <p:cNvGrpSpPr/>
          <p:nvPr/>
        </p:nvGrpSpPr>
        <p:grpSpPr>
          <a:xfrm>
            <a:off x="6285787" y="907417"/>
            <a:ext cx="2612118" cy="2664862"/>
            <a:chOff x="-98321" y="3949893"/>
            <a:chExt cx="2612118" cy="266486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011D61F-335C-55D3-F45C-11B39517915D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BC0844-6FFE-2A48-D659-BC3B8858A712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359003A-67BF-8B75-0239-F74160A9957E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2261E0-7E07-ACBC-4FEA-D6D5419D0411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Instructor-Led Workshop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Fundamentals of Deep Learning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$500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DB3E95-DF31-54A4-392B-A2233FF42E5C}"/>
              </a:ext>
            </a:extLst>
          </p:cNvPr>
          <p:cNvGrpSpPr/>
          <p:nvPr/>
        </p:nvGrpSpPr>
        <p:grpSpPr>
          <a:xfrm>
            <a:off x="3459658" y="907417"/>
            <a:ext cx="2612118" cy="2664862"/>
            <a:chOff x="-98321" y="3949893"/>
            <a:chExt cx="2612118" cy="266486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41F6C9B-0656-B400-EFD2-6D9BFD81D125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D6988E-7022-542F-3404-3E0B722C6B08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4E224DE-3B73-95E8-76ED-B517C35CD3A7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951550-4BC3-904E-39D4-9309AD30C21B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440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Getting Started With Deep Learning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$90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20344F-AD26-2D3A-BF90-F99BBC55A0BE}"/>
              </a:ext>
            </a:extLst>
          </p:cNvPr>
          <p:cNvGrpSpPr/>
          <p:nvPr/>
        </p:nvGrpSpPr>
        <p:grpSpPr>
          <a:xfrm>
            <a:off x="633529" y="907417"/>
            <a:ext cx="2612118" cy="2664862"/>
            <a:chOff x="-98321" y="3949893"/>
            <a:chExt cx="2612118" cy="266486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BC985C3-55E5-2D47-7A94-7985F88AC884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1639CFE-E72B-7583-E000-8C6E322FC6E6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923D7D9-F2A5-5103-839A-6DD287F3D985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FAEA3E-E59E-87CB-0015-CA191239C516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1969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Generative AI Explained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 hours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857A44-265A-5338-E542-1D5EF8C8A57D}"/>
              </a:ext>
            </a:extLst>
          </p:cNvPr>
          <p:cNvGrpSpPr/>
          <p:nvPr/>
        </p:nvGrpSpPr>
        <p:grpSpPr>
          <a:xfrm>
            <a:off x="9105370" y="3763603"/>
            <a:ext cx="2612118" cy="2664862"/>
            <a:chOff x="-98321" y="3949893"/>
            <a:chExt cx="2612118" cy="266486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81016D0-386E-1277-5F12-5921C896A78D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0710DD5-EFC5-3B0A-F351-393760383D7E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EA8734F-D5C7-A010-F415-F688F4A8856D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0C2D6A-EBC8-53DD-8E33-AAB63B42E726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Instructor-Led Workshop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Generative AI with Diffusion Models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$500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52B5AEF-EF20-352B-7A21-564F56CF9FDD}"/>
              </a:ext>
            </a:extLst>
          </p:cNvPr>
          <p:cNvGrpSpPr/>
          <p:nvPr/>
        </p:nvGrpSpPr>
        <p:grpSpPr>
          <a:xfrm>
            <a:off x="639951" y="3763603"/>
            <a:ext cx="2612118" cy="2664862"/>
            <a:chOff x="-98321" y="3949893"/>
            <a:chExt cx="2612118" cy="26648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42EF3A-C1E5-C5AE-518A-9807DAB8818D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31AF7C-AE3A-39C4-404D-E120067A9416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E93DFDC-7110-DBFC-CD10-4B33CD98F1DE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59CC7C-C10B-43B6-FBB7-E1795D1C74AE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Building RAG Agents With LLMs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BBDF9E-2E55-3747-5524-5C6E5A915BC2}"/>
              </a:ext>
            </a:extLst>
          </p:cNvPr>
          <p:cNvGrpSpPr/>
          <p:nvPr/>
        </p:nvGrpSpPr>
        <p:grpSpPr>
          <a:xfrm>
            <a:off x="3430123" y="3763603"/>
            <a:ext cx="2612118" cy="2664862"/>
            <a:chOff x="-98321" y="3949893"/>
            <a:chExt cx="2612118" cy="26648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B4075C-BD6E-478B-5F37-8C95CC23C6B3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9F98F84-5286-F55F-6E6A-BDE36CE010C1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A9B987-D84B-B7EC-B6EE-8F9510D5F858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03DEFB-0E2A-E262-3F79-75EA8AB858E7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Instructor-Led Workshop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Building RAG Agents With LLMs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$500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2AA06C-1BC5-8B19-80A2-1250D22CEE37}"/>
              </a:ext>
            </a:extLst>
          </p:cNvPr>
          <p:cNvGrpSpPr/>
          <p:nvPr/>
        </p:nvGrpSpPr>
        <p:grpSpPr>
          <a:xfrm>
            <a:off x="6280590" y="3763603"/>
            <a:ext cx="2612118" cy="2664862"/>
            <a:chOff x="-98321" y="3949893"/>
            <a:chExt cx="2612118" cy="26648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33F819-C041-DA61-48C7-96B162AC399F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FD936E-B89A-86BC-E4C0-74D07AF77085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D8F18AA-C1B5-CF3E-71EB-92D4C3DACCE7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6632F7-41E9-BAA7-AFA4-A0FA4710FF19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Generative AI with Diffusion Models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$90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708CF1-2646-4D03-9B19-949B69E7CC25}"/>
              </a:ext>
            </a:extLst>
          </p:cNvPr>
          <p:cNvGrpSpPr/>
          <p:nvPr/>
        </p:nvGrpSpPr>
        <p:grpSpPr>
          <a:xfrm>
            <a:off x="9111917" y="907417"/>
            <a:ext cx="2612118" cy="2664862"/>
            <a:chOff x="-98321" y="3949893"/>
            <a:chExt cx="2612118" cy="266486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93365-3E2F-815B-5BD2-645350E894A1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83B975F-6BB7-963F-0274-0C67512D3522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5709FD5-B877-9A90-2132-DB8DCFB6931C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2CBB96B-B08B-69ED-FD94-65C3EDECD719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32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 to Transformer-Based Natural Language Processing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$30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 hours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334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826215"/>
          </a:xfrm>
        </p:spPr>
        <p:txBody>
          <a:bodyPr>
            <a:normAutofit/>
          </a:bodyPr>
          <a:lstStyle/>
          <a:p>
            <a:r>
              <a:rPr lang="en-US" dirty="0"/>
              <a:t>Deep Learning Institute (DLI)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https://learn.nvidia.com/my-learning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3B64D-8C2F-2B3B-B1C3-76AAD321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09B14-9724-6050-C387-7471E56B6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9" y="4203032"/>
            <a:ext cx="10348714" cy="23445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2CFC39-EB97-3D31-9368-FC5027F35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10" y="920978"/>
            <a:ext cx="10515973" cy="32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989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DACC2-B40C-8C3E-B854-ABFF1865B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85" y="145151"/>
            <a:ext cx="8072429" cy="63662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409973-5849-9887-0E40-BE0B17E94ACB}"/>
              </a:ext>
            </a:extLst>
          </p:cNvPr>
          <p:cNvSpPr txBox="1"/>
          <p:nvPr/>
        </p:nvSpPr>
        <p:spPr>
          <a:xfrm>
            <a:off x="3048000" y="651141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https://learn.nvidia.com/certificates?id=ed-qOCIMQaatzU8SNUNxgw</a:t>
            </a:r>
          </a:p>
        </p:txBody>
      </p:sp>
    </p:spTree>
    <p:extLst>
      <p:ext uri="{BB962C8B-B14F-4D97-AF65-F5344CB8AC3E}">
        <p14:creationId xmlns:p14="http://schemas.microsoft.com/office/powerpoint/2010/main" val="11231261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>
            <a:normAutofit/>
          </a:bodyPr>
          <a:lstStyle/>
          <a:p>
            <a:r>
              <a:rPr lang="en-US" altLang="zh-TW" sz="12000" dirty="0">
                <a:solidFill>
                  <a:srgbClr val="C00000"/>
                </a:solidFill>
              </a:rPr>
              <a:t>Generative AI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Text, Image, Video, Audio Applications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82DA-B006-D842-865A-A805B868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1086900"/>
          </a:xfrm>
        </p:spPr>
        <p:txBody>
          <a:bodyPr>
            <a:normAutofit/>
          </a:bodyPr>
          <a:lstStyle/>
          <a:p>
            <a:r>
              <a:rPr lang="en-US" dirty="0"/>
              <a:t>Four Fundamental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B672-3C34-354D-B5BE-45EC3902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43000"/>
            <a:ext cx="11222181" cy="5419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Professionalism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Creative thinking and Problem-solving 30 %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Comprehensive Integration 30 %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Interpersonal Relationship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Communication and Coordination 10 %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Teamwork 10 %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Ethics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Honesty and Integrity 5 %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Self-Esteem and Self-reflection 5 %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International Vision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Caring for Diversity 5 %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Interdisciplinary Vision 5 %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16157-D163-B749-B193-99089114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F3460-C118-C349-846D-D4B1E4428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20EB9-8CFE-5A4B-956B-B4ACCBF84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35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01DB9F-B8F7-9346-A3C8-3A300D181C9C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3514214" y="2853359"/>
            <a:ext cx="0" cy="30418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26928B4-B7F9-BB4C-9D9A-44B21C19448E}"/>
              </a:ext>
            </a:extLst>
          </p:cNvPr>
          <p:cNvCxnSpPr>
            <a:cxnSpLocks/>
            <a:stCxn id="41" idx="2"/>
            <a:endCxn id="5" idx="0"/>
          </p:cNvCxnSpPr>
          <p:nvPr/>
        </p:nvCxnSpPr>
        <p:spPr>
          <a:xfrm>
            <a:off x="8837492" y="2892679"/>
            <a:ext cx="0" cy="30101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2135D5E-5DB0-CE4D-91E4-1F75679BF6BD}"/>
              </a:ext>
            </a:extLst>
          </p:cNvPr>
          <p:cNvCxnSpPr>
            <a:cxnSpLocks/>
            <a:stCxn id="24" idx="2"/>
            <a:endCxn id="9" idx="0"/>
          </p:cNvCxnSpPr>
          <p:nvPr/>
        </p:nvCxnSpPr>
        <p:spPr>
          <a:xfrm flipH="1">
            <a:off x="6201726" y="2904584"/>
            <a:ext cx="3250" cy="232171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2352D4-DA19-B546-8DE0-73C4FD961818}"/>
              </a:ext>
            </a:extLst>
          </p:cNvPr>
          <p:cNvSpPr/>
          <p:nvPr/>
        </p:nvSpPr>
        <p:spPr>
          <a:xfrm>
            <a:off x="4140201" y="792383"/>
            <a:ext cx="4114800" cy="1259163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93596"/>
          </a:xfrm>
        </p:spPr>
        <p:txBody>
          <a:bodyPr>
            <a:normAutofit/>
          </a:bodyPr>
          <a:lstStyle/>
          <a:p>
            <a:r>
              <a:rPr lang="en-US" dirty="0"/>
              <a:t>Transformer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Lewis Tunstall, Leandro von Werra, and Thomas Wolf (2022), Natural Language Processing with Transformers:  Building Language Applications with Hugging Face,  O'Reilly Media.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C85BF3-9229-E14E-B39C-2B5D3F264C4E}"/>
              </a:ext>
            </a:extLst>
          </p:cNvPr>
          <p:cNvSpPr/>
          <p:nvPr/>
        </p:nvSpPr>
        <p:spPr>
          <a:xfrm>
            <a:off x="4312796" y="1370309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Encoder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3CE586-6A02-0F42-AA32-5F47E69963FD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>
            <a:off x="6197601" y="2051546"/>
            <a:ext cx="7375" cy="27772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544C86F-73CA-D541-BE92-2E7FAC60AF83}"/>
              </a:ext>
            </a:extLst>
          </p:cNvPr>
          <p:cNvSpPr/>
          <p:nvPr/>
        </p:nvSpPr>
        <p:spPr>
          <a:xfrm>
            <a:off x="6348462" y="1370309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Decoder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FA94EFE-97DF-A74E-80E2-D1E42679CFCC}"/>
              </a:ext>
            </a:extLst>
          </p:cNvPr>
          <p:cNvSpPr/>
          <p:nvPr/>
        </p:nvSpPr>
        <p:spPr>
          <a:xfrm>
            <a:off x="5325304" y="2329267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39645F3-818D-894A-9CCA-85D43083099F}"/>
              </a:ext>
            </a:extLst>
          </p:cNvPr>
          <p:cNvSpPr/>
          <p:nvPr/>
        </p:nvSpPr>
        <p:spPr>
          <a:xfrm>
            <a:off x="5338981" y="3032936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BART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B3019F1-625D-BC43-96A7-1FD0DA7587F5}"/>
              </a:ext>
            </a:extLst>
          </p:cNvPr>
          <p:cNvSpPr/>
          <p:nvPr/>
        </p:nvSpPr>
        <p:spPr>
          <a:xfrm>
            <a:off x="5338981" y="3748510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M2M-100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0D8A875-92AB-E549-B028-943A063F05ED}"/>
              </a:ext>
            </a:extLst>
          </p:cNvPr>
          <p:cNvSpPr/>
          <p:nvPr/>
        </p:nvSpPr>
        <p:spPr>
          <a:xfrm>
            <a:off x="5338981" y="4464084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BigBird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2D81B0E-4AA7-2848-9B3A-C2CD5D395471}"/>
              </a:ext>
            </a:extLst>
          </p:cNvPr>
          <p:cNvSpPr/>
          <p:nvPr/>
        </p:nvSpPr>
        <p:spPr>
          <a:xfrm>
            <a:off x="2634542" y="2317362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BERT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025668F-FD57-F746-9682-25687C7A170F}"/>
              </a:ext>
            </a:extLst>
          </p:cNvPr>
          <p:cNvSpPr/>
          <p:nvPr/>
        </p:nvSpPr>
        <p:spPr>
          <a:xfrm>
            <a:off x="576444" y="2317362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DistilBERT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FECC75C-5389-6C42-95D1-AE83F66D2FC9}"/>
              </a:ext>
            </a:extLst>
          </p:cNvPr>
          <p:cNvSpPr/>
          <p:nvPr/>
        </p:nvSpPr>
        <p:spPr>
          <a:xfrm>
            <a:off x="2634542" y="3032936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RoBERTa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65FC37-68FA-2444-A309-D620C431483B}"/>
              </a:ext>
            </a:extLst>
          </p:cNvPr>
          <p:cNvSpPr/>
          <p:nvPr/>
        </p:nvSpPr>
        <p:spPr>
          <a:xfrm>
            <a:off x="2634542" y="3748510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XLM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CEB0521-F2C6-7641-BAB8-6788B158ECF8}"/>
              </a:ext>
            </a:extLst>
          </p:cNvPr>
          <p:cNvSpPr/>
          <p:nvPr/>
        </p:nvSpPr>
        <p:spPr>
          <a:xfrm>
            <a:off x="2634542" y="4464084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ALBERT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3A06231-4415-EA4F-9334-7E5C0210EB08}"/>
              </a:ext>
            </a:extLst>
          </p:cNvPr>
          <p:cNvSpPr/>
          <p:nvPr/>
        </p:nvSpPr>
        <p:spPr>
          <a:xfrm>
            <a:off x="2634542" y="5179658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ELECTRA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35E01B1-DABE-8C43-9CFA-BCA4EFD04815}"/>
              </a:ext>
            </a:extLst>
          </p:cNvPr>
          <p:cNvSpPr/>
          <p:nvPr/>
        </p:nvSpPr>
        <p:spPr>
          <a:xfrm>
            <a:off x="2634542" y="5895231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DeBERTa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9A792FB-5D6F-464C-A9A5-1FD136036352}"/>
              </a:ext>
            </a:extLst>
          </p:cNvPr>
          <p:cNvSpPr/>
          <p:nvPr/>
        </p:nvSpPr>
        <p:spPr>
          <a:xfrm>
            <a:off x="576444" y="3750867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XLM-R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804B8AD-8829-184A-A874-6342B87D8AA4}"/>
              </a:ext>
            </a:extLst>
          </p:cNvPr>
          <p:cNvSpPr/>
          <p:nvPr/>
        </p:nvSpPr>
        <p:spPr>
          <a:xfrm>
            <a:off x="7957820" y="2317362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9903450-B93F-1A4C-B22E-0E02C11FA91B}"/>
              </a:ext>
            </a:extLst>
          </p:cNvPr>
          <p:cNvSpPr/>
          <p:nvPr/>
        </p:nvSpPr>
        <p:spPr>
          <a:xfrm>
            <a:off x="7957820" y="3032936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GPT-2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E606D0E-8507-964D-B775-AE25F89E90B5}"/>
              </a:ext>
            </a:extLst>
          </p:cNvPr>
          <p:cNvSpPr/>
          <p:nvPr/>
        </p:nvSpPr>
        <p:spPr>
          <a:xfrm>
            <a:off x="9887873" y="3033334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CTRL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7F98176-A18D-4944-89F5-D8737FEAF475}"/>
              </a:ext>
            </a:extLst>
          </p:cNvPr>
          <p:cNvSpPr/>
          <p:nvPr/>
        </p:nvSpPr>
        <p:spPr>
          <a:xfrm>
            <a:off x="7957820" y="3748510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GPT-3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41DCF14-6322-174E-A036-D4E73B7CDBF5}"/>
              </a:ext>
            </a:extLst>
          </p:cNvPr>
          <p:cNvSpPr/>
          <p:nvPr/>
        </p:nvSpPr>
        <p:spPr>
          <a:xfrm>
            <a:off x="7957820" y="4464084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GPT-Neo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FD4E888-24E6-7F40-A150-4B6E4C0A67C1}"/>
              </a:ext>
            </a:extLst>
          </p:cNvPr>
          <p:cNvSpPr/>
          <p:nvPr/>
        </p:nvSpPr>
        <p:spPr>
          <a:xfrm>
            <a:off x="9887873" y="4464083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GPT-J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6DF64F-43D2-F044-A563-2F25F52FE61A}"/>
              </a:ext>
            </a:extLst>
          </p:cNvPr>
          <p:cNvSpPr txBox="1"/>
          <p:nvPr/>
        </p:nvSpPr>
        <p:spPr>
          <a:xfrm>
            <a:off x="4976799" y="712442"/>
            <a:ext cx="252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Transformer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9AB5C071-BE1A-1F41-8D06-F510357193AF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>
            <a:off x="8255001" y="1421965"/>
            <a:ext cx="582491" cy="8953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2D7418E8-A7BC-234C-B78C-C2B48CA1FECB}"/>
              </a:ext>
            </a:extLst>
          </p:cNvPr>
          <p:cNvCxnSpPr>
            <a:cxnSpLocks/>
            <a:stCxn id="26" idx="1"/>
            <a:endCxn id="31" idx="0"/>
          </p:cNvCxnSpPr>
          <p:nvPr/>
        </p:nvCxnSpPr>
        <p:spPr>
          <a:xfrm rot="10800000" flipV="1">
            <a:off x="3514215" y="1421964"/>
            <a:ext cx="625987" cy="89539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BEA54D2-2B2E-5148-B36F-9370220CD0F1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>
            <a:off x="2335788" y="2605021"/>
            <a:ext cx="29875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84F7DFE-C069-4344-AD15-EC340CCCA659}"/>
              </a:ext>
            </a:extLst>
          </p:cNvPr>
          <p:cNvCxnSpPr>
            <a:cxnSpLocks/>
            <a:stCxn id="34" idx="1"/>
            <a:endCxn id="38" idx="3"/>
          </p:cNvCxnSpPr>
          <p:nvPr/>
        </p:nvCxnSpPr>
        <p:spPr>
          <a:xfrm flipH="1">
            <a:off x="2335788" y="4036169"/>
            <a:ext cx="298754" cy="235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540001B-0531-124A-AC5B-FC8AE4BCC698}"/>
              </a:ext>
            </a:extLst>
          </p:cNvPr>
          <p:cNvCxnSpPr>
            <a:cxnSpLocks/>
            <a:stCxn id="43" idx="1"/>
            <a:endCxn id="42" idx="3"/>
          </p:cNvCxnSpPr>
          <p:nvPr/>
        </p:nvCxnSpPr>
        <p:spPr>
          <a:xfrm flipH="1" flipV="1">
            <a:off x="9717164" y="3320595"/>
            <a:ext cx="170709" cy="3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114DC8A-7088-4B4E-ADF6-86D52C1BCA58}"/>
              </a:ext>
            </a:extLst>
          </p:cNvPr>
          <p:cNvCxnSpPr>
            <a:cxnSpLocks/>
            <a:stCxn id="46" idx="1"/>
            <a:endCxn id="45" idx="3"/>
          </p:cNvCxnSpPr>
          <p:nvPr/>
        </p:nvCxnSpPr>
        <p:spPr>
          <a:xfrm flipH="1">
            <a:off x="9717164" y="4751742"/>
            <a:ext cx="1707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0A2329E-CD6D-5249-BBB5-13C353C006C3}"/>
              </a:ext>
            </a:extLst>
          </p:cNvPr>
          <p:cNvCxnSpPr>
            <a:cxnSpLocks/>
            <a:stCxn id="23" idx="1"/>
            <a:endCxn id="8" idx="3"/>
          </p:cNvCxnSpPr>
          <p:nvPr/>
        </p:nvCxnSpPr>
        <p:spPr>
          <a:xfrm flipH="1">
            <a:off x="6072140" y="1657968"/>
            <a:ext cx="27632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1AA986-056B-FCE8-1B96-D8023FC73CC2}"/>
              </a:ext>
            </a:extLst>
          </p:cNvPr>
          <p:cNvSpPr/>
          <p:nvPr/>
        </p:nvSpPr>
        <p:spPr>
          <a:xfrm>
            <a:off x="7957820" y="5159128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BLOOM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BD9867-4F27-9782-DE7B-10FC4D298573}"/>
              </a:ext>
            </a:extLst>
          </p:cNvPr>
          <p:cNvSpPr/>
          <p:nvPr/>
        </p:nvSpPr>
        <p:spPr>
          <a:xfrm>
            <a:off x="7957820" y="5902837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ChatGPT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BB75C6-C372-D275-A662-B668449DE68B}"/>
              </a:ext>
            </a:extLst>
          </p:cNvPr>
          <p:cNvSpPr/>
          <p:nvPr/>
        </p:nvSpPr>
        <p:spPr>
          <a:xfrm>
            <a:off x="9892521" y="5156548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BLOOMZ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9D4322-021C-F5EE-94D0-F1E28B66F76D}"/>
              </a:ext>
            </a:extLst>
          </p:cNvPr>
          <p:cNvCxnSpPr>
            <a:cxnSpLocks/>
          </p:cNvCxnSpPr>
          <p:nvPr/>
        </p:nvCxnSpPr>
        <p:spPr>
          <a:xfrm flipH="1">
            <a:off x="9714584" y="5446581"/>
            <a:ext cx="17070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AD565AE-46C3-F2CC-2734-A513E6B0F420}"/>
              </a:ext>
            </a:extLst>
          </p:cNvPr>
          <p:cNvSpPr/>
          <p:nvPr/>
        </p:nvSpPr>
        <p:spPr>
          <a:xfrm>
            <a:off x="5322054" y="5226297"/>
            <a:ext cx="1759344" cy="575317"/>
          </a:xfrm>
          <a:prstGeom prst="roundRect">
            <a:avLst>
              <a:gd name="adj" fmla="val 855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mT0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CEAC651-5297-FE85-D621-976514AFF84D}"/>
              </a:ext>
            </a:extLst>
          </p:cNvPr>
          <p:cNvSpPr/>
          <p:nvPr/>
        </p:nvSpPr>
        <p:spPr>
          <a:xfrm>
            <a:off x="9887873" y="5900663"/>
            <a:ext cx="1759344" cy="575317"/>
          </a:xfrm>
          <a:prstGeom prst="roundRect">
            <a:avLst>
              <a:gd name="adj" fmla="val 85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GPT-4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6CE02-2E95-13D2-44FF-327F838AE523}"/>
              </a:ext>
            </a:extLst>
          </p:cNvPr>
          <p:cNvCxnSpPr>
            <a:cxnSpLocks/>
            <a:stCxn id="10" idx="1"/>
            <a:endCxn id="5" idx="3"/>
          </p:cNvCxnSpPr>
          <p:nvPr/>
        </p:nvCxnSpPr>
        <p:spPr>
          <a:xfrm flipH="1">
            <a:off x="9717164" y="6188322"/>
            <a:ext cx="170709" cy="21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9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E798-AC66-AA5A-2A09-D36E5C05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4864"/>
            <a:ext cx="11222181" cy="691153"/>
          </a:xfrm>
        </p:spPr>
        <p:txBody>
          <a:bodyPr>
            <a:normAutofit fontScale="90000"/>
          </a:bodyPr>
          <a:lstStyle/>
          <a:p>
            <a:r>
              <a:rPr lang="en-US" dirty="0"/>
              <a:t>Four Paradigms in NLP (LM)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CD3561-F2F8-B438-D40E-E82F48CD7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445" y="709440"/>
            <a:ext cx="9715110" cy="5871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147C-1487-20C0-2AB7-6E9C29D7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6B93F-D976-A668-6414-5F77FC57D6F5}"/>
              </a:ext>
            </a:extLst>
          </p:cNvPr>
          <p:cNvSpPr txBox="1"/>
          <p:nvPr/>
        </p:nvSpPr>
        <p:spPr>
          <a:xfrm>
            <a:off x="484910" y="6601595"/>
            <a:ext cx="112221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Pengfei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Liu,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Weizhe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Yuan,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Jinlan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Fu,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Zhengbao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Jiang, Hiroaki Hayashi, and Graham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Neubig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. (2023) "Pre-train, prompt, and predict: A systematic survey of prompting methods in natural language processing." ACM Computing Surveys 55, no. 9 (2023): 1-35.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5BC0B-BCE1-A888-6F73-A66485D3E03B}"/>
              </a:ext>
            </a:extLst>
          </p:cNvPr>
          <p:cNvSpPr txBox="1"/>
          <p:nvPr/>
        </p:nvSpPr>
        <p:spPr>
          <a:xfrm>
            <a:off x="1590261" y="5123479"/>
            <a:ext cx="7460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GAI: Pre-train, Prompt, and Predict (Prompting)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F5268-E178-FDA2-861E-D5B31BA13446}"/>
              </a:ext>
            </a:extLst>
          </p:cNvPr>
          <p:cNvSpPr txBox="1"/>
          <p:nvPr/>
        </p:nvSpPr>
        <p:spPr>
          <a:xfrm>
            <a:off x="1550505" y="3765131"/>
            <a:ext cx="7460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Transfer Learning: Pre-training, Fine-Tuning (FT)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09A3B-2127-D595-4C93-801D434BE6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0D1C7-B873-77DE-D352-D278BD740D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83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0936"/>
            <a:ext cx="11222181" cy="113440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Large Language Models (LLM)</a:t>
            </a:r>
            <a:br>
              <a:rPr lang="en-US" sz="4000" dirty="0"/>
            </a:br>
            <a:r>
              <a:rPr lang="en-US" sz="4000" dirty="0"/>
              <a:t>Three typical learning paradigms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C398F-8738-C01F-971F-50C2EFE72D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AC67C-8902-140B-3E81-8590A7D81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D005E0-1FF2-B0BD-7E38-421A032E45B0}"/>
              </a:ext>
            </a:extLst>
          </p:cNvPr>
          <p:cNvSpPr/>
          <p:nvPr/>
        </p:nvSpPr>
        <p:spPr>
          <a:xfrm>
            <a:off x="185738" y="6567640"/>
            <a:ext cx="11599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Shukang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Yin,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Chaoyou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Fu,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Sirui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Zhao,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Ke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Li, Xing Sun, Tong Xu,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Enhong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Chen. (2024) "A survey on multimodal large language models." National Science Review (2024): nwae403.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83E79-2D01-55CF-1AC4-15063B395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98" y="1207338"/>
            <a:ext cx="11414472" cy="53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11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7ADD-2B4B-0C1C-FCBB-B4DAAA0A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2"/>
            <a:ext cx="11222181" cy="929736"/>
          </a:xfrm>
        </p:spPr>
        <p:txBody>
          <a:bodyPr>
            <a:normAutofit/>
          </a:bodyPr>
          <a:lstStyle/>
          <a:p>
            <a:pPr marL="320040" indent="-320040">
              <a:spcAft>
                <a:spcPts val="600"/>
              </a:spcAft>
            </a:pPr>
            <a:r>
              <a:rPr lang="en-US" altLang="zh-TW" sz="4800" dirty="0"/>
              <a:t>Popular Generative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C2C4-7F77-AED9-F13E-2BA79A4A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985838"/>
            <a:ext cx="11222181" cy="5576407"/>
          </a:xfrm>
        </p:spPr>
        <p:txBody>
          <a:bodyPr>
            <a:noAutofit/>
          </a:bodyPr>
          <a:lstStyle/>
          <a:p>
            <a:pPr marL="320040" indent="-320040">
              <a:spcAft>
                <a:spcPts val="600"/>
              </a:spcAft>
            </a:pPr>
            <a:r>
              <a:rPr lang="en-US" altLang="zh-TW" sz="2800" dirty="0" err="1"/>
              <a:t>OpenAI</a:t>
            </a:r>
            <a:r>
              <a:rPr lang="en-US" altLang="zh-TW" sz="2800" dirty="0"/>
              <a:t> </a:t>
            </a:r>
            <a:r>
              <a:rPr lang="en-US" altLang="zh-TW" sz="2800" dirty="0" err="1"/>
              <a:t>ChatGPT</a:t>
            </a:r>
            <a:r>
              <a:rPr lang="en-US" altLang="zh-TW" sz="2800" dirty="0"/>
              <a:t> (GPT-o1, GPT-4o, GPT-4)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 err="1"/>
              <a:t>Claude.ai</a:t>
            </a:r>
            <a:r>
              <a:rPr lang="en-US" altLang="zh-TW" sz="2800" dirty="0"/>
              <a:t> (Claude 3.5)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/>
              <a:t>Google Gemini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/>
              <a:t>Meta Llama 3.3, Llama 3.2 Vision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 err="1"/>
              <a:t>Mixtral</a:t>
            </a:r>
            <a:r>
              <a:rPr lang="en-US" altLang="zh-TW" sz="2800" dirty="0"/>
              <a:t> </a:t>
            </a:r>
            <a:r>
              <a:rPr lang="en-US" altLang="zh-TW" sz="2800" dirty="0" err="1"/>
              <a:t>Pixtral</a:t>
            </a:r>
            <a:r>
              <a:rPr lang="en-US" altLang="zh-TW" sz="2800" dirty="0"/>
              <a:t> (</a:t>
            </a:r>
            <a:r>
              <a:rPr lang="en-US" altLang="zh-TW" sz="2800" dirty="0" err="1"/>
              <a:t>mistral.ai</a:t>
            </a:r>
            <a:r>
              <a:rPr lang="en-US" altLang="zh-TW" sz="2800" dirty="0"/>
              <a:t>)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 err="1"/>
              <a:t>DeepSeek</a:t>
            </a:r>
            <a:endParaRPr lang="en-US" altLang="zh-TW" sz="2800" dirty="0"/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 err="1"/>
              <a:t>Chat.LMSys.org</a:t>
            </a:r>
            <a:r>
              <a:rPr lang="en-US" altLang="zh-TW" sz="2800" dirty="0"/>
              <a:t> (</a:t>
            </a:r>
            <a:r>
              <a:rPr lang="en-US" altLang="zh-TW" sz="2800" dirty="0" err="1"/>
              <a:t>lmarena.ai</a:t>
            </a:r>
            <a:r>
              <a:rPr lang="en-US" altLang="zh-TW" sz="2800" dirty="0"/>
              <a:t>)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 err="1"/>
              <a:t>Perplexity.ai</a:t>
            </a:r>
            <a:r>
              <a:rPr lang="en-US" altLang="zh-TW" sz="2800" dirty="0"/>
              <a:t> (Perplexity Deep Research)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/>
              <a:t>Stable Diffusion</a:t>
            </a:r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/>
              <a:t>Video: D-ID, </a:t>
            </a:r>
            <a:r>
              <a:rPr lang="en-US" altLang="zh-TW" sz="2800" dirty="0" err="1"/>
              <a:t>Synthesia</a:t>
            </a:r>
            <a:endParaRPr lang="en-US" altLang="zh-TW" sz="2800" dirty="0"/>
          </a:p>
          <a:p>
            <a:pPr marL="320040" indent="-320040">
              <a:spcAft>
                <a:spcPts val="600"/>
              </a:spcAft>
            </a:pPr>
            <a:r>
              <a:rPr lang="en-US" altLang="zh-TW" sz="2800" dirty="0"/>
              <a:t>Audio: Speechify</a:t>
            </a:r>
          </a:p>
          <a:p>
            <a:pPr marL="320040" indent="-320040">
              <a:spcAft>
                <a:spcPts val="600"/>
              </a:spcAft>
            </a:pPr>
            <a:endParaRPr lang="en-US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39FDC-43BB-67CC-2E3C-B31A8BD5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AC261-24D5-F061-B10C-0089F3C60F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63B17-8593-A91B-B476-2CC422B21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203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248721-7266-C41F-3A97-CD9653E07A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818" y="944193"/>
            <a:ext cx="8515350" cy="5583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102012-06DC-EB39-FF95-FF4971A7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4" y="52432"/>
            <a:ext cx="3034460" cy="6509812"/>
          </a:xfrm>
        </p:spPr>
        <p:txBody>
          <a:bodyPr>
            <a:noAutofit/>
          </a:bodyPr>
          <a:lstStyle/>
          <a:p>
            <a:r>
              <a:rPr lang="en-US" dirty="0"/>
              <a:t>Chat 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Open </a:t>
            </a:r>
            <a:br>
              <a:rPr lang="en-US" dirty="0"/>
            </a:br>
            <a:r>
              <a:rPr lang="en-US" dirty="0"/>
              <a:t>Large Language Models: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Chatbot Arena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4325-E637-0F0D-8ECB-594C15A1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87955-EF3E-1243-D8F3-8A3310354B69}"/>
              </a:ext>
            </a:extLst>
          </p:cNvPr>
          <p:cNvSpPr txBox="1"/>
          <p:nvPr/>
        </p:nvSpPr>
        <p:spPr>
          <a:xfrm>
            <a:off x="1019954" y="6457890"/>
            <a:ext cx="1015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https://lmarena.ai/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90AB9-5C35-3202-C57E-2A04D933626C}"/>
              </a:ext>
            </a:extLst>
          </p:cNvPr>
          <p:cNvSpPr txBox="1"/>
          <p:nvPr/>
        </p:nvSpPr>
        <p:spPr>
          <a:xfrm>
            <a:off x="3937393" y="563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</a:rPr>
              <a:t>Large Language Models for Data Science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87F7E-240F-7556-210F-99082F6D33A9}"/>
              </a:ext>
            </a:extLst>
          </p:cNvPr>
          <p:cNvSpPr txBox="1"/>
          <p:nvPr/>
        </p:nvSpPr>
        <p:spPr>
          <a:xfrm>
            <a:off x="3816884" y="1401328"/>
            <a:ext cx="320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llama 3.2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18F00-826A-2E8F-C12A-FAEE3644B4CD}"/>
              </a:ext>
            </a:extLst>
          </p:cNvPr>
          <p:cNvSpPr txBox="1"/>
          <p:nvPr/>
        </p:nvSpPr>
        <p:spPr>
          <a:xfrm>
            <a:off x="8100173" y="1401329"/>
            <a:ext cx="3401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claude</a:t>
            </a:r>
            <a:r>
              <a:rPr lang="en-US" sz="2400" b="1" dirty="0">
                <a:solidFill>
                  <a:srgbClr val="C00000"/>
                </a:solidFill>
              </a:rPr>
              <a:t> 3.5 sonnet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6074D-54A7-2E06-BB74-89A41AEDEC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93354F-78FE-8747-4339-BFF2FA445D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36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2012-06DC-EB39-FF95-FF4971A7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52432"/>
            <a:ext cx="11605846" cy="785768"/>
          </a:xfrm>
        </p:spPr>
        <p:txBody>
          <a:bodyPr>
            <a:noAutofit/>
          </a:bodyPr>
          <a:lstStyle/>
          <a:p>
            <a:r>
              <a:rPr lang="en-US" dirty="0" err="1"/>
              <a:t>Perplexity.ai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4325-E637-0F0D-8ECB-594C15A1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87955-EF3E-1243-D8F3-8A3310354B69}"/>
              </a:ext>
            </a:extLst>
          </p:cNvPr>
          <p:cNvSpPr txBox="1"/>
          <p:nvPr/>
        </p:nvSpPr>
        <p:spPr>
          <a:xfrm>
            <a:off x="1019954" y="6457890"/>
            <a:ext cx="10152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https://www.perplexity.ai/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D18C1-08C5-37EF-90C0-5E9AD418BA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15" y="779566"/>
            <a:ext cx="10087311" cy="5724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F8618-CBC1-3CC0-8637-60EEF47C1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5C41A-0DB4-ECB2-AE91-F89BC04457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09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867905" y="274639"/>
            <a:ext cx="10291892" cy="6034087"/>
          </a:xfrm>
        </p:spPr>
        <p:txBody>
          <a:bodyPr>
            <a:normAutofit/>
          </a:bodyPr>
          <a:lstStyle/>
          <a:p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Agentic AI Systems</a:t>
            </a:r>
            <a:b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</a:br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RAG Agents with LLM</a:t>
            </a:r>
            <a:b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</a:br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Dialogue Systems</a:t>
            </a:r>
            <a:endParaRPr lang="en-US" altLang="en-US" sz="8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53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08EAB8C-93D2-2144-9253-06580194A94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607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26" y="42033"/>
            <a:ext cx="11756570" cy="1011120"/>
          </a:xfrm>
        </p:spPr>
        <p:txBody>
          <a:bodyPr>
            <a:noAutofit/>
          </a:bodyPr>
          <a:lstStyle/>
          <a:p>
            <a:r>
              <a:rPr lang="en-US" sz="6600" dirty="0"/>
              <a:t>Agentic AI Systems</a:t>
            </a:r>
            <a:endParaRPr lang="en-US" sz="6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neontri.com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/blog/agentic-ai/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F4B3D-BD72-304B-336E-9F89B4B1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14"/>
                    </a14:imgEffect>
                    <a14:imgEffect>
                      <a14:saturation sa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926" y="1060655"/>
            <a:ext cx="11532889" cy="52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4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26" y="42033"/>
            <a:ext cx="11756570" cy="10111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Technology Tree of RAG Research </a:t>
            </a:r>
            <a:br>
              <a:rPr lang="en-US" sz="3600" dirty="0"/>
            </a:br>
            <a:r>
              <a:rPr lang="en-US" sz="3100" b="0" dirty="0"/>
              <a:t>Retrieval-Augmented Generation (RAG) for Large Language Models (LLMs)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Gao, Y.,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Xiong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Y., Gao, X., Jia, K., Pan, J., Bi, Y., ... &amp; Wang, H. (2023). Retrieval-augmented generation for large language models: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arXiv:2312.10997.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EF2E0-84D4-A6DA-3CAC-939EDEDFAE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139" y="1060655"/>
            <a:ext cx="7631722" cy="55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23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1348744"/>
          </a:xfrm>
        </p:spPr>
        <p:txBody>
          <a:bodyPr>
            <a:normAutofit fontScale="90000"/>
          </a:bodyPr>
          <a:lstStyle/>
          <a:p>
            <a:r>
              <a:rPr lang="en-US" dirty="0"/>
              <a:t>Retrieval-Augmented Generation (RAG) </a:t>
            </a:r>
            <a:br>
              <a:rPr lang="en-US" dirty="0"/>
            </a:br>
            <a:r>
              <a:rPr lang="en-US" dirty="0"/>
              <a:t>for Large Language Models (LLMs)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Gao, Y.,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Xiong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Y., Gao, X., Jia, K., Pan, J., Bi, Y., ... &amp; Wang, H. (2023). Retrieval-augmented generation for large language models: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arXiv:2312.10997.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2FBD3B-1499-E046-FAA8-64688BB2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169" y="1350498"/>
            <a:ext cx="8953123" cy="52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6D3-4344-CB42-AC4C-A8BD1FC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College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681-3372-0E41-8979-66474931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Ethics/Corporate Social Responsibility</a:t>
            </a:r>
          </a:p>
          <a:p>
            <a:r>
              <a:rPr lang="en-US" sz="4400" dirty="0">
                <a:solidFill>
                  <a:srgbClr val="C00000"/>
                </a:solidFill>
              </a:rPr>
              <a:t>Global Knowledge/Awareness</a:t>
            </a:r>
          </a:p>
          <a:p>
            <a:r>
              <a:rPr lang="en-US" sz="4400" dirty="0"/>
              <a:t>Communication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Analytical and Critical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33C5-31DA-6145-B0B7-EFDE1C3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4E15D-0C98-8F4F-A497-5C2BE055C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31013-20FE-A941-88E1-5852F907B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7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59893"/>
          </a:xfrm>
        </p:spPr>
        <p:txBody>
          <a:bodyPr>
            <a:noAutofit/>
          </a:bodyPr>
          <a:lstStyle/>
          <a:p>
            <a:r>
              <a:rPr lang="en-US" sz="3600" dirty="0"/>
              <a:t>Retrieval-Augmented Generation (RAG)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Zhao, P., Zhang, H., Yu, Q., Wang, Z.,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Geng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Y., Fu, F., ... &amp; Cui, B. (2024). Retrieval-augmented generation for ai-generated content: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arXiv:2402.19473.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9B729-9D2E-EC6D-246B-AD2E690B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71" y="861648"/>
            <a:ext cx="9930657" cy="57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034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1348744"/>
          </a:xfrm>
        </p:spPr>
        <p:txBody>
          <a:bodyPr>
            <a:normAutofit fontScale="90000"/>
          </a:bodyPr>
          <a:lstStyle/>
          <a:p>
            <a:r>
              <a:rPr lang="en-US" dirty="0"/>
              <a:t>Synthesizing RAG with LLMs </a:t>
            </a:r>
            <a:br>
              <a:rPr lang="en-US" dirty="0"/>
            </a:br>
            <a:r>
              <a:rPr lang="en-US" dirty="0"/>
              <a:t>for Question Answering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Minaee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Mikolov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T.,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Nikzad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N.,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Chenaghlu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M.,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Socher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Amatriain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X., &amp; Gao, J. (2024). Large language models: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arXiv:2402.06196.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5EADD5-E009-5522-3B63-FA51BDE01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48" y="1375285"/>
            <a:ext cx="8935135" cy="51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662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4811"/>
            <a:ext cx="11222181" cy="1008529"/>
          </a:xfrm>
        </p:spPr>
        <p:txBody>
          <a:bodyPr>
            <a:normAutofit fontScale="90000"/>
          </a:bodyPr>
          <a:lstStyle/>
          <a:p>
            <a:r>
              <a:rPr lang="en-US" dirty="0"/>
              <a:t>Synthesizing the KG as a Retriever with LLMs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449D1-4115-8447-BB82-5D5D617F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6" y="1649233"/>
            <a:ext cx="11527259" cy="4621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46A5C-B3C7-88B6-ABF3-DB179D08D089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Minaee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Mikolov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T.,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Nikzad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N.,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Chenaghlu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M.,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Socher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Amatriain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X., &amp; Gao, J. (2024). Large language models: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arXiv:2402.06196.</a:t>
            </a:r>
          </a:p>
        </p:txBody>
      </p:sp>
    </p:spTree>
    <p:extLst>
      <p:ext uri="{BB962C8B-B14F-4D97-AF65-F5344CB8AC3E}">
        <p14:creationId xmlns:p14="http://schemas.microsoft.com/office/powerpoint/2010/main" val="12731301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1228350"/>
          </a:xfrm>
        </p:spPr>
        <p:txBody>
          <a:bodyPr>
            <a:noAutofit/>
          </a:bodyPr>
          <a:lstStyle/>
          <a:p>
            <a:r>
              <a:rPr lang="en-US" sz="4000" dirty="0"/>
              <a:t>A LLM-based Agent for </a:t>
            </a:r>
            <a:br>
              <a:rPr lang="en-US" sz="4000" dirty="0"/>
            </a:br>
            <a:r>
              <a:rPr lang="en-US" sz="4000" dirty="0"/>
              <a:t>Conversational Information Seeking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46A5C-B3C7-88B6-ABF3-DB179D08D089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Minaee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S.,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Mikolov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T.,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Nikzad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N.,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Chenaghlu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M.,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Socher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Amatriain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X., &amp; Gao, J. (2024). Large language models: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arXiv:2402.06196.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2A8FE3-E5C6-0BA1-9CD0-42B6A1DB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047" y="1244173"/>
            <a:ext cx="7613906" cy="53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874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921576"/>
          </a:xfrm>
        </p:spPr>
        <p:txBody>
          <a:bodyPr>
            <a:noAutofit/>
          </a:bodyPr>
          <a:lstStyle/>
          <a:p>
            <a:r>
              <a:rPr lang="en-US" dirty="0"/>
              <a:t>Direct LLM, RAG, and </a:t>
            </a:r>
            <a:r>
              <a:rPr lang="en-US" dirty="0" err="1"/>
              <a:t>GraphRAG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46A5C-B3C7-88B6-ABF3-DB179D08D089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Peng, B., Zhu, Y., Liu, Y., Bo, X., Shi, H., Hong, C., ... &amp; Tang, S. (2024). Graph retrieval-augmented generation: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arXiv:2408.08921.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77B16-4A02-95D3-2811-72C117941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8" y="881648"/>
            <a:ext cx="10310999" cy="5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876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98358"/>
          </a:xfrm>
        </p:spPr>
        <p:txBody>
          <a:bodyPr>
            <a:noAutofit/>
          </a:bodyPr>
          <a:lstStyle/>
          <a:p>
            <a:r>
              <a:rPr lang="en-US" sz="4000" dirty="0" err="1"/>
              <a:t>LangChain</a:t>
            </a:r>
            <a:r>
              <a:rPr lang="en-US" sz="4000" dirty="0"/>
              <a:t>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46A5C-B3C7-88B6-ABF3-DB179D08D089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https://www.langchain.com/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2D965-59D2-88A7-0BC1-1CC5E1A64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343" y="900113"/>
            <a:ext cx="8629314" cy="56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15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2714"/>
            <a:ext cx="11222181" cy="1156485"/>
          </a:xfrm>
        </p:spPr>
        <p:txBody>
          <a:bodyPr>
            <a:noAutofit/>
          </a:bodyPr>
          <a:lstStyle/>
          <a:p>
            <a:r>
              <a:rPr lang="en-US" sz="4000" dirty="0"/>
              <a:t>Multimodal LLM RAG</a:t>
            </a:r>
            <a:br>
              <a:rPr lang="en-US" sz="4000" dirty="0"/>
            </a:br>
            <a:r>
              <a:rPr lang="en-US" sz="4000" dirty="0"/>
              <a:t>Multi-Vector Retriever for RAG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46A5C-B3C7-88B6-ABF3-DB179D08D089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https://blog.langchain.dev/deconstructing-rag/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1EF0C-9978-4057-A350-36F3B73F0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27" y="1348621"/>
            <a:ext cx="10724101" cy="52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471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98358"/>
          </a:xfrm>
        </p:spPr>
        <p:txBody>
          <a:bodyPr>
            <a:noAutofit/>
          </a:bodyPr>
          <a:lstStyle/>
          <a:p>
            <a:r>
              <a:rPr lang="en-US" sz="4000" dirty="0"/>
              <a:t>Evaluating RAG with Ragas Metrics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46A5C-B3C7-88B6-ABF3-DB179D08D089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https://blog.langchain.dev/evaluating-rag-pipelines-with-ragas-langsmith/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928BE-0295-CA0D-2371-AB40F49D4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98" t="9192" r="9665" b="8331"/>
          <a:stretch/>
        </p:blipFill>
        <p:spPr>
          <a:xfrm>
            <a:off x="1282133" y="845811"/>
            <a:ext cx="9726689" cy="57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92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57"/>
            <a:ext cx="10515600" cy="106923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Teaching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07149"/>
            <a:ext cx="11292113" cy="5400985"/>
          </a:xfrm>
        </p:spPr>
        <p:txBody>
          <a:bodyPr>
            <a:noAutofit/>
          </a:bodyPr>
          <a:lstStyle/>
          <a:p>
            <a:pPr>
              <a:spcAft>
                <a:spcPts val="100"/>
              </a:spcAft>
            </a:pPr>
            <a:r>
              <a:rPr lang="en-US" sz="2400" dirty="0">
                <a:solidFill>
                  <a:srgbClr val="C00000"/>
                </a:solidFill>
              </a:rPr>
              <a:t>Generative AI Innovative Applications</a:t>
            </a:r>
          </a:p>
          <a:p>
            <a:pPr lvl="1">
              <a:spcAft>
                <a:spcPts val="10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2025</a:t>
            </a:r>
          </a:p>
          <a:p>
            <a:pPr>
              <a:spcAft>
                <a:spcPts val="1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Artificial Intelligence in Finance and Quantitative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spcAft>
                <a:spcPts val="1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2021, Fall 2022, Fall 2023, Spring 2025</a:t>
            </a:r>
            <a:endParaRPr lang="en-US" altLang="zh-TW" sz="1800" dirty="0">
              <a:solidFill>
                <a:schemeClr val="accent1"/>
              </a:solidFill>
            </a:endParaRPr>
          </a:p>
          <a:p>
            <a:pPr>
              <a:spcAft>
                <a:spcPts val="100"/>
              </a:spcAft>
            </a:pPr>
            <a:r>
              <a:rPr lang="en-US" sz="2400" dirty="0">
                <a:solidFill>
                  <a:srgbClr val="C00000"/>
                </a:solidFill>
              </a:rPr>
              <a:t>Software Engineering</a:t>
            </a:r>
          </a:p>
          <a:p>
            <a:pPr lvl="1">
              <a:spcAft>
                <a:spcPts val="1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2020, Fall, 2021, Spring 2022, Spring 2023, Spring 2024, Spring 2025</a:t>
            </a:r>
            <a:endParaRPr lang="en-US" altLang="zh-TW" sz="1800" dirty="0">
              <a:solidFill>
                <a:srgbClr val="C00000"/>
              </a:solidFill>
            </a:endParaRPr>
          </a:p>
          <a:p>
            <a:pPr>
              <a:spcAft>
                <a:spcPts val="100"/>
              </a:spcAft>
            </a:pPr>
            <a:r>
              <a:rPr lang="en-US" sz="2400" dirty="0">
                <a:solidFill>
                  <a:srgbClr val="C00000"/>
                </a:solidFill>
              </a:rPr>
              <a:t>Artificial Intelligence</a:t>
            </a:r>
          </a:p>
          <a:p>
            <a:pPr lvl="1">
              <a:spcAft>
                <a:spcPts val="10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2021, Fall 2022, Fall 2024</a:t>
            </a:r>
          </a:p>
          <a:p>
            <a:pPr>
              <a:spcAft>
                <a:spcPts val="100"/>
              </a:spcAft>
            </a:pPr>
            <a:r>
              <a:rPr lang="en-US" sz="2400" dirty="0">
                <a:solidFill>
                  <a:srgbClr val="C00000"/>
                </a:solidFill>
              </a:rPr>
              <a:t>Sustainability and ESG Data Analytics</a:t>
            </a:r>
          </a:p>
          <a:p>
            <a:pPr lvl="1">
              <a:spcAft>
                <a:spcPts val="10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2024, Fall 2024</a:t>
            </a:r>
            <a:endParaRPr lang="en-US" altLang="zh-TW" sz="1800" dirty="0">
              <a:solidFill>
                <a:schemeClr val="accent1"/>
              </a:solidFill>
            </a:endParaRPr>
          </a:p>
          <a:p>
            <a:pPr>
              <a:spcAft>
                <a:spcPts val="100"/>
              </a:spcAft>
            </a:pPr>
            <a:r>
              <a:rPr lang="en-US" sz="2400" dirty="0">
                <a:solidFill>
                  <a:srgbClr val="C00000"/>
                </a:solidFill>
              </a:rPr>
              <a:t>Big Data Analytics</a:t>
            </a:r>
          </a:p>
          <a:p>
            <a:pPr lvl="1">
              <a:spcAft>
                <a:spcPts val="10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2020, Spring 2023, Spring 2024</a:t>
            </a:r>
          </a:p>
          <a:p>
            <a:pPr>
              <a:spcAft>
                <a:spcPts val="100"/>
              </a:spcAft>
            </a:pPr>
            <a:r>
              <a:rPr lang="en-US" altLang="zh-TW" sz="14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lvl="1">
              <a:spcAft>
                <a:spcPts val="100"/>
              </a:spcAft>
            </a:pPr>
            <a:r>
              <a:rPr lang="en-US" sz="1400" dirty="0">
                <a:solidFill>
                  <a:schemeClr val="accent1"/>
                </a:solidFill>
              </a:rPr>
              <a:t>Spring 2022, Fall 2023</a:t>
            </a:r>
          </a:p>
          <a:p>
            <a:pPr>
              <a:spcAft>
                <a:spcPts val="100"/>
              </a:spcAft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 </a:t>
            </a:r>
          </a:p>
          <a:p>
            <a:pPr lvl="1">
              <a:spcAft>
                <a:spcPts val="100"/>
              </a:spcAft>
            </a:pP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Fall 2023, Fall 2024</a:t>
            </a:r>
            <a:endParaRPr lang="en-US" sz="14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Foundation of Business Cloud Computing</a:t>
            </a:r>
          </a:p>
          <a:p>
            <a:pPr lvl="1">
              <a:spcAft>
                <a:spcPts val="100"/>
              </a:spcAft>
            </a:pP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2021, Spring 2022, Spring 2023, Spring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01590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1295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FBC6-97AA-2E4C-A292-A9E9C607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041"/>
          </a:xfrm>
        </p:spPr>
        <p:txBody>
          <a:bodyPr>
            <a:normAutofit/>
          </a:bodyPr>
          <a:lstStyle/>
          <a:p>
            <a:r>
              <a:rPr lang="en-US" dirty="0"/>
              <a:t>Research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AFB-FDB8-BE4F-AC2D-BE37A94E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D790A-0DA1-EED8-3AA8-E286CB50E0DA}"/>
              </a:ext>
            </a:extLst>
          </p:cNvPr>
          <p:cNvSpPr/>
          <p:nvPr/>
        </p:nvSpPr>
        <p:spPr>
          <a:xfrm>
            <a:off x="3569460" y="6496658"/>
            <a:ext cx="4752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https://web.ntpu.edu.tw/~myday/cindex.htm#projects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70B01-86A2-90D0-029A-E626AA26A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61608"/>
            <a:ext cx="962066" cy="620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95AC93-1719-B192-7A12-9F55357D9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735285"/>
            <a:ext cx="964282" cy="235043"/>
          </a:xfrm>
          <a:prstGeom prst="rect">
            <a:avLst/>
          </a:prstGeom>
        </p:spPr>
      </p:pic>
      <p:pic>
        <p:nvPicPr>
          <p:cNvPr id="10" name="Picture 4" descr="http://mail.tku.edu.tw/myday/images/Myday_Photo.jpg">
            <a:extLst>
              <a:ext uri="{FF2B5EF4-FFF2-40B4-BE49-F238E27FC236}">
                <a16:creationId xmlns:a16="http://schemas.microsoft.com/office/drawing/2014/main" id="{2A0917E5-EE0B-E694-C965-91897965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5FE3C9-A22B-4014-1B0E-C2F2A01A2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23" y="1142640"/>
            <a:ext cx="11470712" cy="5419603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/>
              <a:t>Digital Support, Unimpeded Communication: The Development, Support and Promotion of AI-assisted Communication Assistive Devices for Speech Impairment (2/3). </a:t>
            </a:r>
            <a:br>
              <a:rPr lang="en-US" altLang="zh-TW" sz="2000" dirty="0"/>
            </a:br>
            <a:r>
              <a:rPr lang="en-US" altLang="zh-TW" sz="2000" dirty="0">
                <a:solidFill>
                  <a:schemeClr val="accent1"/>
                </a:solidFill>
              </a:rPr>
              <a:t>Multimodal Cross-lingual Task-Oriented Dialogue System for Inclusive Communication Support</a:t>
            </a:r>
          </a:p>
          <a:p>
            <a:pPr lvl="1">
              <a:spcAft>
                <a:spcPts val="0"/>
              </a:spcAft>
            </a:pPr>
            <a:r>
              <a:rPr lang="en-US" altLang="zh-TW" sz="2000" b="0" dirty="0"/>
              <a:t>NSTC 113-2425-H-305-002-, 3 Years (2023/05/01-2026/04/30) Year 1: 2024/05/01~2025/04/30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/>
              <a:t>Research on speech processing, synthesis, recognition, and sentence construction of people with language disabilities. </a:t>
            </a:r>
            <a:r>
              <a:rPr lang="en-US" altLang="zh-TW" sz="2000" dirty="0">
                <a:solidFill>
                  <a:schemeClr val="accent1"/>
                </a:solidFill>
              </a:rPr>
              <a:t>Multimodal Cross-lingual Task-Oriented Dialogue System</a:t>
            </a:r>
          </a:p>
          <a:p>
            <a:pPr lvl="1">
              <a:spcAft>
                <a:spcPts val="0"/>
              </a:spcAft>
            </a:pPr>
            <a:r>
              <a:rPr lang="en-US" altLang="zh-TW" sz="2000" b="0" dirty="0"/>
              <a:t>NTPU, 114-NTPU_ORDA-F-004,</a:t>
            </a:r>
            <a:r>
              <a:rPr lang="zh-TW" altLang="en-US" sz="2000" b="0" dirty="0"/>
              <a:t> </a:t>
            </a:r>
            <a:r>
              <a:rPr lang="en-US" altLang="zh-TW" sz="2000" b="0" dirty="0"/>
              <a:t> 2023/01/01~2025/12/31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</a:rPr>
              <a:t>Development of a Deep Learning for Dental Implant Detection in Panoramic Radiographs</a:t>
            </a:r>
            <a:r>
              <a:rPr lang="en-US" altLang="zh-TW" sz="2000" dirty="0"/>
              <a:t>, </a:t>
            </a:r>
          </a:p>
          <a:p>
            <a:pPr lvl="1">
              <a:spcAft>
                <a:spcPts val="0"/>
              </a:spcAft>
            </a:pPr>
            <a:r>
              <a:rPr lang="en-US" altLang="zh-TW" sz="2000" b="0" dirty="0"/>
              <a:t>USTP-NTPU-TMU-114-02, 2025/01/01~2025/12/31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>
                <a:solidFill>
                  <a:schemeClr val="accent1"/>
                </a:solidFill>
              </a:rPr>
              <a:t>Metaverse AI Multimodal Cross-Language Task-Oriented Dialogue System</a:t>
            </a:r>
            <a:endParaRPr lang="en-US" altLang="zh-TW" sz="2000" b="0" dirty="0">
              <a:solidFill>
                <a:schemeClr val="accent1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altLang="zh-TW" sz="2000" b="0" dirty="0"/>
              <a:t>ATEC Group, Fintech and Green Finance Center (FGFC, NTPU), NTPU-112A413E01, 2 Years (2023/05/01~2025/04/30)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dirty="0"/>
              <a:t>Establishment and Implement of Smart Assistive Technology for Dementia Care and Its Socio-Economic Impacts (3/3). </a:t>
            </a:r>
            <a:r>
              <a:rPr lang="en-US" altLang="zh-TW" sz="2000" dirty="0">
                <a:solidFill>
                  <a:schemeClr val="accent1"/>
                </a:solidFill>
              </a:rPr>
              <a:t>Intelligent, individualized and precise care with smart AT and system integration</a:t>
            </a:r>
          </a:p>
          <a:p>
            <a:pPr lvl="1">
              <a:spcAft>
                <a:spcPts val="0"/>
              </a:spcAft>
            </a:pPr>
            <a:r>
              <a:rPr lang="en-US" altLang="zh-TW" sz="2000" b="0" dirty="0"/>
              <a:t>NSTC, 113-2627-M-038-001-, 2024/08/01~2025/07/31</a:t>
            </a:r>
          </a:p>
        </p:txBody>
      </p:sp>
    </p:spTree>
    <p:extLst>
      <p:ext uri="{BB962C8B-B14F-4D97-AF65-F5344CB8AC3E}">
        <p14:creationId xmlns:p14="http://schemas.microsoft.com/office/powerpoint/2010/main" val="149874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Information Technologies and 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System Development Capabilities</a:t>
            </a:r>
          </a:p>
          <a:p>
            <a:r>
              <a:rPr lang="en-US" sz="4400" dirty="0"/>
              <a:t>Internet Marketing Management Capabilities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Research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02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9675306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109102"/>
            <a:ext cx="11321140" cy="5638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This course introduces the </a:t>
            </a:r>
            <a:r>
              <a:rPr lang="en-US" sz="9600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sz="9600" dirty="0"/>
              <a:t>of </a:t>
            </a:r>
            <a:r>
              <a:rPr lang="en-US" sz="9600" dirty="0">
                <a:solidFill>
                  <a:srgbClr val="FF0000"/>
                </a:solidFill>
              </a:rPr>
              <a:t>software engineering</a:t>
            </a:r>
            <a:r>
              <a:rPr lang="en-US" sz="9600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Introduction to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Products and Project Management: Software product management and prototyping </a:t>
            </a:r>
            <a:br>
              <a:rPr lang="en-US" sz="8000" b="0" dirty="0"/>
            </a:br>
            <a:r>
              <a:rPr lang="en-US" sz="8000" b="0" dirty="0"/>
              <a:t>with Generative AI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Agile Software Engineering: Agile methods, Scrum, and Extreme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Features, Scenarios, and Stories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Architecture: Architectural design, System decomposition, and Distribution architecture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Cloud-Based Software: Virtualization and containers, Everything as a service, Software as a service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 Computing and Cloud Software Architecture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Microservices Architecture, RESTful services, Service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Security and Privacy; Reliable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Testing: Functional testing, Test automation, Test-driven development, and Code reviews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DevOps and Code Management: Code management and DevOps automation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Case Study on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38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82B7-9F96-1347-A4FE-8244FBD0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136" y="66413"/>
            <a:ext cx="8435939" cy="1502486"/>
          </a:xfrm>
        </p:spPr>
        <p:txBody>
          <a:bodyPr>
            <a:noAutofit/>
          </a:bodyPr>
          <a:lstStyle/>
          <a:p>
            <a:pPr algn="l"/>
            <a:r>
              <a:rPr lang="en-US" altLang="zh-TW" sz="5400" dirty="0">
                <a:solidFill>
                  <a:srgbClr val="C00000"/>
                </a:solidFill>
                <a:ea typeface="Heiti TC Medium" pitchFamily="2" charset="-128"/>
              </a:rPr>
              <a:t>Software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0208-5AAF-174A-BBCF-0F64DC2B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135" y="2486061"/>
            <a:ext cx="9191163" cy="42800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5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Min-</a:t>
            </a:r>
            <a:r>
              <a:rPr lang="en-US" altLang="zh-TW" sz="5800" dirty="0" err="1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Yuh</a:t>
            </a:r>
            <a:r>
              <a:rPr lang="en-US" altLang="zh-TW" sz="5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Day, Ph.D.</a:t>
            </a:r>
            <a:endParaRPr lang="zh-TW" altLang="en-US" sz="58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58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Professor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2"/>
              </a:rPr>
              <a:t>Institute of Information Management</a:t>
            </a: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, </a:t>
            </a: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3"/>
              </a:rPr>
              <a:t>National Taipei University</a:t>
            </a:r>
            <a:br>
              <a:rPr lang="en-US" sz="36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endParaRPr lang="en-US" altLang="zh-TW" sz="18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Tel: 02-86741111 ext. 66873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Office:</a:t>
            </a:r>
            <a:r>
              <a:rPr lang="zh-TW" altLang="en-US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B8F12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Address</a:t>
            </a:r>
            <a:r>
              <a:rPr lang="en-US" altLang="zh-TW" sz="4000" b="0" dirty="0"/>
              <a:t>: 151, University Rd., San Shia District, New Taipei City, 23741 Taiwan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/>
              <a:t>Email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: </a:t>
            </a:r>
            <a:r>
              <a:rPr lang="en-US" altLang="zh-TW" sz="4000" b="0" dirty="0" err="1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myday@gm.ntpu.edu.tw</a:t>
            </a:r>
            <a:endParaRPr lang="en-US" altLang="zh-TW" sz="40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Web: 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4"/>
              </a:rPr>
              <a:t>http://web.ntpu.edu.tw/~myday/</a:t>
            </a:r>
            <a:endParaRPr lang="en-US" sz="40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6F8D-0162-0C4F-80D9-42457C32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8" y="6582720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92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DF210-999B-B543-BB08-55CA178F37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51" y="2180184"/>
            <a:ext cx="1311157" cy="1590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CDE749-A11A-4B4B-B93C-D23011400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97" y="5290161"/>
            <a:ext cx="1499864" cy="1499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A6C2B-5B98-E645-BB38-226FE4E9A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97" y="3780120"/>
            <a:ext cx="1499864" cy="1499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678771-3ADB-CF49-99A2-83DC529401A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620" y="88466"/>
            <a:ext cx="1314378" cy="84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A6B40-66E6-5D46-92CE-45FA16B46E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12" y="1011533"/>
            <a:ext cx="1317405" cy="32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94920-FFB6-4749-8B58-CBD2482335A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4A6350-74C3-D94B-AD70-E4FD3D7F20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26" y="1635008"/>
            <a:ext cx="1317406" cy="594125"/>
          </a:xfrm>
          <a:prstGeom prst="rect">
            <a:avLst/>
          </a:prstGeom>
        </p:spPr>
      </p:pic>
      <p:pic>
        <p:nvPicPr>
          <p:cNvPr id="18" name="Picture 4" descr="http://mail.tku.edu.tw/myday/images/Myday_Photo.jpg">
            <a:extLst>
              <a:ext uri="{FF2B5EF4-FFF2-40B4-BE49-F238E27FC236}">
                <a16:creationId xmlns:a16="http://schemas.microsoft.com/office/drawing/2014/main" id="{22AB4522-29E3-1547-A495-77E5F754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91" y="106718"/>
            <a:ext cx="1075954" cy="133213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086F19-EF80-644F-8A7C-1CCA1F31F8FE}"/>
              </a:ext>
            </a:extLst>
          </p:cNvPr>
          <p:cNvSpPr txBox="1"/>
          <p:nvPr/>
        </p:nvSpPr>
        <p:spPr>
          <a:xfrm>
            <a:off x="1963135" y="1830161"/>
            <a:ext cx="843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70C0"/>
                </a:solidFill>
                <a:latin typeface="Calibri" charset="0"/>
                <a:ea typeface="標楷體" charset="-120"/>
              </a:rPr>
              <a:t>Contact Information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8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12323</TotalTime>
  <Words>4886</Words>
  <Application>Microsoft Macintosh PowerPoint</Application>
  <PresentationFormat>Widescreen</PresentationFormat>
  <Paragraphs>914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6" baseType="lpstr">
      <vt:lpstr>Arial</vt:lpstr>
      <vt:lpstr>Calibri</vt:lpstr>
      <vt:lpstr>Source Sans Pro</vt:lpstr>
      <vt:lpstr>Office Theme</vt:lpstr>
      <vt:lpstr>Introduction to  Software Engineering</vt:lpstr>
      <vt:lpstr>Min-Yuh Day, Ph.D.</vt:lpstr>
      <vt:lpstr>Course Syllabus National Taipei University Academic Year 113, 2nd Semester (Spring 2025)</vt:lpstr>
      <vt:lpstr>Course Objectives</vt:lpstr>
      <vt:lpstr>Course Outline</vt:lpstr>
      <vt:lpstr>Core Competence</vt:lpstr>
      <vt:lpstr>Four Fundamental Qualities</vt:lpstr>
      <vt:lpstr>College Learning Goals</vt:lpstr>
      <vt:lpstr>Department Learning Goals</vt:lpstr>
      <vt:lpstr>Syllabus</vt:lpstr>
      <vt:lpstr>Syllabus</vt:lpstr>
      <vt:lpstr>Syllabus</vt:lpstr>
      <vt:lpstr>Teaching Methods and Activities</vt:lpstr>
      <vt:lpstr>Evaluation Methods</vt:lpstr>
      <vt:lpstr>Required Texts</vt:lpstr>
      <vt:lpstr>References</vt:lpstr>
      <vt:lpstr>Ian Sommerville (2019),  Engineering Software Products:  An Introduction to Modern Software Engineering,  Pearson.</vt:lpstr>
      <vt:lpstr>Ian Sommerville (2015),  Software Engineering,  10th Edition, Pearson.</vt:lpstr>
      <vt:lpstr>Titus Winters, Tom Manshreck, and Hyrum Wright (2020),  Software Engineering at Google:  Lessons Learned from Programming Over Time,  O'Reilly Media.</vt:lpstr>
      <vt:lpstr>Project Management Institute (2017), Agile Practice Guide PMI</vt:lpstr>
      <vt:lpstr>Project Management Institute (2021), A Guide to the  Project Management Body of Knowledge (PMBOK Guide) –  Seventh Edition and The Standard for Project Management</vt:lpstr>
      <vt:lpstr>Denis Rothman (2024),  RAG-Driven Generative AI:  Build custom retrieval augmented generation pipelines with LlamaIndex, Deep Lake, and Pinecone, Packt Publishing</vt:lpstr>
      <vt:lpstr>NVIDIA Developer Program  NVIDIA  Deep Learning Institute (DLI)</vt:lpstr>
      <vt:lpstr>Software  Engineering</vt:lpstr>
      <vt:lpstr>Software Engineering  and  Project Management</vt:lpstr>
      <vt:lpstr>Information Management    Management  Information Systems (MIS)  Information Systems</vt:lpstr>
      <vt:lpstr>Information Management (MIS) Information Systems</vt:lpstr>
      <vt:lpstr>Fundamental MIS Concepts</vt:lpstr>
      <vt:lpstr>Project-based software engineering</vt:lpstr>
      <vt:lpstr>Project-based software engineering</vt:lpstr>
      <vt:lpstr>Product software engineering</vt:lpstr>
      <vt:lpstr>Product software engineering</vt:lpstr>
      <vt:lpstr>Software execution models</vt:lpstr>
      <vt:lpstr>Product management concerns</vt:lpstr>
      <vt:lpstr>Technical interactions of  product managers</vt:lpstr>
      <vt:lpstr>Software Development Life Cycle (SDLC) The waterfall model</vt:lpstr>
      <vt:lpstr>Plan-based and Agile development</vt:lpstr>
      <vt:lpstr>The Continuum of Life Cycles</vt:lpstr>
      <vt:lpstr>Predictive Life Cycle</vt:lpstr>
      <vt:lpstr>Iterative Life Cycle</vt:lpstr>
      <vt:lpstr>A Life Cycle of  Varying-Sized Increments</vt:lpstr>
      <vt:lpstr>Iteration-Based and Flow-Based Agile Life Cycles</vt:lpstr>
      <vt:lpstr>From personas to features</vt:lpstr>
      <vt:lpstr>Multi-tier client-server architecture</vt:lpstr>
      <vt:lpstr>Service-oriented Architecture</vt:lpstr>
      <vt:lpstr>VM</vt:lpstr>
      <vt:lpstr>Everything as a service</vt:lpstr>
      <vt:lpstr>Software as a service</vt:lpstr>
      <vt:lpstr>Microservices architecture –  key design questions</vt:lpstr>
      <vt:lpstr>Types of security threat</vt:lpstr>
      <vt:lpstr>Software product quality attributes</vt:lpstr>
      <vt:lpstr>A refactoring process</vt:lpstr>
      <vt:lpstr>Functional testing</vt:lpstr>
      <vt:lpstr>Test-driven development (TDD)</vt:lpstr>
      <vt:lpstr>DevOps</vt:lpstr>
      <vt:lpstr>Code management and DevOps</vt:lpstr>
      <vt:lpstr>Marketing</vt:lpstr>
      <vt:lpstr>Marketing</vt:lpstr>
      <vt:lpstr>Marketing</vt:lpstr>
      <vt:lpstr>Marketing Management</vt:lpstr>
      <vt:lpstr>Marketing Management</vt:lpstr>
      <vt:lpstr>Marketing Management</vt:lpstr>
      <vt:lpstr>Agentic AI for  Agile AI Software Engineering</vt:lpstr>
      <vt:lpstr>NVIDIA Developer Program  NVIDIA  Deep Learning Institute (DLI)</vt:lpstr>
      <vt:lpstr>Join the NVIDIA Developer Program  take one of the complimentary technical self-paced courses (worth up to $90)</vt:lpstr>
      <vt:lpstr>NVIDIA Deep Learning Institute (DLI)</vt:lpstr>
      <vt:lpstr>Deep Learning Institute (DLI)</vt:lpstr>
      <vt:lpstr>PowerPoint Presentation</vt:lpstr>
      <vt:lpstr>Generative AI Text, Image, Video, Audio Applications</vt:lpstr>
      <vt:lpstr>Transformer Models</vt:lpstr>
      <vt:lpstr>Four Paradigms in NLP (LM)</vt:lpstr>
      <vt:lpstr>Large Language Models (LLM) Three typical learning paradigms</vt:lpstr>
      <vt:lpstr>Popular Generative AI</vt:lpstr>
      <vt:lpstr>Chat  with  Open  Large Language Models: Chatbot Arena</vt:lpstr>
      <vt:lpstr>Perplexity.ai</vt:lpstr>
      <vt:lpstr>Agentic AI Systems RAG Agents with LLM Dialogue Systems</vt:lpstr>
      <vt:lpstr>Agentic AI Systems</vt:lpstr>
      <vt:lpstr>Technology Tree of RAG Research  Retrieval-Augmented Generation (RAG) for Large Language Models (LLMs)</vt:lpstr>
      <vt:lpstr>Retrieval-Augmented Generation (RAG)  for Large Language Models (LLMs)</vt:lpstr>
      <vt:lpstr>Retrieval-Augmented Generation (RAG) Architecture</vt:lpstr>
      <vt:lpstr>Synthesizing RAG with LLMs  for Question Answering Application</vt:lpstr>
      <vt:lpstr>Synthesizing the KG as a Retriever with LLMs</vt:lpstr>
      <vt:lpstr>A LLM-based Agent for  Conversational Information Seeking</vt:lpstr>
      <vt:lpstr>Direct LLM, RAG, and GraphRAG</vt:lpstr>
      <vt:lpstr>LangChain Architecture</vt:lpstr>
      <vt:lpstr>Multimodal LLM RAG Multi-Vector Retriever for RAG</vt:lpstr>
      <vt:lpstr>Evaluating RAG with Ragas Metrics </vt:lpstr>
      <vt:lpstr>Teaching</vt:lpstr>
      <vt:lpstr>Research Projects</vt:lpstr>
      <vt:lpstr>Software Engineering  and  Project Management</vt:lpstr>
      <vt:lpstr>Summary</vt:lpstr>
      <vt:lpstr>Software Engineering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subject/>
  <dc:creator>Min-Yuh Day</dc:creator>
  <cp:keywords>Software Engineering</cp:keywords>
  <dc:description>Software Engineering</dc:description>
  <cp:lastModifiedBy>MY DAY</cp:lastModifiedBy>
  <cp:revision>711</cp:revision>
  <cp:lastPrinted>2020-12-23T14:44:17Z</cp:lastPrinted>
  <dcterms:created xsi:type="dcterms:W3CDTF">2019-09-12T03:09:52Z</dcterms:created>
  <dcterms:modified xsi:type="dcterms:W3CDTF">2025-02-25T22:56:14Z</dcterms:modified>
  <cp:category/>
</cp:coreProperties>
</file>