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0"/>
  </p:notesMasterIdLst>
  <p:sldIdLst>
    <p:sldId id="3462" r:id="rId2"/>
    <p:sldId id="3806" r:id="rId3"/>
    <p:sldId id="4878" r:id="rId4"/>
    <p:sldId id="4877" r:id="rId5"/>
    <p:sldId id="3711" r:id="rId6"/>
    <p:sldId id="4843" r:id="rId7"/>
    <p:sldId id="3849" r:id="rId8"/>
    <p:sldId id="4844" r:id="rId9"/>
    <p:sldId id="4845" r:id="rId10"/>
    <p:sldId id="4846" r:id="rId11"/>
    <p:sldId id="4847" r:id="rId12"/>
    <p:sldId id="4848" r:id="rId13"/>
    <p:sldId id="4849" r:id="rId14"/>
    <p:sldId id="4850" r:id="rId15"/>
    <p:sldId id="4851" r:id="rId16"/>
    <p:sldId id="4852" r:id="rId17"/>
    <p:sldId id="4853" r:id="rId18"/>
    <p:sldId id="4854" r:id="rId19"/>
    <p:sldId id="4855" r:id="rId20"/>
    <p:sldId id="4856" r:id="rId21"/>
    <p:sldId id="4857" r:id="rId22"/>
    <p:sldId id="4858" r:id="rId23"/>
    <p:sldId id="4859" r:id="rId24"/>
    <p:sldId id="4860" r:id="rId25"/>
    <p:sldId id="4861" r:id="rId26"/>
    <p:sldId id="4862" r:id="rId27"/>
    <p:sldId id="4863" r:id="rId28"/>
    <p:sldId id="4864" r:id="rId29"/>
    <p:sldId id="4865" r:id="rId30"/>
    <p:sldId id="4866" r:id="rId31"/>
    <p:sldId id="4867" r:id="rId32"/>
    <p:sldId id="4868" r:id="rId33"/>
    <p:sldId id="4869" r:id="rId34"/>
    <p:sldId id="4870" r:id="rId35"/>
    <p:sldId id="262" r:id="rId36"/>
    <p:sldId id="271" r:id="rId37"/>
    <p:sldId id="3816" r:id="rId38"/>
    <p:sldId id="3817" r:id="rId39"/>
    <p:sldId id="4882" r:id="rId40"/>
    <p:sldId id="4881" r:id="rId41"/>
    <p:sldId id="4880" r:id="rId42"/>
    <p:sldId id="899" r:id="rId43"/>
    <p:sldId id="896" r:id="rId44"/>
    <p:sldId id="897" r:id="rId45"/>
    <p:sldId id="895" r:id="rId46"/>
    <p:sldId id="898" r:id="rId47"/>
    <p:sldId id="4883" r:id="rId48"/>
    <p:sldId id="900" r:id="rId49"/>
    <p:sldId id="901" r:id="rId50"/>
    <p:sldId id="902" r:id="rId51"/>
    <p:sldId id="903" r:id="rId52"/>
    <p:sldId id="904" r:id="rId53"/>
    <p:sldId id="905" r:id="rId54"/>
    <p:sldId id="906" r:id="rId55"/>
    <p:sldId id="907" r:id="rId56"/>
    <p:sldId id="908" r:id="rId57"/>
    <p:sldId id="909" r:id="rId58"/>
    <p:sldId id="3143" r:id="rId59"/>
    <p:sldId id="3144" r:id="rId60"/>
    <p:sldId id="3145" r:id="rId61"/>
    <p:sldId id="3147" r:id="rId62"/>
    <p:sldId id="3148" r:id="rId63"/>
    <p:sldId id="3149" r:id="rId64"/>
    <p:sldId id="3150" r:id="rId65"/>
    <p:sldId id="3151" r:id="rId66"/>
    <p:sldId id="3152" r:id="rId67"/>
    <p:sldId id="3153" r:id="rId68"/>
    <p:sldId id="3154" r:id="rId69"/>
    <p:sldId id="3155" r:id="rId70"/>
    <p:sldId id="3156" r:id="rId71"/>
    <p:sldId id="3157" r:id="rId72"/>
    <p:sldId id="3185" r:id="rId73"/>
    <p:sldId id="3184" r:id="rId74"/>
    <p:sldId id="3158" r:id="rId75"/>
    <p:sldId id="3159" r:id="rId76"/>
    <p:sldId id="3160" r:id="rId77"/>
    <p:sldId id="3161" r:id="rId78"/>
    <p:sldId id="3162" r:id="rId79"/>
    <p:sldId id="3163" r:id="rId80"/>
    <p:sldId id="3164" r:id="rId81"/>
    <p:sldId id="3165" r:id="rId82"/>
    <p:sldId id="3166" r:id="rId83"/>
    <p:sldId id="3171" r:id="rId84"/>
    <p:sldId id="3167" r:id="rId85"/>
    <p:sldId id="3168" r:id="rId86"/>
    <p:sldId id="3169" r:id="rId87"/>
    <p:sldId id="3170" r:id="rId88"/>
    <p:sldId id="3172" r:id="rId89"/>
    <p:sldId id="3173" r:id="rId90"/>
    <p:sldId id="3174" r:id="rId91"/>
    <p:sldId id="3175" r:id="rId92"/>
    <p:sldId id="3176" r:id="rId93"/>
    <p:sldId id="3177" r:id="rId94"/>
    <p:sldId id="3180" r:id="rId95"/>
    <p:sldId id="3183" r:id="rId96"/>
    <p:sldId id="3181" r:id="rId97"/>
    <p:sldId id="3182" r:id="rId98"/>
    <p:sldId id="4872" r:id="rId9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A9D18E"/>
    <a:srgbClr val="D883FF"/>
    <a:srgbClr val="FF8AD8"/>
    <a:srgbClr val="FF2600"/>
    <a:srgbClr val="FF7E79"/>
    <a:srgbClr val="C00000"/>
    <a:srgbClr val="F8CBAD"/>
    <a:srgbClr val="000000"/>
    <a:srgbClr val="FF85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22"/>
    <p:restoredTop sz="86821"/>
  </p:normalViewPr>
  <p:slideViewPr>
    <p:cSldViewPr snapToGrid="0" snapToObjects="1">
      <p:cViewPr varScale="1">
        <p:scale>
          <a:sx n="93" d="100"/>
          <a:sy n="93" d="100"/>
        </p:scale>
        <p:origin x="36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5A3957-4C3A-0949-A668-E5B432EFB7B5}" type="datetimeFigureOut">
              <a:rPr lang="en-US" smtClean="0"/>
              <a:t>3/19/25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3BE1D-9CA5-194E-A79F-6FE8485E6EFE}" type="slidenum">
              <a:rPr lang="en-US" smtClean="0"/>
              <a:t>‹#›</a:t>
            </a:fld>
            <a:endParaRPr lang="en-US"/>
          </a:p>
        </p:txBody>
      </p:sp>
    </p:spTree>
    <p:extLst>
      <p:ext uri="{BB962C8B-B14F-4D97-AF65-F5344CB8AC3E}">
        <p14:creationId xmlns:p14="http://schemas.microsoft.com/office/powerpoint/2010/main" val="3401165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13BE1D-9CA5-194E-A79F-6FE8485E6EFE}" type="slidenum">
              <a:rPr lang="en-US" smtClean="0"/>
              <a:t>36</a:t>
            </a:fld>
            <a:endParaRPr lang="en-US"/>
          </a:p>
        </p:txBody>
      </p:sp>
    </p:spTree>
    <p:extLst>
      <p:ext uri="{BB962C8B-B14F-4D97-AF65-F5344CB8AC3E}">
        <p14:creationId xmlns:p14="http://schemas.microsoft.com/office/powerpoint/2010/main" val="3726399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DCC4B-04C0-E345-9135-AF2AAC1F6D59}"/>
              </a:ext>
            </a:extLst>
          </p:cNvPr>
          <p:cNvSpPr>
            <a:spLocks noGrp="1"/>
          </p:cNvSpPr>
          <p:nvPr>
            <p:ph type="ctrTitle"/>
          </p:nvPr>
        </p:nvSpPr>
        <p:spPr>
          <a:xfrm>
            <a:off x="1524000" y="1122363"/>
            <a:ext cx="9144000" cy="2387600"/>
          </a:xfrm>
        </p:spPr>
        <p:txBody>
          <a:bodyPr anchor="b"/>
          <a:lstStyle>
            <a:lvl1pPr algn="ctr">
              <a:defRPr sz="6000">
                <a:solidFill>
                  <a:schemeClr val="accent1">
                    <a:lumMod val="75000"/>
                  </a:schemeClr>
                </a:solidFill>
              </a:defRPr>
            </a:lvl1pPr>
          </a:lstStyle>
          <a:p>
            <a:r>
              <a:rPr lang="en-US" dirty="0"/>
              <a:t>Click to edit Master title style</a:t>
            </a:r>
          </a:p>
        </p:txBody>
      </p:sp>
      <p:sp>
        <p:nvSpPr>
          <p:cNvPr id="3" name="Subtitle 2">
            <a:extLst>
              <a:ext uri="{FF2B5EF4-FFF2-40B4-BE49-F238E27FC236}">
                <a16:creationId xmlns:a16="http://schemas.microsoft.com/office/drawing/2014/main" id="{8B97307F-E82F-6C41-94D7-0B918F0307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3F9956-9324-FB4E-AEF2-D9D738D02FDE}"/>
              </a:ext>
            </a:extLst>
          </p:cNvPr>
          <p:cNvSpPr>
            <a:spLocks noGrp="1"/>
          </p:cNvSpPr>
          <p:nvPr>
            <p:ph type="dt" sz="half" idx="10"/>
          </p:nvPr>
        </p:nvSpPr>
        <p:spPr/>
        <p:txBody>
          <a:bodyPr/>
          <a:lstStyle/>
          <a:p>
            <a:fld id="{16CB3FA3-22CF-D24E-9257-B4BAD3401880}" type="datetime1">
              <a:rPr lang="en-US" smtClean="0"/>
              <a:t>3/19/25</a:t>
            </a:fld>
            <a:endParaRPr lang="en-US"/>
          </a:p>
        </p:txBody>
      </p:sp>
      <p:sp>
        <p:nvSpPr>
          <p:cNvPr id="5" name="Footer Placeholder 4">
            <a:extLst>
              <a:ext uri="{FF2B5EF4-FFF2-40B4-BE49-F238E27FC236}">
                <a16:creationId xmlns:a16="http://schemas.microsoft.com/office/drawing/2014/main" id="{B672AD58-8C94-5746-A2CF-4E8B65CDE4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2A6D2F-B142-C34E-B53B-8319FC5621D4}"/>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4034965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46172-8336-0A40-B4C3-4D8A5C93F4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E20883-F177-154D-8E05-CA7696CC36C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6D4DA9-1F29-B84E-80DC-389667922023}"/>
              </a:ext>
            </a:extLst>
          </p:cNvPr>
          <p:cNvSpPr>
            <a:spLocks noGrp="1"/>
          </p:cNvSpPr>
          <p:nvPr>
            <p:ph type="dt" sz="half" idx="10"/>
          </p:nvPr>
        </p:nvSpPr>
        <p:spPr/>
        <p:txBody>
          <a:bodyPr/>
          <a:lstStyle/>
          <a:p>
            <a:fld id="{AB039A0E-6D67-224D-9CFD-01A351FD6A9C}" type="datetime1">
              <a:rPr lang="en-US" smtClean="0"/>
              <a:t>3/19/25</a:t>
            </a:fld>
            <a:endParaRPr lang="en-US"/>
          </a:p>
        </p:txBody>
      </p:sp>
      <p:sp>
        <p:nvSpPr>
          <p:cNvPr id="5" name="Footer Placeholder 4">
            <a:extLst>
              <a:ext uri="{FF2B5EF4-FFF2-40B4-BE49-F238E27FC236}">
                <a16:creationId xmlns:a16="http://schemas.microsoft.com/office/drawing/2014/main" id="{4705BD03-736F-184E-8D7C-026EFBAE6F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FAE6B7-5864-5F49-A039-0A08BCD12538}"/>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2461193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38E1BA-4517-8F4C-BECF-2D4D4F9475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35B11-57DD-6647-A778-87C8BED79BD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55C4B8-A561-E841-8C61-AA17720C8D40}"/>
              </a:ext>
            </a:extLst>
          </p:cNvPr>
          <p:cNvSpPr>
            <a:spLocks noGrp="1"/>
          </p:cNvSpPr>
          <p:nvPr>
            <p:ph type="dt" sz="half" idx="10"/>
          </p:nvPr>
        </p:nvSpPr>
        <p:spPr/>
        <p:txBody>
          <a:bodyPr/>
          <a:lstStyle/>
          <a:p>
            <a:fld id="{C11E26E0-5B06-6D4B-BE9C-55EAEC63A6AC}" type="datetime1">
              <a:rPr lang="en-US" smtClean="0"/>
              <a:t>3/19/25</a:t>
            </a:fld>
            <a:endParaRPr lang="en-US"/>
          </a:p>
        </p:txBody>
      </p:sp>
      <p:sp>
        <p:nvSpPr>
          <p:cNvPr id="5" name="Footer Placeholder 4">
            <a:extLst>
              <a:ext uri="{FF2B5EF4-FFF2-40B4-BE49-F238E27FC236}">
                <a16:creationId xmlns:a16="http://schemas.microsoft.com/office/drawing/2014/main" id="{85337148-7E46-1642-856B-2C5035058E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149ADD-0B1A-2C4D-963C-BCAD6CA8EDD2}"/>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2082296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BE4ED-5B09-6A4A-B804-3F95E7CDB23A}"/>
              </a:ext>
            </a:extLst>
          </p:cNvPr>
          <p:cNvSpPr>
            <a:spLocks noGrp="1"/>
          </p:cNvSpPr>
          <p:nvPr>
            <p:ph type="title"/>
          </p:nvPr>
        </p:nvSpPr>
        <p:spPr>
          <a:xfrm>
            <a:off x="534389" y="135104"/>
            <a:ext cx="11222181" cy="1325563"/>
          </a:xfrm>
        </p:spPr>
        <p:txBody>
          <a:bodyPr>
            <a:normAutofit/>
          </a:bodyPr>
          <a:lstStyle>
            <a:lvl1pPr algn="ctr">
              <a:lnSpc>
                <a:spcPct val="100000"/>
              </a:lnSpc>
              <a:defRPr sz="4800" b="1">
                <a:solidFill>
                  <a:schemeClr val="accent1">
                    <a:lumMod val="75000"/>
                  </a:schemeClr>
                </a:solidFill>
                <a:latin typeface="Calibri" panose="020F0502020204030204" pitchFamily="34" charset="0"/>
                <a:ea typeface="HEITI TC MEDIUM" pitchFamily="2" charset="-128"/>
                <a:cs typeface="Calibri" panose="020F050202020403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BC68D9A-CD57-CE49-8834-30E3992BCD9F}"/>
              </a:ext>
            </a:extLst>
          </p:cNvPr>
          <p:cNvSpPr>
            <a:spLocks noGrp="1"/>
          </p:cNvSpPr>
          <p:nvPr>
            <p:ph idx="1"/>
          </p:nvPr>
        </p:nvSpPr>
        <p:spPr>
          <a:xfrm>
            <a:off x="534389" y="1615044"/>
            <a:ext cx="11222181" cy="4738255"/>
          </a:xfrm>
        </p:spPr>
        <p:txBody>
          <a:bodyPr/>
          <a:lstStyle>
            <a:lvl1pPr>
              <a:lnSpc>
                <a:spcPct val="100000"/>
              </a:lnSpc>
              <a:spcBef>
                <a:spcPts val="0"/>
              </a:spcBef>
              <a:spcAft>
                <a:spcPts val="1200"/>
              </a:spcAft>
              <a:defRPr sz="3200">
                <a:latin typeface="Calibri" panose="020F0502020204030204" pitchFamily="34" charset="0"/>
                <a:ea typeface="Heiti TC Medium" pitchFamily="2" charset="-128"/>
                <a:cs typeface="Calibri" panose="020F0502020204030204" pitchFamily="34" charset="0"/>
              </a:defRPr>
            </a:lvl1pPr>
            <a:lvl2pPr>
              <a:lnSpc>
                <a:spcPct val="100000"/>
              </a:lnSpc>
              <a:spcBef>
                <a:spcPts val="0"/>
              </a:spcBef>
              <a:spcAft>
                <a:spcPts val="1200"/>
              </a:spcAft>
              <a:defRPr sz="2800">
                <a:latin typeface="Calibri" panose="020F0502020204030204" pitchFamily="34" charset="0"/>
                <a:ea typeface="Heiti TC Medium" pitchFamily="2" charset="-128"/>
                <a:cs typeface="Calibri" panose="020F0502020204030204" pitchFamily="34" charset="0"/>
              </a:defRPr>
            </a:lvl2pPr>
            <a:lvl3pPr>
              <a:lnSpc>
                <a:spcPct val="100000"/>
              </a:lnSpc>
              <a:spcBef>
                <a:spcPts val="0"/>
              </a:spcBef>
              <a:spcAft>
                <a:spcPts val="1200"/>
              </a:spcAft>
              <a:defRPr sz="2400">
                <a:latin typeface="Calibri" panose="020F0502020204030204" pitchFamily="34" charset="0"/>
                <a:ea typeface="Heiti TC Medium" pitchFamily="2" charset="-128"/>
                <a:cs typeface="Calibri" panose="020F0502020204030204" pitchFamily="34" charset="0"/>
              </a:defRPr>
            </a:lvl3pPr>
            <a:lvl4pPr>
              <a:lnSpc>
                <a:spcPct val="100000"/>
              </a:lnSpc>
              <a:spcBef>
                <a:spcPts val="0"/>
              </a:spcBef>
              <a:spcAft>
                <a:spcPts val="1200"/>
              </a:spcAft>
              <a:defRPr sz="2000">
                <a:latin typeface="Calibri" panose="020F0502020204030204" pitchFamily="34" charset="0"/>
                <a:ea typeface="Heiti TC Medium" pitchFamily="2" charset="-128"/>
                <a:cs typeface="Calibri" panose="020F0502020204030204" pitchFamily="34" charset="0"/>
              </a:defRPr>
            </a:lvl4pPr>
            <a:lvl5pPr>
              <a:lnSpc>
                <a:spcPct val="100000"/>
              </a:lnSpc>
              <a:spcBef>
                <a:spcPts val="0"/>
              </a:spcBef>
              <a:spcAft>
                <a:spcPts val="1200"/>
              </a:spcAft>
              <a:defRPr>
                <a:latin typeface="Calibri" panose="020F0502020204030204" pitchFamily="34" charset="0"/>
                <a:ea typeface="Heiti TC Medium" pitchFamily="2" charset="-128"/>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18</a:t>
            </a:r>
          </a:p>
        </p:txBody>
      </p:sp>
      <p:sp>
        <p:nvSpPr>
          <p:cNvPr id="4" name="Date Placeholder 3">
            <a:extLst>
              <a:ext uri="{FF2B5EF4-FFF2-40B4-BE49-F238E27FC236}">
                <a16:creationId xmlns:a16="http://schemas.microsoft.com/office/drawing/2014/main" id="{47C9C6CC-B570-4F45-86AC-540D1BEBC145}"/>
              </a:ext>
            </a:extLst>
          </p:cNvPr>
          <p:cNvSpPr>
            <a:spLocks noGrp="1"/>
          </p:cNvSpPr>
          <p:nvPr>
            <p:ph type="dt" sz="half" idx="10"/>
          </p:nvPr>
        </p:nvSpPr>
        <p:spPr>
          <a:xfrm>
            <a:off x="74267" y="6460525"/>
            <a:ext cx="2743200" cy="365125"/>
          </a:xfrm>
        </p:spPr>
        <p:txBody>
          <a:bodyPr/>
          <a:lstStyle/>
          <a:p>
            <a:fld id="{3AF6F8BD-BCC6-7D43-A79E-885049D004FB}" type="datetime1">
              <a:rPr lang="en-US" smtClean="0"/>
              <a:t>3/19/25</a:t>
            </a:fld>
            <a:endParaRPr lang="en-US"/>
          </a:p>
        </p:txBody>
      </p:sp>
      <p:sp>
        <p:nvSpPr>
          <p:cNvPr id="5" name="Footer Placeholder 4">
            <a:extLst>
              <a:ext uri="{FF2B5EF4-FFF2-40B4-BE49-F238E27FC236}">
                <a16:creationId xmlns:a16="http://schemas.microsoft.com/office/drawing/2014/main" id="{8DD60589-8BB0-5240-B769-F0C1B0E4F398}"/>
              </a:ext>
            </a:extLst>
          </p:cNvPr>
          <p:cNvSpPr>
            <a:spLocks noGrp="1"/>
          </p:cNvSpPr>
          <p:nvPr>
            <p:ph type="ftr" sz="quarter" idx="11"/>
          </p:nvPr>
        </p:nvSpPr>
        <p:spPr>
          <a:xfrm>
            <a:off x="4038600" y="6472098"/>
            <a:ext cx="4114800" cy="365125"/>
          </a:xfrm>
        </p:spPr>
        <p:txBody>
          <a:bodyPr/>
          <a:lstStyle/>
          <a:p>
            <a:endParaRPr lang="en-US"/>
          </a:p>
        </p:txBody>
      </p:sp>
      <p:sp>
        <p:nvSpPr>
          <p:cNvPr id="6" name="Slide Number Placeholder 5">
            <a:extLst>
              <a:ext uri="{FF2B5EF4-FFF2-40B4-BE49-F238E27FC236}">
                <a16:creationId xmlns:a16="http://schemas.microsoft.com/office/drawing/2014/main" id="{0816F5F2-9431-DB42-A29F-B6D0844B88ED}"/>
              </a:ext>
            </a:extLst>
          </p:cNvPr>
          <p:cNvSpPr>
            <a:spLocks noGrp="1"/>
          </p:cNvSpPr>
          <p:nvPr>
            <p:ph type="sldNum" sz="quarter" idx="12"/>
          </p:nvPr>
        </p:nvSpPr>
        <p:spPr>
          <a:xfrm>
            <a:off x="11159797" y="6562244"/>
            <a:ext cx="960699" cy="239655"/>
          </a:xfrm>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3801064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A8BE4-B9DB-8B46-BE99-ED3CD20347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DFA206-4434-6C49-93D6-8FB3309A09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496590A-DE44-944F-A5EE-1F6F42A0698A}"/>
              </a:ext>
            </a:extLst>
          </p:cNvPr>
          <p:cNvSpPr>
            <a:spLocks noGrp="1"/>
          </p:cNvSpPr>
          <p:nvPr>
            <p:ph type="dt" sz="half" idx="10"/>
          </p:nvPr>
        </p:nvSpPr>
        <p:spPr/>
        <p:txBody>
          <a:bodyPr/>
          <a:lstStyle/>
          <a:p>
            <a:fld id="{162B91CB-B2E0-BC45-A47A-800ECE7C338D}" type="datetime1">
              <a:rPr lang="en-US" smtClean="0"/>
              <a:t>3/19/25</a:t>
            </a:fld>
            <a:endParaRPr lang="en-US"/>
          </a:p>
        </p:txBody>
      </p:sp>
      <p:sp>
        <p:nvSpPr>
          <p:cNvPr id="5" name="Footer Placeholder 4">
            <a:extLst>
              <a:ext uri="{FF2B5EF4-FFF2-40B4-BE49-F238E27FC236}">
                <a16:creationId xmlns:a16="http://schemas.microsoft.com/office/drawing/2014/main" id="{1BF59D8B-60E1-EF4B-98C5-B7F4C2B78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EB3723-86B1-B349-9F2F-09C62F85EF93}"/>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1248358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65C9C-EC45-E046-A3D4-2894A3040F07}"/>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4A92FDE4-30E7-4649-822C-2D4099F6B022}"/>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3FDCFADF-67B0-0644-8361-4420EA3D409F}"/>
              </a:ext>
            </a:extLst>
          </p:cNvPr>
          <p:cNvSpPr>
            <a:spLocks noGrp="1"/>
          </p:cNvSpPr>
          <p:nvPr>
            <p:ph sz="half" idx="2"/>
          </p:nvPr>
        </p:nvSpPr>
        <p:spPr>
          <a:xfrm>
            <a:off x="6172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FBDBED8-2B40-EA47-A7D2-0AA3D29F0666}"/>
              </a:ext>
            </a:extLst>
          </p:cNvPr>
          <p:cNvSpPr>
            <a:spLocks noGrp="1"/>
          </p:cNvSpPr>
          <p:nvPr>
            <p:ph type="dt" sz="half" idx="10"/>
          </p:nvPr>
        </p:nvSpPr>
        <p:spPr/>
        <p:txBody>
          <a:bodyPr/>
          <a:lstStyle/>
          <a:p>
            <a:fld id="{8FF5BBA4-D3DD-E64D-B22D-26AB1DAC96C8}" type="datetime1">
              <a:rPr lang="en-US" smtClean="0"/>
              <a:t>3/19/25</a:t>
            </a:fld>
            <a:endParaRPr lang="en-US"/>
          </a:p>
        </p:txBody>
      </p:sp>
      <p:sp>
        <p:nvSpPr>
          <p:cNvPr id="6" name="Footer Placeholder 5">
            <a:extLst>
              <a:ext uri="{FF2B5EF4-FFF2-40B4-BE49-F238E27FC236}">
                <a16:creationId xmlns:a16="http://schemas.microsoft.com/office/drawing/2014/main" id="{968B1922-CDFB-504A-97B2-40E4B4D8AC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CEE245-AF96-D849-A4E3-6D346AFC5212}"/>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1792435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2ECE3-9FE9-2549-980A-462110ABE2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1AEA5C-9D0D-8540-A802-044357BA9A79}"/>
              </a:ext>
            </a:extLst>
          </p:cNvPr>
          <p:cNvSpPr>
            <a:spLocks noGrp="1"/>
          </p:cNvSpPr>
          <p:nvPr>
            <p:ph type="body" idx="1"/>
          </p:nvPr>
        </p:nvSpPr>
        <p:spPr>
          <a:xfrm>
            <a:off x="839788" y="1681163"/>
            <a:ext cx="5157787" cy="823912"/>
          </a:xfrm>
        </p:spPr>
        <p:txBody>
          <a:bodyPr anchor="b">
            <a:normAutofit/>
          </a:bodyPr>
          <a:lstStyle>
            <a:lvl1pPr marL="0" indent="0">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40E4DC00-D8DE-A24F-A23A-E81A91EDE3CC}"/>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E7DFDA34-08D1-8B4A-A358-1EB1A2A082E2}"/>
              </a:ext>
            </a:extLst>
          </p:cNvPr>
          <p:cNvSpPr>
            <a:spLocks noGrp="1"/>
          </p:cNvSpPr>
          <p:nvPr>
            <p:ph type="body" sz="quarter" idx="3"/>
          </p:nvPr>
        </p:nvSpPr>
        <p:spPr>
          <a:xfrm>
            <a:off x="6172200" y="1681163"/>
            <a:ext cx="5183188" cy="823912"/>
          </a:xfrm>
        </p:spPr>
        <p:txBody>
          <a:bodyPr anchor="b">
            <a:normAutofit/>
          </a:bodyPr>
          <a:lstStyle>
            <a:lvl1pPr marL="0" indent="0">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29C2EC87-22D6-044E-A89A-063D1D3ED3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721565-F153-184B-8089-F20E5C8BE508}"/>
              </a:ext>
            </a:extLst>
          </p:cNvPr>
          <p:cNvSpPr>
            <a:spLocks noGrp="1"/>
          </p:cNvSpPr>
          <p:nvPr>
            <p:ph type="dt" sz="half" idx="10"/>
          </p:nvPr>
        </p:nvSpPr>
        <p:spPr/>
        <p:txBody>
          <a:bodyPr/>
          <a:lstStyle/>
          <a:p>
            <a:fld id="{0D08BD54-CFAB-9A4A-A893-D1FFE0B82A24}" type="datetime1">
              <a:rPr lang="en-US" smtClean="0"/>
              <a:t>3/19/25</a:t>
            </a:fld>
            <a:endParaRPr lang="en-US"/>
          </a:p>
        </p:txBody>
      </p:sp>
      <p:sp>
        <p:nvSpPr>
          <p:cNvPr id="8" name="Footer Placeholder 7">
            <a:extLst>
              <a:ext uri="{FF2B5EF4-FFF2-40B4-BE49-F238E27FC236}">
                <a16:creationId xmlns:a16="http://schemas.microsoft.com/office/drawing/2014/main" id="{F4E93DEC-A740-CB4B-9590-8DF2B97652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17F901-E097-5540-B08C-3E642445C744}"/>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2091006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9EC7A-C47E-9946-9B90-160BDE67B7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48236E-5C25-094A-990A-B390F559EE28}"/>
              </a:ext>
            </a:extLst>
          </p:cNvPr>
          <p:cNvSpPr>
            <a:spLocks noGrp="1"/>
          </p:cNvSpPr>
          <p:nvPr>
            <p:ph type="dt" sz="half" idx="10"/>
          </p:nvPr>
        </p:nvSpPr>
        <p:spPr/>
        <p:txBody>
          <a:bodyPr/>
          <a:lstStyle/>
          <a:p>
            <a:fld id="{F87865FB-1085-8649-9C39-7DD624120DB2}" type="datetime1">
              <a:rPr lang="en-US" smtClean="0"/>
              <a:t>3/19/25</a:t>
            </a:fld>
            <a:endParaRPr lang="en-US"/>
          </a:p>
        </p:txBody>
      </p:sp>
      <p:sp>
        <p:nvSpPr>
          <p:cNvPr id="4" name="Footer Placeholder 3">
            <a:extLst>
              <a:ext uri="{FF2B5EF4-FFF2-40B4-BE49-F238E27FC236}">
                <a16:creationId xmlns:a16="http://schemas.microsoft.com/office/drawing/2014/main" id="{7DFB224D-7B77-F246-86B4-B234C2E94B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1347A5-4489-DF44-9AA3-B64959E2CC3D}"/>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4166330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D6F886-4BA7-0040-8ACE-5C7FAE557022}"/>
              </a:ext>
            </a:extLst>
          </p:cNvPr>
          <p:cNvSpPr>
            <a:spLocks noGrp="1"/>
          </p:cNvSpPr>
          <p:nvPr>
            <p:ph type="dt" sz="half" idx="10"/>
          </p:nvPr>
        </p:nvSpPr>
        <p:spPr/>
        <p:txBody>
          <a:bodyPr/>
          <a:lstStyle/>
          <a:p>
            <a:fld id="{E2A09962-BA7E-D649-BE8D-7B231E22E385}" type="datetime1">
              <a:rPr lang="en-US" smtClean="0"/>
              <a:t>3/19/25</a:t>
            </a:fld>
            <a:endParaRPr lang="en-US"/>
          </a:p>
        </p:txBody>
      </p:sp>
      <p:sp>
        <p:nvSpPr>
          <p:cNvPr id="3" name="Footer Placeholder 2">
            <a:extLst>
              <a:ext uri="{FF2B5EF4-FFF2-40B4-BE49-F238E27FC236}">
                <a16:creationId xmlns:a16="http://schemas.microsoft.com/office/drawing/2014/main" id="{C27D98E3-0A3F-0448-8AA0-D38E4BFA11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35C1BB-88EF-9448-8DE7-F4A5DABE9537}"/>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1166457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6DE33-7AE5-8543-AF89-B5653C781E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9E98C8-7EDE-CE4D-A528-970586C98E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AD9EB3E7-F144-F641-B54D-3EB47B8E72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4F0B833-546C-6148-B1FA-57BC3099BAB4}"/>
              </a:ext>
            </a:extLst>
          </p:cNvPr>
          <p:cNvSpPr>
            <a:spLocks noGrp="1"/>
          </p:cNvSpPr>
          <p:nvPr>
            <p:ph type="dt" sz="half" idx="10"/>
          </p:nvPr>
        </p:nvSpPr>
        <p:spPr/>
        <p:txBody>
          <a:bodyPr/>
          <a:lstStyle/>
          <a:p>
            <a:fld id="{5CBA777E-FE95-3E40-9E3A-837DD39FEE15}" type="datetime1">
              <a:rPr lang="en-US" smtClean="0"/>
              <a:t>3/19/25</a:t>
            </a:fld>
            <a:endParaRPr lang="en-US"/>
          </a:p>
        </p:txBody>
      </p:sp>
      <p:sp>
        <p:nvSpPr>
          <p:cNvPr id="6" name="Footer Placeholder 5">
            <a:extLst>
              <a:ext uri="{FF2B5EF4-FFF2-40B4-BE49-F238E27FC236}">
                <a16:creationId xmlns:a16="http://schemas.microsoft.com/office/drawing/2014/main" id="{944FA3FB-D1B1-0746-848E-1BEF540F20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DA8433-197A-2142-8CEE-EF06B5D6F8D8}"/>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4257703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F806E-8191-AF49-8CB3-41DE28791E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DE83BE-7594-C041-A25D-3B73D4218E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88B594-88B6-6149-B1FD-74BAD06D93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AC2BA2-1BA6-C449-A364-D072C486CE7E}"/>
              </a:ext>
            </a:extLst>
          </p:cNvPr>
          <p:cNvSpPr>
            <a:spLocks noGrp="1"/>
          </p:cNvSpPr>
          <p:nvPr>
            <p:ph type="dt" sz="half" idx="10"/>
          </p:nvPr>
        </p:nvSpPr>
        <p:spPr/>
        <p:txBody>
          <a:bodyPr/>
          <a:lstStyle/>
          <a:p>
            <a:fld id="{21262F62-C870-1A46-B89C-F9319BBEAAC6}" type="datetime1">
              <a:rPr lang="en-US" smtClean="0"/>
              <a:t>3/19/25</a:t>
            </a:fld>
            <a:endParaRPr lang="en-US"/>
          </a:p>
        </p:txBody>
      </p:sp>
      <p:sp>
        <p:nvSpPr>
          <p:cNvPr id="6" name="Footer Placeholder 5">
            <a:extLst>
              <a:ext uri="{FF2B5EF4-FFF2-40B4-BE49-F238E27FC236}">
                <a16:creationId xmlns:a16="http://schemas.microsoft.com/office/drawing/2014/main" id="{82635E02-B667-C745-939D-5B704920F6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628B53-7F35-524C-B44E-89322CDF96B4}"/>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1660828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8214AE-FC9D-504C-9A5B-0B18C04B9F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8A25B55-C874-BC45-9CCA-C277E871D4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C61020D-CF91-734E-B3D3-51E961C971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277300-BA5E-404D-9C5C-6790A31E4A9D}" type="datetime1">
              <a:rPr lang="en-US" smtClean="0"/>
              <a:t>3/19/25</a:t>
            </a:fld>
            <a:endParaRPr lang="en-US"/>
          </a:p>
        </p:txBody>
      </p:sp>
      <p:sp>
        <p:nvSpPr>
          <p:cNvPr id="5" name="Footer Placeholder 4">
            <a:extLst>
              <a:ext uri="{FF2B5EF4-FFF2-40B4-BE49-F238E27FC236}">
                <a16:creationId xmlns:a16="http://schemas.microsoft.com/office/drawing/2014/main" id="{CEA2CA18-9323-ED4D-9C5F-8CE6AE0631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67D4A42-A60C-0741-81C2-92B55CA94A0D}"/>
              </a:ext>
            </a:extLst>
          </p:cNvPr>
          <p:cNvSpPr>
            <a:spLocks noGrp="1"/>
          </p:cNvSpPr>
          <p:nvPr>
            <p:ph type="sldNum" sz="quarter" idx="4"/>
          </p:nvPr>
        </p:nvSpPr>
        <p:spPr>
          <a:xfrm>
            <a:off x="11150931" y="6481000"/>
            <a:ext cx="1005444" cy="344426"/>
          </a:xfrm>
          <a:prstGeom prst="rect">
            <a:avLst/>
          </a:prstGeom>
        </p:spPr>
        <p:txBody>
          <a:bodyPr vert="horz" lIns="91440" tIns="45720" rIns="91440" bIns="45720" rtlCol="0" anchor="ctr"/>
          <a:lstStyle>
            <a:lvl1pPr algn="r">
              <a:defRPr sz="1200">
                <a:solidFill>
                  <a:schemeClr val="tx1">
                    <a:tint val="75000"/>
                  </a:schemeClr>
                </a:solidFill>
              </a:defRPr>
            </a:lvl1pPr>
          </a:lstStyle>
          <a:p>
            <a:fld id="{5D6FF71F-CF6A-4C46-8F9B-61D49EEA70E3}" type="slidenum">
              <a:rPr lang="en-US" smtClean="0"/>
              <a:t>‹#›</a:t>
            </a:fld>
            <a:endParaRPr lang="en-US"/>
          </a:p>
        </p:txBody>
      </p:sp>
    </p:spTree>
    <p:extLst>
      <p:ext uri="{BB962C8B-B14F-4D97-AF65-F5344CB8AC3E}">
        <p14:creationId xmlns:p14="http://schemas.microsoft.com/office/powerpoint/2010/main" val="1876991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accent1">
              <a:lumMod val="75000"/>
            </a:schemeClr>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hyperlink" Target="http://www.mis.ntpu.edu.tw/en/" TargetMode="External"/><Relationship Id="rId7" Type="http://schemas.openxmlformats.org/officeDocument/2006/relationships/image" Target="../media/image1.jpeg"/><Relationship Id="rId12" Type="http://schemas.openxmlformats.org/officeDocument/2006/relationships/image" Target="../media/image6.jpeg"/><Relationship Id="rId2" Type="http://schemas.openxmlformats.org/officeDocument/2006/relationships/hyperlink" Target="https://web.ntpu.edu.tw/~myday/" TargetMode="External"/><Relationship Id="rId16" Type="http://schemas.openxmlformats.org/officeDocument/2006/relationships/hyperlink" Target="https://meet.google.com/ish-gzmy-pmo" TargetMode="External"/><Relationship Id="rId1" Type="http://schemas.openxmlformats.org/officeDocument/2006/relationships/slideLayout" Target="../slideLayouts/slideLayout1.xml"/><Relationship Id="rId6" Type="http://schemas.openxmlformats.org/officeDocument/2006/relationships/hyperlink" Target="https://web.ntpu.edu.tw/~myday" TargetMode="External"/><Relationship Id="rId11" Type="http://schemas.openxmlformats.org/officeDocument/2006/relationships/image" Target="../media/image5.png"/><Relationship Id="rId5" Type="http://schemas.openxmlformats.org/officeDocument/2006/relationships/hyperlink" Target="http://mail.im.tku.edu.tw/~myday/" TargetMode="External"/><Relationship Id="rId15" Type="http://schemas.openxmlformats.org/officeDocument/2006/relationships/image" Target="../media/image9.png"/><Relationship Id="rId10" Type="http://schemas.openxmlformats.org/officeDocument/2006/relationships/image" Target="../media/image4.png"/><Relationship Id="rId4" Type="http://schemas.openxmlformats.org/officeDocument/2006/relationships/hyperlink" Target="https://www.ntpu.edu.tw/" TargetMode="External"/><Relationship Id="rId9" Type="http://schemas.openxmlformats.org/officeDocument/2006/relationships/image" Target="../media/image3.png"/><Relationship Id="rId14" Type="http://schemas.openxmlformats.org/officeDocument/2006/relationships/image" Target="../media/image8.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youtube.com/watch?v=_waPvOwL9Z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83241-FC1A-9D47-B630-2B20ADB2CA68}"/>
              </a:ext>
            </a:extLst>
          </p:cNvPr>
          <p:cNvSpPr>
            <a:spLocks noGrp="1"/>
          </p:cNvSpPr>
          <p:nvPr>
            <p:ph type="ctrTitle"/>
          </p:nvPr>
        </p:nvSpPr>
        <p:spPr>
          <a:xfrm>
            <a:off x="272194" y="1156608"/>
            <a:ext cx="11819066" cy="2186178"/>
          </a:xfrm>
        </p:spPr>
        <p:txBody>
          <a:bodyPr anchor="ctr">
            <a:noAutofit/>
          </a:bodyPr>
          <a:lstStyle/>
          <a:p>
            <a:pPr>
              <a:lnSpc>
                <a:spcPct val="100000"/>
              </a:lnSpc>
            </a:pPr>
            <a:r>
              <a:rPr lang="en-US" altLang="zh-TW" sz="6600" dirty="0">
                <a:solidFill>
                  <a:srgbClr val="C00000"/>
                </a:solidFill>
                <a:latin typeface="Calibri" panose="020F0502020204030204" pitchFamily="34" charset="0"/>
                <a:ea typeface="Heiti TC Medium" pitchFamily="2" charset="-128"/>
                <a:cs typeface="Arial" panose="020B0604020202020204" pitchFamily="34" charset="0"/>
              </a:rPr>
              <a:t>Features, Scenarios, and Stories</a:t>
            </a:r>
          </a:p>
        </p:txBody>
      </p:sp>
      <p:sp>
        <p:nvSpPr>
          <p:cNvPr id="3" name="Subtitle 2">
            <a:extLst>
              <a:ext uri="{FF2B5EF4-FFF2-40B4-BE49-F238E27FC236}">
                <a16:creationId xmlns:a16="http://schemas.microsoft.com/office/drawing/2014/main" id="{FAF739AE-61B3-9644-82E1-CFFEDC066458}"/>
              </a:ext>
            </a:extLst>
          </p:cNvPr>
          <p:cNvSpPr>
            <a:spLocks noGrp="1"/>
          </p:cNvSpPr>
          <p:nvPr>
            <p:ph type="subTitle" idx="1"/>
          </p:nvPr>
        </p:nvSpPr>
        <p:spPr>
          <a:xfrm>
            <a:off x="1524000" y="38002"/>
            <a:ext cx="9144000" cy="827605"/>
          </a:xfrm>
        </p:spPr>
        <p:txBody>
          <a:bodyPr>
            <a:noAutofit/>
          </a:bodyPr>
          <a:lstStyle/>
          <a:p>
            <a:pPr>
              <a:lnSpc>
                <a:spcPct val="100000"/>
              </a:lnSpc>
              <a:spcBef>
                <a:spcPts val="0"/>
              </a:spcBef>
            </a:pPr>
            <a:r>
              <a:rPr lang="en-US" altLang="zh-TW" sz="4800" dirty="0">
                <a:solidFill>
                  <a:schemeClr val="accent1">
                    <a:lumMod val="75000"/>
                  </a:schemeClr>
                </a:solidFill>
                <a:latin typeface="Calibri" panose="020F0502020204030204" pitchFamily="34" charset="0"/>
                <a:ea typeface="Heiti TC Medium" pitchFamily="2" charset="-128"/>
                <a:cs typeface="Calibri" panose="020F0502020204030204" pitchFamily="34" charset="0"/>
              </a:rPr>
              <a:t>Software Engineering</a:t>
            </a:r>
            <a:endParaRPr lang="en-US" sz="4800" dirty="0">
              <a:solidFill>
                <a:schemeClr val="accent1">
                  <a:lumMod val="75000"/>
                </a:schemeClr>
              </a:solidFill>
            </a:endParaRPr>
          </a:p>
        </p:txBody>
      </p:sp>
      <p:sp>
        <p:nvSpPr>
          <p:cNvPr id="4" name="Slide Number Placeholder 3">
            <a:extLst>
              <a:ext uri="{FF2B5EF4-FFF2-40B4-BE49-F238E27FC236}">
                <a16:creationId xmlns:a16="http://schemas.microsoft.com/office/drawing/2014/main" id="{759ED901-FEBB-2F45-A237-0DFFB7BB41A4}"/>
              </a:ext>
            </a:extLst>
          </p:cNvPr>
          <p:cNvSpPr>
            <a:spLocks noGrp="1"/>
          </p:cNvSpPr>
          <p:nvPr>
            <p:ph type="sldNum" sz="quarter" idx="12"/>
          </p:nvPr>
        </p:nvSpPr>
        <p:spPr>
          <a:xfrm>
            <a:off x="9448800" y="6492875"/>
            <a:ext cx="2743200" cy="365125"/>
          </a:xfrm>
        </p:spPr>
        <p:txBody>
          <a:bodyPr/>
          <a:lstStyle/>
          <a:p>
            <a:fld id="{5D6FF71F-CF6A-4C46-8F9B-61D49EEA70E3}" type="slidenum">
              <a:rPr lang="en-US" smtClean="0"/>
              <a:t>1</a:t>
            </a:fld>
            <a:endParaRPr lang="en-US" dirty="0"/>
          </a:p>
        </p:txBody>
      </p:sp>
      <p:sp>
        <p:nvSpPr>
          <p:cNvPr id="5" name="Subtitle 2">
            <a:extLst>
              <a:ext uri="{FF2B5EF4-FFF2-40B4-BE49-F238E27FC236}">
                <a16:creationId xmlns:a16="http://schemas.microsoft.com/office/drawing/2014/main" id="{122C2EBB-D9C1-D646-BE1E-780D746DC521}"/>
              </a:ext>
            </a:extLst>
          </p:cNvPr>
          <p:cNvSpPr txBox="1">
            <a:spLocks/>
          </p:cNvSpPr>
          <p:nvPr/>
        </p:nvSpPr>
        <p:spPr>
          <a:xfrm>
            <a:off x="1875514" y="4699887"/>
            <a:ext cx="8440972" cy="1916740"/>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altLang="zh-TW" sz="14400" dirty="0">
                <a:solidFill>
                  <a:srgbClr val="898989"/>
                </a:solidFill>
                <a:cs typeface="Calibri" panose="020F0502020204030204" pitchFamily="34" charset="0"/>
                <a:hlinkClick r:id="rId2"/>
              </a:rPr>
              <a:t>Min-Yuh Day</a:t>
            </a:r>
            <a:r>
              <a:rPr lang="en-US" altLang="zh-TW" sz="14400" dirty="0">
                <a:solidFill>
                  <a:schemeClr val="accent1"/>
                </a:solidFill>
                <a:latin typeface="Calibri" panose="020F0502020204030204" pitchFamily="34" charset="0"/>
                <a:ea typeface="標楷體" pitchFamily="65" charset="-120"/>
                <a:cs typeface="Calibri" panose="020F0502020204030204" pitchFamily="34" charset="0"/>
              </a:rPr>
              <a:t>, </a:t>
            </a:r>
            <a:r>
              <a:rPr lang="en-US" altLang="zh-TW" sz="14400" dirty="0" err="1">
                <a:solidFill>
                  <a:schemeClr val="accent1"/>
                </a:solidFill>
                <a:latin typeface="Calibri" panose="020F0502020204030204" pitchFamily="34" charset="0"/>
                <a:ea typeface="標楷體" pitchFamily="65" charset="-120"/>
                <a:cs typeface="Calibri" panose="020F0502020204030204" pitchFamily="34" charset="0"/>
              </a:rPr>
              <a:t>Ph.D</a:t>
            </a:r>
            <a:r>
              <a:rPr lang="en-US" altLang="zh-TW" sz="14400" dirty="0">
                <a:solidFill>
                  <a:schemeClr val="accent1"/>
                </a:solidFill>
                <a:latin typeface="Calibri" panose="020F0502020204030204" pitchFamily="34" charset="0"/>
                <a:ea typeface="標楷體" pitchFamily="65" charset="-120"/>
                <a:cs typeface="Calibri" panose="020F0502020204030204" pitchFamily="34" charset="0"/>
              </a:rPr>
              <a:t>, </a:t>
            </a:r>
            <a:br>
              <a:rPr lang="en-US" altLang="zh-TW" sz="14400" dirty="0">
                <a:solidFill>
                  <a:schemeClr val="accent1"/>
                </a:solidFill>
                <a:latin typeface="Calibri" panose="020F0502020204030204" pitchFamily="34" charset="0"/>
                <a:ea typeface="標楷體" pitchFamily="65" charset="-120"/>
                <a:cs typeface="Calibri" panose="020F0502020204030204" pitchFamily="34" charset="0"/>
              </a:rPr>
            </a:br>
            <a:r>
              <a:rPr lang="en-US" altLang="zh-TW" sz="14400" dirty="0">
                <a:solidFill>
                  <a:schemeClr val="accent1"/>
                </a:solidFill>
                <a:latin typeface="Calibri" panose="020F0502020204030204" pitchFamily="34" charset="0"/>
                <a:ea typeface="標楷體" pitchFamily="65" charset="-120"/>
                <a:cs typeface="Calibri" panose="020F0502020204030204" pitchFamily="34" charset="0"/>
              </a:rPr>
              <a:t>Professor</a:t>
            </a:r>
          </a:p>
          <a:p>
            <a:pPr>
              <a:lnSpc>
                <a:spcPct val="120000"/>
              </a:lnSpc>
              <a:spcBef>
                <a:spcPts val="600"/>
              </a:spcBef>
            </a:pPr>
            <a:r>
              <a:rPr lang="en-US" sz="8000" dirty="0">
                <a:latin typeface="Calibri" panose="020F0502020204030204" pitchFamily="34" charset="0"/>
                <a:cs typeface="Calibri" panose="020F0502020204030204" pitchFamily="34" charset="0"/>
                <a:hlinkClick r:id="rId3"/>
              </a:rPr>
              <a:t>Institute of Information Management</a:t>
            </a:r>
            <a:r>
              <a:rPr lang="en-US" sz="8000" dirty="0">
                <a:latin typeface="Calibri" panose="020F0502020204030204" pitchFamily="34" charset="0"/>
                <a:cs typeface="Calibri" panose="020F0502020204030204" pitchFamily="34" charset="0"/>
              </a:rPr>
              <a:t>, </a:t>
            </a:r>
            <a:r>
              <a:rPr lang="en-US" sz="8000" dirty="0">
                <a:latin typeface="Calibri" panose="020F0502020204030204" pitchFamily="34" charset="0"/>
                <a:cs typeface="Calibri" panose="020F0502020204030204" pitchFamily="34" charset="0"/>
                <a:hlinkClick r:id="rId4"/>
              </a:rPr>
              <a:t>National Taipei University</a:t>
            </a:r>
            <a:endParaRPr lang="en-US" altLang="zh-TW" sz="8000" dirty="0">
              <a:solidFill>
                <a:srgbClr val="898989"/>
              </a:solidFill>
              <a:latin typeface="Calibri" panose="020F0502020204030204" pitchFamily="34" charset="0"/>
              <a:cs typeface="Calibri" panose="020F0502020204030204" pitchFamily="34" charset="0"/>
              <a:hlinkClick r:id="rId5"/>
            </a:endParaRPr>
          </a:p>
          <a:p>
            <a:pPr>
              <a:lnSpc>
                <a:spcPct val="120000"/>
              </a:lnSpc>
              <a:spcBef>
                <a:spcPts val="600"/>
              </a:spcBef>
            </a:pPr>
            <a:r>
              <a:rPr lang="en-US" sz="4800" b="0" dirty="0">
                <a:latin typeface="Arial" panose="020B0604020202020204" pitchFamily="34" charset="0"/>
                <a:cs typeface="Arial" panose="020B0604020202020204" pitchFamily="34" charset="0"/>
                <a:hlinkClick r:id="rId6"/>
              </a:rPr>
              <a:t>https://web.ntpu.edu.tw/~myday</a:t>
            </a:r>
            <a:endParaRPr lang="en-US" sz="4800" b="0" dirty="0">
              <a:latin typeface="Arial" panose="020B0604020202020204" pitchFamily="34" charset="0"/>
              <a:cs typeface="Arial" panose="020B0604020202020204" pitchFamily="34" charset="0"/>
            </a:endParaRPr>
          </a:p>
        </p:txBody>
      </p:sp>
      <p:pic>
        <p:nvPicPr>
          <p:cNvPr id="6" name="Picture 4" descr="http://mail.tku.edu.tw/myday/images/Myday_Photo.jpg">
            <a:extLst>
              <a:ext uri="{FF2B5EF4-FFF2-40B4-BE49-F238E27FC236}">
                <a16:creationId xmlns:a16="http://schemas.microsoft.com/office/drawing/2014/main" id="{8392620C-E0E7-BD47-A4BD-CD41DE2035A4}"/>
              </a:ext>
            </a:extLst>
          </p:cNvPr>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1374973" y="4738465"/>
            <a:ext cx="1206269" cy="1493475"/>
          </a:xfrm>
          <a:prstGeom prst="rect">
            <a:avLst/>
          </a:prstGeom>
          <a:noFill/>
        </p:spPr>
      </p:pic>
      <p:pic>
        <p:nvPicPr>
          <p:cNvPr id="7" name="Picture 6">
            <a:extLst>
              <a:ext uri="{FF2B5EF4-FFF2-40B4-BE49-F238E27FC236}">
                <a16:creationId xmlns:a16="http://schemas.microsoft.com/office/drawing/2014/main" id="{67A123DF-B5B7-0741-A601-C566754FCABF}"/>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509547" y="5320739"/>
            <a:ext cx="421513" cy="511280"/>
          </a:xfrm>
          <a:prstGeom prst="rect">
            <a:avLst/>
          </a:prstGeom>
        </p:spPr>
      </p:pic>
      <p:pic>
        <p:nvPicPr>
          <p:cNvPr id="8" name="Picture 7">
            <a:extLst>
              <a:ext uri="{FF2B5EF4-FFF2-40B4-BE49-F238E27FC236}">
                <a16:creationId xmlns:a16="http://schemas.microsoft.com/office/drawing/2014/main" id="{31554C2F-EE75-1146-9192-B193DB4DD7A1}"/>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214532" y="5753055"/>
            <a:ext cx="511280" cy="511280"/>
          </a:xfrm>
          <a:prstGeom prst="rect">
            <a:avLst/>
          </a:prstGeom>
        </p:spPr>
      </p:pic>
      <p:pic>
        <p:nvPicPr>
          <p:cNvPr id="9" name="Picture 8">
            <a:extLst>
              <a:ext uri="{FF2B5EF4-FFF2-40B4-BE49-F238E27FC236}">
                <a16:creationId xmlns:a16="http://schemas.microsoft.com/office/drawing/2014/main" id="{0E384EC2-A8FB-574F-A3A4-C14C04FDAE7A}"/>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714727" y="5748361"/>
            <a:ext cx="511280" cy="511280"/>
          </a:xfrm>
          <a:prstGeom prst="rect">
            <a:avLst/>
          </a:prstGeom>
        </p:spPr>
      </p:pic>
      <p:pic>
        <p:nvPicPr>
          <p:cNvPr id="10" name="Picture 9">
            <a:extLst>
              <a:ext uri="{FF2B5EF4-FFF2-40B4-BE49-F238E27FC236}">
                <a16:creationId xmlns:a16="http://schemas.microsoft.com/office/drawing/2014/main" id="{6D576615-D765-F74F-A854-B57D46746B92}"/>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272194" y="4798351"/>
            <a:ext cx="935665" cy="421967"/>
          </a:xfrm>
          <a:prstGeom prst="rect">
            <a:avLst/>
          </a:prstGeom>
        </p:spPr>
      </p:pic>
      <p:pic>
        <p:nvPicPr>
          <p:cNvPr id="11" name="Picture 10">
            <a:extLst>
              <a:ext uri="{FF2B5EF4-FFF2-40B4-BE49-F238E27FC236}">
                <a16:creationId xmlns:a16="http://schemas.microsoft.com/office/drawing/2014/main" id="{0E53A563-6F2F-4D43-A9CA-738A2637D05A}"/>
              </a:ext>
            </a:extLst>
          </p:cNvPr>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11129194" y="137553"/>
            <a:ext cx="962066" cy="620688"/>
          </a:xfrm>
          <a:prstGeom prst="rect">
            <a:avLst/>
          </a:prstGeom>
        </p:spPr>
      </p:pic>
      <p:pic>
        <p:nvPicPr>
          <p:cNvPr id="12" name="Picture 11">
            <a:extLst>
              <a:ext uri="{FF2B5EF4-FFF2-40B4-BE49-F238E27FC236}">
                <a16:creationId xmlns:a16="http://schemas.microsoft.com/office/drawing/2014/main" id="{25E914CD-8B6C-2D41-ACC1-7849D3B7E721}"/>
              </a:ext>
            </a:extLst>
          </p:cNvPr>
          <p:cNvPicPr>
            <a:picLocks noChangeAspect="1"/>
          </p:cNvPicPr>
          <p:nvPr/>
        </p:nvPicPr>
        <p:blipFill>
          <a:blip r:embed="rId13" cstate="print">
            <a:extLst>
              <a:ext uri="{28A0092B-C50C-407E-A947-70E740481C1C}">
                <a14:useLocalDpi xmlns:a14="http://schemas.microsoft.com/office/drawing/2010/main"/>
              </a:ext>
            </a:extLst>
          </a:blip>
          <a:stretch>
            <a:fillRect/>
          </a:stretch>
        </p:blipFill>
        <p:spPr>
          <a:xfrm>
            <a:off x="11128086" y="811230"/>
            <a:ext cx="964282" cy="235043"/>
          </a:xfrm>
          <a:prstGeom prst="rect">
            <a:avLst/>
          </a:prstGeom>
        </p:spPr>
      </p:pic>
      <p:pic>
        <p:nvPicPr>
          <p:cNvPr id="13" name="Picture 12">
            <a:extLst>
              <a:ext uri="{FF2B5EF4-FFF2-40B4-BE49-F238E27FC236}">
                <a16:creationId xmlns:a16="http://schemas.microsoft.com/office/drawing/2014/main" id="{2A2132BE-AEB3-A34C-888A-14B934025607}"/>
              </a:ext>
            </a:extLst>
          </p:cNvPr>
          <p:cNvPicPr>
            <a:picLocks noChangeAspect="1"/>
          </p:cNvPicPr>
          <p:nvPr/>
        </p:nvPicPr>
        <p:blipFill>
          <a:blip r:embed="rId14" cstate="print">
            <a:extLst>
              <a:ext uri="{28A0092B-C50C-407E-A947-70E740481C1C}">
                <a14:useLocalDpi xmlns:a14="http://schemas.microsoft.com/office/drawing/2010/main"/>
              </a:ext>
            </a:extLst>
          </a:blip>
          <a:stretch>
            <a:fillRect/>
          </a:stretch>
        </p:blipFill>
        <p:spPr>
          <a:xfrm>
            <a:off x="11316105" y="5976255"/>
            <a:ext cx="791692" cy="791692"/>
          </a:xfrm>
          <a:prstGeom prst="rect">
            <a:avLst/>
          </a:prstGeom>
        </p:spPr>
      </p:pic>
      <p:sp>
        <p:nvSpPr>
          <p:cNvPr id="15" name="TextBox 14">
            <a:extLst>
              <a:ext uri="{FF2B5EF4-FFF2-40B4-BE49-F238E27FC236}">
                <a16:creationId xmlns:a16="http://schemas.microsoft.com/office/drawing/2014/main" id="{93DF0C98-61FE-964B-A9AA-9A27B763C0CD}"/>
              </a:ext>
            </a:extLst>
          </p:cNvPr>
          <p:cNvSpPr txBox="1"/>
          <p:nvPr/>
        </p:nvSpPr>
        <p:spPr>
          <a:xfrm>
            <a:off x="3180607" y="3587805"/>
            <a:ext cx="5830785" cy="830997"/>
          </a:xfrm>
          <a:prstGeom prst="rect">
            <a:avLst/>
          </a:prstGeom>
          <a:noFill/>
        </p:spPr>
        <p:txBody>
          <a:bodyPr wrap="square" rtlCol="0">
            <a:spAutoFit/>
          </a:bodyPr>
          <a:lstStyle/>
          <a:p>
            <a:pPr algn="ctr"/>
            <a:r>
              <a:rPr lang="en-US" altLang="zh-TW" sz="1600" dirty="0">
                <a:solidFill>
                  <a:schemeClr val="bg1">
                    <a:lumMod val="65000"/>
                  </a:schemeClr>
                </a:solidFill>
                <a:latin typeface="Calibri" panose="020F0502020204030204" pitchFamily="34" charset="0"/>
                <a:ea typeface="Heiti TC Medium" pitchFamily="2" charset="-128"/>
                <a:cs typeface="Calibri" panose="020F0502020204030204" pitchFamily="34" charset="0"/>
              </a:rPr>
              <a:t>1132SE04</a:t>
            </a:r>
          </a:p>
          <a:p>
            <a:pPr algn="ctr"/>
            <a:r>
              <a:rPr lang="en-US" altLang="zh-TW" sz="1600" dirty="0">
                <a:solidFill>
                  <a:schemeClr val="bg1">
                    <a:lumMod val="65000"/>
                  </a:schemeClr>
                </a:solidFill>
                <a:latin typeface="Calibri" panose="020F0502020204030204" pitchFamily="34" charset="0"/>
                <a:ea typeface="Heiti TC Medium" pitchFamily="2" charset="-128"/>
                <a:cs typeface="Calibri" panose="020F0502020204030204" pitchFamily="34" charset="0"/>
              </a:rPr>
              <a:t>MBA, IM, NTPU (M5010) (Spring 2025)</a:t>
            </a:r>
            <a:br>
              <a:rPr lang="en-US" altLang="zh-TW" sz="1600" dirty="0">
                <a:solidFill>
                  <a:schemeClr val="bg1">
                    <a:lumMod val="65000"/>
                  </a:schemeClr>
                </a:solidFill>
                <a:latin typeface="Calibri" panose="020F0502020204030204" pitchFamily="34" charset="0"/>
                <a:ea typeface="Heiti TC Medium" pitchFamily="2" charset="-128"/>
                <a:cs typeface="Calibri" panose="020F0502020204030204" pitchFamily="34" charset="0"/>
              </a:rPr>
            </a:br>
            <a:r>
              <a:rPr lang="en-US" altLang="zh-TW" sz="1600" dirty="0">
                <a:solidFill>
                  <a:schemeClr val="bg1">
                    <a:lumMod val="65000"/>
                  </a:schemeClr>
                </a:solidFill>
                <a:latin typeface="Calibri" panose="020F0502020204030204" pitchFamily="34" charset="0"/>
                <a:ea typeface="Heiti TC Medium" pitchFamily="2" charset="-128"/>
                <a:cs typeface="Calibri" panose="020F0502020204030204" pitchFamily="34" charset="0"/>
              </a:rPr>
              <a:t> Wed 2, 3, 4 (9:10-12:00) (B3F17)</a:t>
            </a:r>
          </a:p>
        </p:txBody>
      </p:sp>
      <p:sp>
        <p:nvSpPr>
          <p:cNvPr id="16" name="TextBox 15">
            <a:extLst>
              <a:ext uri="{FF2B5EF4-FFF2-40B4-BE49-F238E27FC236}">
                <a16:creationId xmlns:a16="http://schemas.microsoft.com/office/drawing/2014/main" id="{D56B0928-98E1-A94A-9E81-B0F0F78D4E86}"/>
              </a:ext>
            </a:extLst>
          </p:cNvPr>
          <p:cNvSpPr txBox="1"/>
          <p:nvPr/>
        </p:nvSpPr>
        <p:spPr>
          <a:xfrm>
            <a:off x="4540332" y="6616627"/>
            <a:ext cx="3111336" cy="276999"/>
          </a:xfrm>
          <a:prstGeom prst="rect">
            <a:avLst/>
          </a:prstGeom>
          <a:noFill/>
        </p:spPr>
        <p:txBody>
          <a:bodyPr wrap="square" rtlCol="0">
            <a:spAutoFit/>
          </a:bodyPr>
          <a:lstStyle/>
          <a:p>
            <a:pPr algn="ctr"/>
            <a:r>
              <a:rPr lang="en-US" altLang="zh-TW" sz="1200" dirty="0">
                <a:solidFill>
                  <a:schemeClr val="bg1">
                    <a:lumMod val="65000"/>
                  </a:schemeClr>
                </a:solidFill>
                <a:latin typeface="Calibri" panose="020F0502020204030204" pitchFamily="34" charset="0"/>
                <a:ea typeface="Heiti TC Medium" pitchFamily="2" charset="-128"/>
                <a:cs typeface="Calibri" panose="020F0502020204030204" pitchFamily="34" charset="0"/>
              </a:rPr>
              <a:t>2025-03-19</a:t>
            </a:r>
          </a:p>
        </p:txBody>
      </p:sp>
      <p:pic>
        <p:nvPicPr>
          <p:cNvPr id="18" name="Picture 17">
            <a:extLst>
              <a:ext uri="{FF2B5EF4-FFF2-40B4-BE49-F238E27FC236}">
                <a16:creationId xmlns:a16="http://schemas.microsoft.com/office/drawing/2014/main" id="{78C2FCF3-02C7-BB40-9AAE-C09343A9041F}"/>
              </a:ext>
            </a:extLst>
          </p:cNvPr>
          <p:cNvPicPr>
            <a:picLocks noChangeAspect="1"/>
          </p:cNvPicPr>
          <p:nvPr/>
        </p:nvPicPr>
        <p:blipFill>
          <a:blip r:embed="rId15"/>
          <a:stretch>
            <a:fillRect/>
          </a:stretch>
        </p:blipFill>
        <p:spPr>
          <a:xfrm>
            <a:off x="10523004" y="3651053"/>
            <a:ext cx="1453236" cy="1453236"/>
          </a:xfrm>
          <a:prstGeom prst="rect">
            <a:avLst/>
          </a:prstGeom>
        </p:spPr>
      </p:pic>
      <p:sp>
        <p:nvSpPr>
          <p:cNvPr id="20" name="TextBox 19">
            <a:extLst>
              <a:ext uri="{FF2B5EF4-FFF2-40B4-BE49-F238E27FC236}">
                <a16:creationId xmlns:a16="http://schemas.microsoft.com/office/drawing/2014/main" id="{EDC6737D-F09F-CE4D-8A99-08E768DBEFD6}"/>
              </a:ext>
            </a:extLst>
          </p:cNvPr>
          <p:cNvSpPr txBox="1"/>
          <p:nvPr/>
        </p:nvSpPr>
        <p:spPr>
          <a:xfrm>
            <a:off x="10473181" y="5060965"/>
            <a:ext cx="1552881" cy="400110"/>
          </a:xfrm>
          <a:prstGeom prst="rect">
            <a:avLst/>
          </a:prstGeom>
          <a:noFill/>
        </p:spPr>
        <p:txBody>
          <a:bodyPr wrap="square">
            <a:spAutoFit/>
          </a:bodyPr>
          <a:lstStyle/>
          <a:p>
            <a:pPr algn="ctr"/>
            <a:r>
              <a:rPr lang="en-US" sz="1000" dirty="0">
                <a:solidFill>
                  <a:schemeClr val="accent1"/>
                </a:solidFill>
                <a:hlinkClick r:id="rId16">
                  <a:extLst>
                    <a:ext uri="{A12FA001-AC4F-418D-AE19-62706E023703}">
                      <ahyp:hlinkClr xmlns:ahyp="http://schemas.microsoft.com/office/drawing/2018/hyperlinkcolor" val="tx"/>
                    </a:ext>
                  </a:extLst>
                </a:hlinkClick>
              </a:rPr>
              <a:t>https://meet.google.com/ish-gzmy-pmo</a:t>
            </a:r>
            <a:endParaRPr lang="en-US" sz="1000" dirty="0"/>
          </a:p>
        </p:txBody>
      </p:sp>
    </p:spTree>
    <p:extLst>
      <p:ext uri="{BB962C8B-B14F-4D97-AF65-F5344CB8AC3E}">
        <p14:creationId xmlns:p14="http://schemas.microsoft.com/office/powerpoint/2010/main" val="1534251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2013450" y="260648"/>
            <a:ext cx="8229600" cy="792088"/>
          </a:xfrm>
        </p:spPr>
        <p:txBody>
          <a:bodyPr>
            <a:normAutofit fontScale="90000"/>
          </a:bodyPr>
          <a:lstStyle/>
          <a:p>
            <a:r>
              <a:rPr lang="en-US" dirty="0">
                <a:solidFill>
                  <a:srgbClr val="C00000"/>
                </a:solidFill>
              </a:rPr>
              <a:t>Product</a:t>
            </a:r>
            <a:r>
              <a:rPr lang="en-US" dirty="0">
                <a:solidFill>
                  <a:schemeClr val="tx2"/>
                </a:solidFill>
              </a:rPr>
              <a:t> </a:t>
            </a:r>
            <a:r>
              <a:rPr lang="en-US" dirty="0">
                <a:solidFill>
                  <a:schemeClr val="accent1"/>
                </a:solidFill>
              </a:rPr>
              <a:t>software engineering</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10</a:t>
            </a:fld>
            <a:endParaRPr lang="zh-TW" altLang="en-US"/>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Oval 7">
            <a:extLst>
              <a:ext uri="{FF2B5EF4-FFF2-40B4-BE49-F238E27FC236}">
                <a16:creationId xmlns:a16="http://schemas.microsoft.com/office/drawing/2014/main" id="{02472AC1-5622-5044-9808-14F0C4975DF3}"/>
              </a:ext>
            </a:extLst>
          </p:cNvPr>
          <p:cNvSpPr/>
          <p:nvPr/>
        </p:nvSpPr>
        <p:spPr>
          <a:xfrm>
            <a:off x="4871864" y="1736204"/>
            <a:ext cx="2808312" cy="1296144"/>
          </a:xfrm>
          <a:prstGeom prst="ellipse">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Opportunity</a:t>
            </a:r>
          </a:p>
        </p:txBody>
      </p:sp>
      <p:sp>
        <p:nvSpPr>
          <p:cNvPr id="9" name="Oval 8">
            <a:extLst>
              <a:ext uri="{FF2B5EF4-FFF2-40B4-BE49-F238E27FC236}">
                <a16:creationId xmlns:a16="http://schemas.microsoft.com/office/drawing/2014/main" id="{A7D76207-EC3E-5C4E-8E26-4503441C05FC}"/>
              </a:ext>
            </a:extLst>
          </p:cNvPr>
          <p:cNvSpPr/>
          <p:nvPr/>
        </p:nvSpPr>
        <p:spPr>
          <a:xfrm>
            <a:off x="7392144" y="4577160"/>
            <a:ext cx="2808312" cy="1296144"/>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Software</a:t>
            </a:r>
          </a:p>
        </p:txBody>
      </p:sp>
      <p:sp>
        <p:nvSpPr>
          <p:cNvPr id="10" name="Oval 9">
            <a:extLst>
              <a:ext uri="{FF2B5EF4-FFF2-40B4-BE49-F238E27FC236}">
                <a16:creationId xmlns:a16="http://schemas.microsoft.com/office/drawing/2014/main" id="{4CD29FF6-00EF-2C43-BF23-36251C892A03}"/>
              </a:ext>
            </a:extLst>
          </p:cNvPr>
          <p:cNvSpPr/>
          <p:nvPr/>
        </p:nvSpPr>
        <p:spPr>
          <a:xfrm>
            <a:off x="2567608" y="4605017"/>
            <a:ext cx="2808312" cy="1296144"/>
          </a:xfrm>
          <a:prstGeom prst="ellipse">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Product features</a:t>
            </a:r>
          </a:p>
        </p:txBody>
      </p:sp>
      <p:sp>
        <p:nvSpPr>
          <p:cNvPr id="12" name="TextBox 11">
            <a:extLst>
              <a:ext uri="{FF2B5EF4-FFF2-40B4-BE49-F238E27FC236}">
                <a16:creationId xmlns:a16="http://schemas.microsoft.com/office/drawing/2014/main" id="{4422BC15-F569-0E41-8FCB-F870D3CAF143}"/>
              </a:ext>
            </a:extLst>
          </p:cNvPr>
          <p:cNvSpPr txBox="1"/>
          <p:nvPr/>
        </p:nvSpPr>
        <p:spPr>
          <a:xfrm>
            <a:off x="5231905" y="1196753"/>
            <a:ext cx="1652697" cy="461665"/>
          </a:xfrm>
          <a:prstGeom prst="rect">
            <a:avLst/>
          </a:prstGeom>
          <a:noFill/>
        </p:spPr>
        <p:txBody>
          <a:bodyPr wrap="none" rtlCol="0">
            <a:spAutoFit/>
          </a:bodyPr>
          <a:lstStyle/>
          <a:p>
            <a:r>
              <a:rPr lang="en-US" sz="2400" dirty="0">
                <a:solidFill>
                  <a:schemeClr val="accent1"/>
                </a:solidFill>
              </a:rPr>
              <a:t>DEVELOPER</a:t>
            </a:r>
          </a:p>
        </p:txBody>
      </p:sp>
      <p:sp>
        <p:nvSpPr>
          <p:cNvPr id="13" name="TextBox 12">
            <a:extLst>
              <a:ext uri="{FF2B5EF4-FFF2-40B4-BE49-F238E27FC236}">
                <a16:creationId xmlns:a16="http://schemas.microsoft.com/office/drawing/2014/main" id="{5A058A7E-1AAA-984F-948E-33991B5CBCAD}"/>
              </a:ext>
            </a:extLst>
          </p:cNvPr>
          <p:cNvSpPr txBox="1"/>
          <p:nvPr/>
        </p:nvSpPr>
        <p:spPr>
          <a:xfrm>
            <a:off x="2805274" y="5974868"/>
            <a:ext cx="1652697" cy="461665"/>
          </a:xfrm>
          <a:prstGeom prst="rect">
            <a:avLst/>
          </a:prstGeom>
          <a:noFill/>
        </p:spPr>
        <p:txBody>
          <a:bodyPr wrap="none" rtlCol="0">
            <a:spAutoFit/>
          </a:bodyPr>
          <a:lstStyle/>
          <a:p>
            <a:r>
              <a:rPr lang="en-US" sz="2400" dirty="0">
                <a:solidFill>
                  <a:schemeClr val="accent1"/>
                </a:solidFill>
              </a:rPr>
              <a:t>DEVELOPER</a:t>
            </a:r>
          </a:p>
        </p:txBody>
      </p:sp>
      <p:sp>
        <p:nvSpPr>
          <p:cNvPr id="14" name="TextBox 13">
            <a:extLst>
              <a:ext uri="{FF2B5EF4-FFF2-40B4-BE49-F238E27FC236}">
                <a16:creationId xmlns:a16="http://schemas.microsoft.com/office/drawing/2014/main" id="{02AE4414-B7C8-BE4B-B745-8195D9529253}"/>
              </a:ext>
            </a:extLst>
          </p:cNvPr>
          <p:cNvSpPr txBox="1"/>
          <p:nvPr/>
        </p:nvSpPr>
        <p:spPr>
          <a:xfrm>
            <a:off x="7845834" y="5932477"/>
            <a:ext cx="1652697" cy="461665"/>
          </a:xfrm>
          <a:prstGeom prst="rect">
            <a:avLst/>
          </a:prstGeom>
          <a:noFill/>
        </p:spPr>
        <p:txBody>
          <a:bodyPr wrap="none" rtlCol="0">
            <a:spAutoFit/>
          </a:bodyPr>
          <a:lstStyle/>
          <a:p>
            <a:r>
              <a:rPr lang="en-US" sz="2400" dirty="0">
                <a:solidFill>
                  <a:schemeClr val="accent1"/>
                </a:solidFill>
              </a:rPr>
              <a:t>DEVELOPER</a:t>
            </a:r>
          </a:p>
        </p:txBody>
      </p:sp>
      <p:sp>
        <p:nvSpPr>
          <p:cNvPr id="15" name="TextBox 14">
            <a:extLst>
              <a:ext uri="{FF2B5EF4-FFF2-40B4-BE49-F238E27FC236}">
                <a16:creationId xmlns:a16="http://schemas.microsoft.com/office/drawing/2014/main" id="{F4A579CF-B6AC-634C-A30C-BB83139AE88A}"/>
              </a:ext>
            </a:extLst>
          </p:cNvPr>
          <p:cNvSpPr txBox="1"/>
          <p:nvPr/>
        </p:nvSpPr>
        <p:spPr>
          <a:xfrm>
            <a:off x="3287689" y="3389580"/>
            <a:ext cx="1147237" cy="461665"/>
          </a:xfrm>
          <a:prstGeom prst="rect">
            <a:avLst/>
          </a:prstGeom>
          <a:noFill/>
        </p:spPr>
        <p:txBody>
          <a:bodyPr wrap="none" rtlCol="0">
            <a:spAutoFit/>
          </a:bodyPr>
          <a:lstStyle/>
          <a:p>
            <a:r>
              <a:rPr lang="en-US" sz="2400" dirty="0">
                <a:solidFill>
                  <a:schemeClr val="accent1"/>
                </a:solidFill>
              </a:rPr>
              <a:t>inspires</a:t>
            </a:r>
          </a:p>
        </p:txBody>
      </p:sp>
      <p:sp>
        <p:nvSpPr>
          <p:cNvPr id="16" name="TextBox 15">
            <a:extLst>
              <a:ext uri="{FF2B5EF4-FFF2-40B4-BE49-F238E27FC236}">
                <a16:creationId xmlns:a16="http://schemas.microsoft.com/office/drawing/2014/main" id="{3EF88423-15EF-9441-8745-C546088A3E39}"/>
              </a:ext>
            </a:extLst>
          </p:cNvPr>
          <p:cNvSpPr txBox="1"/>
          <p:nvPr/>
        </p:nvSpPr>
        <p:spPr>
          <a:xfrm>
            <a:off x="5223667" y="4556699"/>
            <a:ext cx="2254463" cy="461665"/>
          </a:xfrm>
          <a:prstGeom prst="rect">
            <a:avLst/>
          </a:prstGeom>
          <a:noFill/>
        </p:spPr>
        <p:txBody>
          <a:bodyPr wrap="none" rtlCol="0">
            <a:spAutoFit/>
          </a:bodyPr>
          <a:lstStyle/>
          <a:p>
            <a:r>
              <a:rPr lang="en-US" sz="2400" dirty="0">
                <a:solidFill>
                  <a:schemeClr val="accent1"/>
                </a:solidFill>
              </a:rPr>
              <a:t>implemented-by</a:t>
            </a:r>
          </a:p>
        </p:txBody>
      </p:sp>
      <p:sp>
        <p:nvSpPr>
          <p:cNvPr id="17" name="TextBox 16">
            <a:extLst>
              <a:ext uri="{FF2B5EF4-FFF2-40B4-BE49-F238E27FC236}">
                <a16:creationId xmlns:a16="http://schemas.microsoft.com/office/drawing/2014/main" id="{DA1B8A5A-3A21-EC46-A0BD-A74B23D825E2}"/>
              </a:ext>
            </a:extLst>
          </p:cNvPr>
          <p:cNvSpPr txBox="1"/>
          <p:nvPr/>
        </p:nvSpPr>
        <p:spPr>
          <a:xfrm>
            <a:off x="8247307" y="3389580"/>
            <a:ext cx="1119474" cy="461665"/>
          </a:xfrm>
          <a:prstGeom prst="rect">
            <a:avLst/>
          </a:prstGeom>
          <a:noFill/>
        </p:spPr>
        <p:txBody>
          <a:bodyPr wrap="none" rtlCol="0">
            <a:spAutoFit/>
          </a:bodyPr>
          <a:lstStyle/>
          <a:p>
            <a:r>
              <a:rPr lang="en-US" sz="2400" dirty="0">
                <a:solidFill>
                  <a:schemeClr val="accent1"/>
                </a:solidFill>
              </a:rPr>
              <a:t>realizes</a:t>
            </a:r>
          </a:p>
        </p:txBody>
      </p:sp>
      <p:cxnSp>
        <p:nvCxnSpPr>
          <p:cNvPr id="21" name="Straight Arrow Connector 20">
            <a:extLst>
              <a:ext uri="{FF2B5EF4-FFF2-40B4-BE49-F238E27FC236}">
                <a16:creationId xmlns:a16="http://schemas.microsoft.com/office/drawing/2014/main" id="{DCA90CE1-8CB5-5941-9DCD-63539040AEF2}"/>
              </a:ext>
            </a:extLst>
          </p:cNvPr>
          <p:cNvCxnSpPr>
            <a:cxnSpLocks/>
            <a:stCxn id="8" idx="3"/>
            <a:endCxn id="10" idx="0"/>
          </p:cNvCxnSpPr>
          <p:nvPr/>
        </p:nvCxnSpPr>
        <p:spPr>
          <a:xfrm flipH="1">
            <a:off x="3971764" y="2842533"/>
            <a:ext cx="1311368" cy="1762485"/>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ABE37E0E-96A9-4C48-9E01-AE313509497C}"/>
              </a:ext>
            </a:extLst>
          </p:cNvPr>
          <p:cNvCxnSpPr>
            <a:cxnSpLocks/>
            <a:stCxn id="10" idx="6"/>
            <a:endCxn id="9" idx="2"/>
          </p:cNvCxnSpPr>
          <p:nvPr/>
        </p:nvCxnSpPr>
        <p:spPr>
          <a:xfrm flipV="1">
            <a:off x="5375920" y="5225233"/>
            <a:ext cx="2016224" cy="27857"/>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FA67944-96C3-8C48-8F4D-1CD760919879}"/>
              </a:ext>
            </a:extLst>
          </p:cNvPr>
          <p:cNvCxnSpPr>
            <a:cxnSpLocks/>
            <a:stCxn id="9" idx="0"/>
          </p:cNvCxnSpPr>
          <p:nvPr/>
        </p:nvCxnSpPr>
        <p:spPr>
          <a:xfrm flipH="1" flipV="1">
            <a:off x="7256826" y="2842534"/>
            <a:ext cx="1539474" cy="1734626"/>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A8B48951-791E-AA44-A04E-097AE7B3BE58}"/>
              </a:ext>
            </a:extLst>
          </p:cNvPr>
          <p:cNvGrpSpPr/>
          <p:nvPr/>
        </p:nvGrpSpPr>
        <p:grpSpPr>
          <a:xfrm>
            <a:off x="4130818" y="1947858"/>
            <a:ext cx="586408" cy="769441"/>
            <a:chOff x="383232" y="4797290"/>
            <a:chExt cx="586408" cy="769441"/>
          </a:xfrm>
        </p:grpSpPr>
        <p:sp>
          <p:nvSpPr>
            <p:cNvPr id="40" name="文字方塊 14">
              <a:extLst>
                <a:ext uri="{FF2B5EF4-FFF2-40B4-BE49-F238E27FC236}">
                  <a16:creationId xmlns:a16="http://schemas.microsoft.com/office/drawing/2014/main" id="{0130F48C-E365-C44E-8449-CA365E3EF1ED}"/>
                </a:ext>
              </a:extLst>
            </p:cNvPr>
            <p:cNvSpPr txBox="1"/>
            <p:nvPr/>
          </p:nvSpPr>
          <p:spPr>
            <a:xfrm>
              <a:off x="427009" y="4797290"/>
              <a:ext cx="470000" cy="769441"/>
            </a:xfrm>
            <a:prstGeom prst="rect">
              <a:avLst/>
            </a:prstGeom>
            <a:noFill/>
          </p:spPr>
          <p:txBody>
            <a:bodyPr wrap="none" rtlCol="0">
              <a:spAutoFit/>
            </a:bodyPr>
            <a:lstStyle/>
            <a:p>
              <a:r>
                <a:rPr lang="en-US" altLang="zh-TW" sz="4400" b="1" dirty="0">
                  <a:solidFill>
                    <a:srgbClr val="FF0000"/>
                  </a:solidFill>
                </a:rPr>
                <a:t>1</a:t>
              </a:r>
              <a:endParaRPr lang="zh-TW" altLang="en-US" sz="4400" b="1" dirty="0">
                <a:solidFill>
                  <a:srgbClr val="FF0000"/>
                </a:solidFill>
              </a:endParaRPr>
            </a:p>
          </p:txBody>
        </p:sp>
        <p:sp>
          <p:nvSpPr>
            <p:cNvPr id="41" name="Oval 40">
              <a:extLst>
                <a:ext uri="{FF2B5EF4-FFF2-40B4-BE49-F238E27FC236}">
                  <a16:creationId xmlns:a16="http://schemas.microsoft.com/office/drawing/2014/main" id="{C6E94A96-BCC7-0143-B15F-A7326F670552}"/>
                </a:ext>
              </a:extLst>
            </p:cNvPr>
            <p:cNvSpPr/>
            <p:nvPr/>
          </p:nvSpPr>
          <p:spPr>
            <a:xfrm>
              <a:off x="383232" y="4889093"/>
              <a:ext cx="586408" cy="58583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75245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2013450" y="260648"/>
            <a:ext cx="8229600" cy="792088"/>
          </a:xfrm>
        </p:spPr>
        <p:txBody>
          <a:bodyPr>
            <a:normAutofit fontScale="90000"/>
          </a:bodyPr>
          <a:lstStyle/>
          <a:p>
            <a:r>
              <a:rPr lang="en-US" dirty="0">
                <a:solidFill>
                  <a:schemeClr val="accent1"/>
                </a:solidFill>
              </a:rPr>
              <a:t>Software execution models</a:t>
            </a:r>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cxnSp>
        <p:nvCxnSpPr>
          <p:cNvPr id="28" name="Straight Arrow Connector 27">
            <a:extLst>
              <a:ext uri="{FF2B5EF4-FFF2-40B4-BE49-F238E27FC236}">
                <a16:creationId xmlns:a16="http://schemas.microsoft.com/office/drawing/2014/main" id="{BFA67944-96C3-8C48-8F4D-1CD760919879}"/>
              </a:ext>
            </a:extLst>
          </p:cNvPr>
          <p:cNvCxnSpPr>
            <a:cxnSpLocks/>
            <a:stCxn id="27" idx="0"/>
            <a:endCxn id="22" idx="2"/>
          </p:cNvCxnSpPr>
          <p:nvPr/>
        </p:nvCxnSpPr>
        <p:spPr>
          <a:xfrm flipV="1">
            <a:off x="3215680" y="3741938"/>
            <a:ext cx="0" cy="911198"/>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sp>
        <p:nvSpPr>
          <p:cNvPr id="22" name="Rounded Rectangle 21">
            <a:extLst>
              <a:ext uri="{FF2B5EF4-FFF2-40B4-BE49-F238E27FC236}">
                <a16:creationId xmlns:a16="http://schemas.microsoft.com/office/drawing/2014/main" id="{96B7BEBA-5FA2-274A-9D33-90033C6A80CE}"/>
              </a:ext>
            </a:extLst>
          </p:cNvPr>
          <p:cNvSpPr>
            <a:spLocks noChangeArrowheads="1"/>
          </p:cNvSpPr>
          <p:nvPr/>
        </p:nvSpPr>
        <p:spPr bwMode="auto">
          <a:xfrm>
            <a:off x="2090566" y="2492896"/>
            <a:ext cx="2250228" cy="1249042"/>
          </a:xfrm>
          <a:prstGeom prst="roundRect">
            <a:avLst>
              <a:gd name="adj" fmla="val 23989"/>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User interface </a:t>
            </a:r>
          </a:p>
          <a:p>
            <a:pPr algn="ctr">
              <a:defRPr/>
            </a:pPr>
            <a:r>
              <a:rPr lang="en-US" sz="1700" dirty="0"/>
              <a:t>Product functionality</a:t>
            </a:r>
          </a:p>
          <a:p>
            <a:pPr algn="ctr">
              <a:defRPr/>
            </a:pPr>
            <a:r>
              <a:rPr lang="en-US" sz="1700" dirty="0"/>
              <a:t>User data</a:t>
            </a:r>
          </a:p>
        </p:txBody>
      </p:sp>
      <p:sp>
        <p:nvSpPr>
          <p:cNvPr id="23" name="TextBox 22">
            <a:extLst>
              <a:ext uri="{FF2B5EF4-FFF2-40B4-BE49-F238E27FC236}">
                <a16:creationId xmlns:a16="http://schemas.microsoft.com/office/drawing/2014/main" id="{95B624DE-0DC6-9A41-830F-8FAEFCEFE2B3}"/>
              </a:ext>
            </a:extLst>
          </p:cNvPr>
          <p:cNvSpPr txBox="1"/>
          <p:nvPr/>
        </p:nvSpPr>
        <p:spPr>
          <a:xfrm>
            <a:off x="1910546" y="1689397"/>
            <a:ext cx="2610268" cy="400110"/>
          </a:xfrm>
          <a:prstGeom prst="rect">
            <a:avLst/>
          </a:prstGeom>
          <a:noFill/>
        </p:spPr>
        <p:txBody>
          <a:bodyPr wrap="square" rtlCol="0">
            <a:spAutoFit/>
          </a:bodyPr>
          <a:lstStyle/>
          <a:p>
            <a:pPr algn="ctr"/>
            <a:r>
              <a:rPr lang="en-US" sz="2000" b="1" dirty="0">
                <a:solidFill>
                  <a:schemeClr val="tx2"/>
                </a:solidFill>
              </a:rPr>
              <a:t>Stand-alone execution</a:t>
            </a:r>
          </a:p>
        </p:txBody>
      </p:sp>
      <p:sp>
        <p:nvSpPr>
          <p:cNvPr id="25" name="TextBox 24">
            <a:extLst>
              <a:ext uri="{FF2B5EF4-FFF2-40B4-BE49-F238E27FC236}">
                <a16:creationId xmlns:a16="http://schemas.microsoft.com/office/drawing/2014/main" id="{2B16FF25-D41B-FA4C-88FF-14E9F79668A9}"/>
              </a:ext>
            </a:extLst>
          </p:cNvPr>
          <p:cNvSpPr txBox="1"/>
          <p:nvPr/>
        </p:nvSpPr>
        <p:spPr>
          <a:xfrm>
            <a:off x="4792997" y="1689397"/>
            <a:ext cx="2610268" cy="400110"/>
          </a:xfrm>
          <a:prstGeom prst="rect">
            <a:avLst/>
          </a:prstGeom>
          <a:noFill/>
        </p:spPr>
        <p:txBody>
          <a:bodyPr wrap="square" rtlCol="0">
            <a:spAutoFit/>
          </a:bodyPr>
          <a:lstStyle/>
          <a:p>
            <a:pPr algn="ctr"/>
            <a:r>
              <a:rPr lang="en-US" sz="2000" b="1" dirty="0">
                <a:solidFill>
                  <a:schemeClr val="tx2"/>
                </a:solidFill>
              </a:rPr>
              <a:t>Hybrid execution</a:t>
            </a:r>
          </a:p>
        </p:txBody>
      </p:sp>
      <p:sp>
        <p:nvSpPr>
          <p:cNvPr id="27" name="Rounded Rectangle 26">
            <a:extLst>
              <a:ext uri="{FF2B5EF4-FFF2-40B4-BE49-F238E27FC236}">
                <a16:creationId xmlns:a16="http://schemas.microsoft.com/office/drawing/2014/main" id="{3E8A027A-9A9D-144C-BDEB-776149CD077E}"/>
              </a:ext>
            </a:extLst>
          </p:cNvPr>
          <p:cNvSpPr>
            <a:spLocks noChangeArrowheads="1"/>
          </p:cNvSpPr>
          <p:nvPr/>
        </p:nvSpPr>
        <p:spPr bwMode="auto">
          <a:xfrm>
            <a:off x="2090566" y="4653136"/>
            <a:ext cx="2250228" cy="1249042"/>
          </a:xfrm>
          <a:prstGeom prst="roundRect">
            <a:avLst>
              <a:gd name="adj" fmla="val 23989"/>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Product updates</a:t>
            </a:r>
          </a:p>
        </p:txBody>
      </p:sp>
      <p:sp>
        <p:nvSpPr>
          <p:cNvPr id="32" name="TextBox 31">
            <a:extLst>
              <a:ext uri="{FF2B5EF4-FFF2-40B4-BE49-F238E27FC236}">
                <a16:creationId xmlns:a16="http://schemas.microsoft.com/office/drawing/2014/main" id="{8C2ABC9C-040D-A647-A1B7-282891201F44}"/>
              </a:ext>
            </a:extLst>
          </p:cNvPr>
          <p:cNvSpPr txBox="1"/>
          <p:nvPr/>
        </p:nvSpPr>
        <p:spPr>
          <a:xfrm>
            <a:off x="1910546" y="2115348"/>
            <a:ext cx="2610268" cy="353943"/>
          </a:xfrm>
          <a:prstGeom prst="rect">
            <a:avLst/>
          </a:prstGeom>
          <a:noFill/>
        </p:spPr>
        <p:txBody>
          <a:bodyPr wrap="square" rtlCol="0">
            <a:spAutoFit/>
          </a:bodyPr>
          <a:lstStyle/>
          <a:p>
            <a:pPr algn="ctr"/>
            <a:r>
              <a:rPr lang="en-US" sz="1700" dirty="0">
                <a:solidFill>
                  <a:schemeClr val="tx2"/>
                </a:solidFill>
              </a:rPr>
              <a:t>User’s computer</a:t>
            </a:r>
          </a:p>
        </p:txBody>
      </p:sp>
      <p:sp>
        <p:nvSpPr>
          <p:cNvPr id="33" name="TextBox 32">
            <a:extLst>
              <a:ext uri="{FF2B5EF4-FFF2-40B4-BE49-F238E27FC236}">
                <a16:creationId xmlns:a16="http://schemas.microsoft.com/office/drawing/2014/main" id="{1998508C-ACBB-F24A-8FE3-ED48166B1B6F}"/>
              </a:ext>
            </a:extLst>
          </p:cNvPr>
          <p:cNvSpPr txBox="1"/>
          <p:nvPr/>
        </p:nvSpPr>
        <p:spPr>
          <a:xfrm>
            <a:off x="1910546" y="6021289"/>
            <a:ext cx="2610268" cy="353943"/>
          </a:xfrm>
          <a:prstGeom prst="rect">
            <a:avLst/>
          </a:prstGeom>
          <a:noFill/>
        </p:spPr>
        <p:txBody>
          <a:bodyPr wrap="square" rtlCol="0">
            <a:spAutoFit/>
          </a:bodyPr>
          <a:lstStyle/>
          <a:p>
            <a:pPr algn="ctr"/>
            <a:r>
              <a:rPr lang="en-US" sz="1700" dirty="0">
                <a:solidFill>
                  <a:schemeClr val="tx2"/>
                </a:solidFill>
              </a:rPr>
              <a:t>Vendor’s servers</a:t>
            </a:r>
          </a:p>
        </p:txBody>
      </p:sp>
      <p:cxnSp>
        <p:nvCxnSpPr>
          <p:cNvPr id="34" name="Straight Arrow Connector 33">
            <a:extLst>
              <a:ext uri="{FF2B5EF4-FFF2-40B4-BE49-F238E27FC236}">
                <a16:creationId xmlns:a16="http://schemas.microsoft.com/office/drawing/2014/main" id="{E4A3F47E-3AF0-E043-B857-DD59F9954BD6}"/>
              </a:ext>
            </a:extLst>
          </p:cNvPr>
          <p:cNvCxnSpPr>
            <a:cxnSpLocks/>
          </p:cNvCxnSpPr>
          <p:nvPr/>
        </p:nvCxnSpPr>
        <p:spPr>
          <a:xfrm flipV="1">
            <a:off x="6098131" y="3748035"/>
            <a:ext cx="0" cy="911198"/>
          </a:xfrm>
          <a:prstGeom prst="straightConnector1">
            <a:avLst/>
          </a:prstGeom>
          <a:ln w="1016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35" name="Rounded Rectangle 34">
            <a:extLst>
              <a:ext uri="{FF2B5EF4-FFF2-40B4-BE49-F238E27FC236}">
                <a16:creationId xmlns:a16="http://schemas.microsoft.com/office/drawing/2014/main" id="{3F8EEA15-4DAF-654B-91D2-55198A014FF8}"/>
              </a:ext>
            </a:extLst>
          </p:cNvPr>
          <p:cNvSpPr>
            <a:spLocks noChangeArrowheads="1"/>
          </p:cNvSpPr>
          <p:nvPr/>
        </p:nvSpPr>
        <p:spPr bwMode="auto">
          <a:xfrm>
            <a:off x="4973017" y="2498993"/>
            <a:ext cx="2250228" cy="1249042"/>
          </a:xfrm>
          <a:prstGeom prst="roundRect">
            <a:avLst>
              <a:gd name="adj" fmla="val 23989"/>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User interface </a:t>
            </a:r>
          </a:p>
          <a:p>
            <a:pPr algn="ctr">
              <a:defRPr/>
            </a:pPr>
            <a:r>
              <a:rPr lang="en-US" sz="1700" dirty="0"/>
              <a:t>Partial functionality</a:t>
            </a:r>
          </a:p>
          <a:p>
            <a:pPr algn="ctr">
              <a:defRPr/>
            </a:pPr>
            <a:r>
              <a:rPr lang="en-US" sz="1700" dirty="0"/>
              <a:t>User data</a:t>
            </a:r>
          </a:p>
        </p:txBody>
      </p:sp>
      <p:sp>
        <p:nvSpPr>
          <p:cNvPr id="36" name="Rounded Rectangle 35">
            <a:extLst>
              <a:ext uri="{FF2B5EF4-FFF2-40B4-BE49-F238E27FC236}">
                <a16:creationId xmlns:a16="http://schemas.microsoft.com/office/drawing/2014/main" id="{05664AD5-DF95-0C42-B2E7-21FF6B658394}"/>
              </a:ext>
            </a:extLst>
          </p:cNvPr>
          <p:cNvSpPr>
            <a:spLocks noChangeArrowheads="1"/>
          </p:cNvSpPr>
          <p:nvPr/>
        </p:nvSpPr>
        <p:spPr bwMode="auto">
          <a:xfrm>
            <a:off x="4973017" y="4659233"/>
            <a:ext cx="2250228" cy="1249042"/>
          </a:xfrm>
          <a:prstGeom prst="roundRect">
            <a:avLst>
              <a:gd name="adj" fmla="val 23989"/>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Additional functionality</a:t>
            </a:r>
          </a:p>
          <a:p>
            <a:pPr algn="ctr">
              <a:defRPr/>
            </a:pPr>
            <a:r>
              <a:rPr lang="en-US" sz="1700" dirty="0"/>
              <a:t>User data backups</a:t>
            </a:r>
          </a:p>
          <a:p>
            <a:pPr algn="ctr">
              <a:defRPr/>
            </a:pPr>
            <a:r>
              <a:rPr lang="en-US" sz="1700" dirty="0"/>
              <a:t>Product updates</a:t>
            </a:r>
          </a:p>
        </p:txBody>
      </p:sp>
      <p:sp>
        <p:nvSpPr>
          <p:cNvPr id="37" name="TextBox 36">
            <a:extLst>
              <a:ext uri="{FF2B5EF4-FFF2-40B4-BE49-F238E27FC236}">
                <a16:creationId xmlns:a16="http://schemas.microsoft.com/office/drawing/2014/main" id="{CA2AFEFC-9081-A943-B9E5-F3D49D77E0D7}"/>
              </a:ext>
            </a:extLst>
          </p:cNvPr>
          <p:cNvSpPr txBox="1"/>
          <p:nvPr/>
        </p:nvSpPr>
        <p:spPr>
          <a:xfrm>
            <a:off x="4792997" y="2121445"/>
            <a:ext cx="2610268" cy="353943"/>
          </a:xfrm>
          <a:prstGeom prst="rect">
            <a:avLst/>
          </a:prstGeom>
          <a:noFill/>
        </p:spPr>
        <p:txBody>
          <a:bodyPr wrap="square" rtlCol="0">
            <a:spAutoFit/>
          </a:bodyPr>
          <a:lstStyle/>
          <a:p>
            <a:pPr algn="ctr"/>
            <a:r>
              <a:rPr lang="en-US" sz="1700" dirty="0">
                <a:solidFill>
                  <a:schemeClr val="tx2"/>
                </a:solidFill>
              </a:rPr>
              <a:t>User’s computer</a:t>
            </a:r>
          </a:p>
        </p:txBody>
      </p:sp>
      <p:sp>
        <p:nvSpPr>
          <p:cNvPr id="38" name="TextBox 37">
            <a:extLst>
              <a:ext uri="{FF2B5EF4-FFF2-40B4-BE49-F238E27FC236}">
                <a16:creationId xmlns:a16="http://schemas.microsoft.com/office/drawing/2014/main" id="{09CA7BAC-80D7-E84B-9AAC-2C4EDDE6B4F5}"/>
              </a:ext>
            </a:extLst>
          </p:cNvPr>
          <p:cNvSpPr txBox="1"/>
          <p:nvPr/>
        </p:nvSpPr>
        <p:spPr>
          <a:xfrm>
            <a:off x="4792997" y="6027386"/>
            <a:ext cx="2610268" cy="353943"/>
          </a:xfrm>
          <a:prstGeom prst="rect">
            <a:avLst/>
          </a:prstGeom>
          <a:noFill/>
        </p:spPr>
        <p:txBody>
          <a:bodyPr wrap="square" rtlCol="0">
            <a:spAutoFit/>
          </a:bodyPr>
          <a:lstStyle/>
          <a:p>
            <a:pPr algn="ctr"/>
            <a:r>
              <a:rPr lang="en-US" sz="1700" dirty="0">
                <a:solidFill>
                  <a:schemeClr val="tx2"/>
                </a:solidFill>
              </a:rPr>
              <a:t>Vendor’s servers</a:t>
            </a:r>
          </a:p>
        </p:txBody>
      </p:sp>
      <p:sp>
        <p:nvSpPr>
          <p:cNvPr id="42" name="TextBox 41">
            <a:extLst>
              <a:ext uri="{FF2B5EF4-FFF2-40B4-BE49-F238E27FC236}">
                <a16:creationId xmlns:a16="http://schemas.microsoft.com/office/drawing/2014/main" id="{EA154760-DC1B-2747-9A97-1826A8714C05}"/>
              </a:ext>
            </a:extLst>
          </p:cNvPr>
          <p:cNvSpPr txBox="1"/>
          <p:nvPr/>
        </p:nvSpPr>
        <p:spPr>
          <a:xfrm>
            <a:off x="7608168" y="1706906"/>
            <a:ext cx="2610268" cy="400110"/>
          </a:xfrm>
          <a:prstGeom prst="rect">
            <a:avLst/>
          </a:prstGeom>
          <a:noFill/>
        </p:spPr>
        <p:txBody>
          <a:bodyPr wrap="square" rtlCol="0">
            <a:spAutoFit/>
          </a:bodyPr>
          <a:lstStyle/>
          <a:p>
            <a:pPr algn="ctr"/>
            <a:r>
              <a:rPr lang="en-US" sz="2000" b="1" dirty="0">
                <a:solidFill>
                  <a:srgbClr val="C00000"/>
                </a:solidFill>
              </a:rPr>
              <a:t>Software as a service</a:t>
            </a:r>
          </a:p>
        </p:txBody>
      </p:sp>
      <p:cxnSp>
        <p:nvCxnSpPr>
          <p:cNvPr id="43" name="Straight Arrow Connector 42">
            <a:extLst>
              <a:ext uri="{FF2B5EF4-FFF2-40B4-BE49-F238E27FC236}">
                <a16:creationId xmlns:a16="http://schemas.microsoft.com/office/drawing/2014/main" id="{FF74CDA3-82A9-424E-B2AC-645CEF704FEC}"/>
              </a:ext>
            </a:extLst>
          </p:cNvPr>
          <p:cNvCxnSpPr>
            <a:cxnSpLocks/>
            <a:stCxn id="45" idx="0"/>
          </p:cNvCxnSpPr>
          <p:nvPr/>
        </p:nvCxnSpPr>
        <p:spPr>
          <a:xfrm flipH="1" flipV="1">
            <a:off x="8893360" y="3765544"/>
            <a:ext cx="19942" cy="911198"/>
          </a:xfrm>
          <a:prstGeom prst="straightConnector1">
            <a:avLst/>
          </a:prstGeom>
          <a:ln w="1016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44" name="Rounded Rectangle 43">
            <a:extLst>
              <a:ext uri="{FF2B5EF4-FFF2-40B4-BE49-F238E27FC236}">
                <a16:creationId xmlns:a16="http://schemas.microsoft.com/office/drawing/2014/main" id="{AA8F57A4-0AC4-EF4B-8CFC-E62C647B9074}"/>
              </a:ext>
            </a:extLst>
          </p:cNvPr>
          <p:cNvSpPr>
            <a:spLocks noChangeArrowheads="1"/>
          </p:cNvSpPr>
          <p:nvPr/>
        </p:nvSpPr>
        <p:spPr bwMode="auto">
          <a:xfrm>
            <a:off x="7788188" y="2516502"/>
            <a:ext cx="2250228" cy="1249042"/>
          </a:xfrm>
          <a:prstGeom prst="roundRect">
            <a:avLst>
              <a:gd name="adj" fmla="val 23989"/>
            </a:avLst>
          </a:prstGeom>
          <a:solidFill>
            <a:srgbClr val="FFC000"/>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User interface </a:t>
            </a:r>
          </a:p>
          <a:p>
            <a:pPr algn="ctr">
              <a:defRPr/>
            </a:pPr>
            <a:r>
              <a:rPr lang="en-US" sz="1700" dirty="0"/>
              <a:t>(browser or app)</a:t>
            </a:r>
          </a:p>
        </p:txBody>
      </p:sp>
      <p:sp>
        <p:nvSpPr>
          <p:cNvPr id="45" name="Rounded Rectangle 44">
            <a:extLst>
              <a:ext uri="{FF2B5EF4-FFF2-40B4-BE49-F238E27FC236}">
                <a16:creationId xmlns:a16="http://schemas.microsoft.com/office/drawing/2014/main" id="{25BC42CC-0223-364D-9264-7DACB71D2F85}"/>
              </a:ext>
            </a:extLst>
          </p:cNvPr>
          <p:cNvSpPr>
            <a:spLocks noChangeArrowheads="1"/>
          </p:cNvSpPr>
          <p:nvPr/>
        </p:nvSpPr>
        <p:spPr bwMode="auto">
          <a:xfrm>
            <a:off x="7788188" y="4676742"/>
            <a:ext cx="2250228" cy="1249042"/>
          </a:xfrm>
          <a:prstGeom prst="roundRect">
            <a:avLst>
              <a:gd name="adj" fmla="val 23989"/>
            </a:avLst>
          </a:prstGeom>
          <a:solidFill>
            <a:srgbClr val="FFC000"/>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Product functionality</a:t>
            </a:r>
          </a:p>
          <a:p>
            <a:pPr algn="ctr">
              <a:defRPr/>
            </a:pPr>
            <a:r>
              <a:rPr lang="en-US" sz="1700" dirty="0"/>
              <a:t>User data</a:t>
            </a:r>
          </a:p>
        </p:txBody>
      </p:sp>
      <p:sp>
        <p:nvSpPr>
          <p:cNvPr id="46" name="TextBox 45">
            <a:extLst>
              <a:ext uri="{FF2B5EF4-FFF2-40B4-BE49-F238E27FC236}">
                <a16:creationId xmlns:a16="http://schemas.microsoft.com/office/drawing/2014/main" id="{BA2A361E-A90C-FE4F-B4F3-43410894C2EA}"/>
              </a:ext>
            </a:extLst>
          </p:cNvPr>
          <p:cNvSpPr txBox="1"/>
          <p:nvPr/>
        </p:nvSpPr>
        <p:spPr>
          <a:xfrm>
            <a:off x="7608168" y="2138954"/>
            <a:ext cx="2610268" cy="353943"/>
          </a:xfrm>
          <a:prstGeom prst="rect">
            <a:avLst/>
          </a:prstGeom>
          <a:noFill/>
        </p:spPr>
        <p:txBody>
          <a:bodyPr wrap="square" rtlCol="0">
            <a:spAutoFit/>
          </a:bodyPr>
          <a:lstStyle/>
          <a:p>
            <a:pPr algn="ctr"/>
            <a:r>
              <a:rPr lang="en-US" sz="1700" dirty="0">
                <a:solidFill>
                  <a:schemeClr val="tx2"/>
                </a:solidFill>
              </a:rPr>
              <a:t>User’s computer</a:t>
            </a:r>
          </a:p>
        </p:txBody>
      </p:sp>
      <p:sp>
        <p:nvSpPr>
          <p:cNvPr id="47" name="TextBox 46">
            <a:extLst>
              <a:ext uri="{FF2B5EF4-FFF2-40B4-BE49-F238E27FC236}">
                <a16:creationId xmlns:a16="http://schemas.microsoft.com/office/drawing/2014/main" id="{C1A9FF29-70D0-6143-BC8F-21E0B8C2CD3D}"/>
              </a:ext>
            </a:extLst>
          </p:cNvPr>
          <p:cNvSpPr txBox="1"/>
          <p:nvPr/>
        </p:nvSpPr>
        <p:spPr>
          <a:xfrm>
            <a:off x="7608168" y="6044895"/>
            <a:ext cx="2610268" cy="353943"/>
          </a:xfrm>
          <a:prstGeom prst="rect">
            <a:avLst/>
          </a:prstGeom>
          <a:noFill/>
        </p:spPr>
        <p:txBody>
          <a:bodyPr wrap="square" rtlCol="0">
            <a:spAutoFit/>
          </a:bodyPr>
          <a:lstStyle/>
          <a:p>
            <a:pPr algn="ctr"/>
            <a:r>
              <a:rPr lang="en-US" sz="1700" dirty="0">
                <a:solidFill>
                  <a:schemeClr val="tx2"/>
                </a:solidFill>
              </a:rPr>
              <a:t>Vendor’s servers</a:t>
            </a:r>
          </a:p>
        </p:txBody>
      </p:sp>
    </p:spTree>
    <p:extLst>
      <p:ext uri="{BB962C8B-B14F-4D97-AF65-F5344CB8AC3E}">
        <p14:creationId xmlns:p14="http://schemas.microsoft.com/office/powerpoint/2010/main" val="3762089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2013450" y="0"/>
            <a:ext cx="8229600" cy="1030924"/>
          </a:xfrm>
        </p:spPr>
        <p:txBody>
          <a:bodyPr/>
          <a:lstStyle/>
          <a:p>
            <a:r>
              <a:rPr lang="en-US" dirty="0">
                <a:solidFill>
                  <a:schemeClr val="accent1"/>
                </a:solidFill>
              </a:rPr>
              <a:t>Product management concerns</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12</a:t>
            </a:fld>
            <a:endParaRPr lang="zh-TW" altLang="en-US"/>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Oval 7">
            <a:extLst>
              <a:ext uri="{FF2B5EF4-FFF2-40B4-BE49-F238E27FC236}">
                <a16:creationId xmlns:a16="http://schemas.microsoft.com/office/drawing/2014/main" id="{02472AC1-5622-5044-9808-14F0C4975DF3}"/>
              </a:ext>
            </a:extLst>
          </p:cNvPr>
          <p:cNvSpPr/>
          <p:nvPr/>
        </p:nvSpPr>
        <p:spPr>
          <a:xfrm>
            <a:off x="5161916" y="3183044"/>
            <a:ext cx="1961226" cy="1743869"/>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Product manager</a:t>
            </a:r>
          </a:p>
        </p:txBody>
      </p:sp>
      <p:cxnSp>
        <p:nvCxnSpPr>
          <p:cNvPr id="23" name="Straight Arrow Connector 22">
            <a:extLst>
              <a:ext uri="{FF2B5EF4-FFF2-40B4-BE49-F238E27FC236}">
                <a16:creationId xmlns:a16="http://schemas.microsoft.com/office/drawing/2014/main" id="{0FFAC8EA-274E-6845-BC78-923E0F4B1DD8}"/>
              </a:ext>
            </a:extLst>
          </p:cNvPr>
          <p:cNvCxnSpPr>
            <a:cxnSpLocks/>
            <a:stCxn id="8" idx="0"/>
            <a:endCxn id="39" idx="4"/>
          </p:cNvCxnSpPr>
          <p:nvPr/>
        </p:nvCxnSpPr>
        <p:spPr>
          <a:xfrm flipV="1">
            <a:off x="6142529" y="2652589"/>
            <a:ext cx="52978" cy="530454"/>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5B560C62-2788-E141-AC3E-A199E695708B}"/>
              </a:ext>
            </a:extLst>
          </p:cNvPr>
          <p:cNvCxnSpPr>
            <a:cxnSpLocks/>
            <a:stCxn id="44" idx="1"/>
            <a:endCxn id="8" idx="5"/>
          </p:cNvCxnSpPr>
          <p:nvPr/>
        </p:nvCxnSpPr>
        <p:spPr>
          <a:xfrm flipH="1" flipV="1">
            <a:off x="6835927" y="4671528"/>
            <a:ext cx="627408" cy="381008"/>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47E40601-CBB1-2E45-9950-1EA9B9D59C06}"/>
              </a:ext>
            </a:extLst>
          </p:cNvPr>
          <p:cNvCxnSpPr>
            <a:cxnSpLocks/>
            <a:stCxn id="8" idx="3"/>
            <a:endCxn id="40" idx="7"/>
          </p:cNvCxnSpPr>
          <p:nvPr/>
        </p:nvCxnSpPr>
        <p:spPr>
          <a:xfrm flipH="1">
            <a:off x="4901869" y="4671528"/>
            <a:ext cx="547262" cy="301872"/>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33" name="Arc 32">
            <a:extLst>
              <a:ext uri="{FF2B5EF4-FFF2-40B4-BE49-F238E27FC236}">
                <a16:creationId xmlns:a16="http://schemas.microsoft.com/office/drawing/2014/main" id="{B90BB890-DAF0-F941-A1D5-9E7FFA8488D1}"/>
              </a:ext>
            </a:extLst>
          </p:cNvPr>
          <p:cNvSpPr/>
          <p:nvPr/>
        </p:nvSpPr>
        <p:spPr>
          <a:xfrm>
            <a:off x="3701318" y="1730396"/>
            <a:ext cx="5022974" cy="4598793"/>
          </a:xfrm>
          <a:prstGeom prst="arc">
            <a:avLst>
              <a:gd name="adj1" fmla="val 9741802"/>
              <a:gd name="adj2" fmla="val 14635118"/>
            </a:avLst>
          </a:prstGeom>
          <a:noFill/>
          <a:ln w="101600">
            <a:solidFill>
              <a:schemeClr val="bg1">
                <a:lumMod val="65000"/>
              </a:schemeClr>
            </a:solidFill>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a:extLst>
              <a:ext uri="{FF2B5EF4-FFF2-40B4-BE49-F238E27FC236}">
                <a16:creationId xmlns:a16="http://schemas.microsoft.com/office/drawing/2014/main" id="{5CE6C5C4-5FEB-A14D-A26F-29680D3A7CA9}"/>
              </a:ext>
            </a:extLst>
          </p:cNvPr>
          <p:cNvSpPr/>
          <p:nvPr/>
        </p:nvSpPr>
        <p:spPr>
          <a:xfrm>
            <a:off x="3701318" y="1730396"/>
            <a:ext cx="5022974" cy="4598793"/>
          </a:xfrm>
          <a:prstGeom prst="arc">
            <a:avLst>
              <a:gd name="adj1" fmla="val 3775274"/>
              <a:gd name="adj2" fmla="val 7120452"/>
            </a:avLst>
          </a:prstGeom>
          <a:noFill/>
          <a:ln w="101600">
            <a:solidFill>
              <a:schemeClr val="bg1">
                <a:lumMod val="65000"/>
              </a:schemeClr>
            </a:solidFill>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a:extLst>
              <a:ext uri="{FF2B5EF4-FFF2-40B4-BE49-F238E27FC236}">
                <a16:creationId xmlns:a16="http://schemas.microsoft.com/office/drawing/2014/main" id="{B641726D-2A04-C344-867A-777D0D9C13A5}"/>
              </a:ext>
            </a:extLst>
          </p:cNvPr>
          <p:cNvSpPr/>
          <p:nvPr/>
        </p:nvSpPr>
        <p:spPr>
          <a:xfrm>
            <a:off x="3701318" y="1730396"/>
            <a:ext cx="5022974" cy="4598793"/>
          </a:xfrm>
          <a:prstGeom prst="arc">
            <a:avLst>
              <a:gd name="adj1" fmla="val 17753740"/>
              <a:gd name="adj2" fmla="val 1006704"/>
            </a:avLst>
          </a:prstGeom>
          <a:noFill/>
          <a:ln w="101600">
            <a:solidFill>
              <a:schemeClr val="bg1">
                <a:lumMod val="65000"/>
              </a:schemeClr>
            </a:solidFill>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Oval 38">
            <a:extLst>
              <a:ext uri="{FF2B5EF4-FFF2-40B4-BE49-F238E27FC236}">
                <a16:creationId xmlns:a16="http://schemas.microsoft.com/office/drawing/2014/main" id="{CF45E486-27D8-CF45-B954-E18AA9D79371}"/>
              </a:ext>
            </a:extLst>
          </p:cNvPr>
          <p:cNvSpPr/>
          <p:nvPr/>
        </p:nvSpPr>
        <p:spPr>
          <a:xfrm>
            <a:off x="5214894" y="908721"/>
            <a:ext cx="1961226" cy="1743869"/>
          </a:xfrm>
          <a:prstGeom prst="ellipse">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2600" dirty="0">
                <a:solidFill>
                  <a:schemeClr val="tx1"/>
                </a:solidFill>
              </a:rPr>
              <a:t>Business </a:t>
            </a:r>
            <a:br>
              <a:rPr lang="en-US" sz="2600" dirty="0">
                <a:solidFill>
                  <a:schemeClr val="tx1"/>
                </a:solidFill>
              </a:rPr>
            </a:br>
            <a:r>
              <a:rPr lang="en-US" sz="2600" dirty="0">
                <a:solidFill>
                  <a:schemeClr val="tx1"/>
                </a:solidFill>
              </a:rPr>
              <a:t>needs</a:t>
            </a:r>
          </a:p>
        </p:txBody>
      </p:sp>
      <p:sp>
        <p:nvSpPr>
          <p:cNvPr id="40" name="Oval 39">
            <a:extLst>
              <a:ext uri="{FF2B5EF4-FFF2-40B4-BE49-F238E27FC236}">
                <a16:creationId xmlns:a16="http://schemas.microsoft.com/office/drawing/2014/main" id="{5C4926C6-4649-FC44-BCBF-0BF5FAEC0729}"/>
              </a:ext>
            </a:extLst>
          </p:cNvPr>
          <p:cNvSpPr/>
          <p:nvPr/>
        </p:nvSpPr>
        <p:spPr>
          <a:xfrm>
            <a:off x="3227858" y="4718017"/>
            <a:ext cx="1961226" cy="1743869"/>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Technology </a:t>
            </a:r>
            <a:br>
              <a:rPr lang="en-US" sz="2600" dirty="0">
                <a:solidFill>
                  <a:schemeClr val="tx1"/>
                </a:solidFill>
              </a:rPr>
            </a:br>
            <a:r>
              <a:rPr lang="en-US" sz="2600" dirty="0">
                <a:solidFill>
                  <a:schemeClr val="tx1"/>
                </a:solidFill>
              </a:rPr>
              <a:t>constraints</a:t>
            </a:r>
          </a:p>
        </p:txBody>
      </p:sp>
      <p:sp>
        <p:nvSpPr>
          <p:cNvPr id="44" name="Oval 43">
            <a:extLst>
              <a:ext uri="{FF2B5EF4-FFF2-40B4-BE49-F238E27FC236}">
                <a16:creationId xmlns:a16="http://schemas.microsoft.com/office/drawing/2014/main" id="{FF10589E-910A-A640-945F-3E5E43895909}"/>
              </a:ext>
            </a:extLst>
          </p:cNvPr>
          <p:cNvSpPr/>
          <p:nvPr/>
        </p:nvSpPr>
        <p:spPr>
          <a:xfrm>
            <a:off x="7176120" y="4797153"/>
            <a:ext cx="1961226" cy="1743869"/>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Customer </a:t>
            </a:r>
            <a:br>
              <a:rPr lang="en-US" sz="2600" dirty="0">
                <a:solidFill>
                  <a:schemeClr val="tx1"/>
                </a:solidFill>
              </a:rPr>
            </a:br>
            <a:r>
              <a:rPr lang="en-US" sz="2600" dirty="0">
                <a:solidFill>
                  <a:schemeClr val="tx1"/>
                </a:solidFill>
              </a:rPr>
              <a:t>experience</a:t>
            </a:r>
          </a:p>
        </p:txBody>
      </p:sp>
    </p:spTree>
    <p:extLst>
      <p:ext uri="{BB962C8B-B14F-4D97-AF65-F5344CB8AC3E}">
        <p14:creationId xmlns:p14="http://schemas.microsoft.com/office/powerpoint/2010/main" val="1335444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2013450" y="0"/>
            <a:ext cx="8229600" cy="1391588"/>
          </a:xfrm>
        </p:spPr>
        <p:txBody>
          <a:bodyPr>
            <a:normAutofit fontScale="90000"/>
          </a:bodyPr>
          <a:lstStyle/>
          <a:p>
            <a:r>
              <a:rPr lang="en-US" dirty="0">
                <a:solidFill>
                  <a:schemeClr val="accent1"/>
                </a:solidFill>
              </a:rPr>
              <a:t>Technical interactions of </a:t>
            </a:r>
            <a:br>
              <a:rPr lang="en-US" dirty="0">
                <a:solidFill>
                  <a:schemeClr val="accent1"/>
                </a:solidFill>
              </a:rPr>
            </a:br>
            <a:r>
              <a:rPr lang="en-US" dirty="0">
                <a:solidFill>
                  <a:schemeClr val="accent1"/>
                </a:solidFill>
              </a:rPr>
              <a:t>product managers</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13</a:t>
            </a:fld>
            <a:endParaRPr lang="zh-TW" altLang="en-US"/>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Oval 7">
            <a:extLst>
              <a:ext uri="{FF2B5EF4-FFF2-40B4-BE49-F238E27FC236}">
                <a16:creationId xmlns:a16="http://schemas.microsoft.com/office/drawing/2014/main" id="{02472AC1-5622-5044-9808-14F0C4975DF3}"/>
              </a:ext>
            </a:extLst>
          </p:cNvPr>
          <p:cNvSpPr/>
          <p:nvPr/>
        </p:nvSpPr>
        <p:spPr>
          <a:xfrm>
            <a:off x="5161916" y="3095359"/>
            <a:ext cx="1961226" cy="1743869"/>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Product manager</a:t>
            </a:r>
          </a:p>
        </p:txBody>
      </p:sp>
      <p:cxnSp>
        <p:nvCxnSpPr>
          <p:cNvPr id="23" name="Straight Arrow Connector 22">
            <a:extLst>
              <a:ext uri="{FF2B5EF4-FFF2-40B4-BE49-F238E27FC236}">
                <a16:creationId xmlns:a16="http://schemas.microsoft.com/office/drawing/2014/main" id="{0FFAC8EA-274E-6845-BC78-923E0F4B1DD8}"/>
              </a:ext>
            </a:extLst>
          </p:cNvPr>
          <p:cNvCxnSpPr>
            <a:cxnSpLocks/>
          </p:cNvCxnSpPr>
          <p:nvPr/>
        </p:nvCxnSpPr>
        <p:spPr>
          <a:xfrm flipH="1" flipV="1">
            <a:off x="6136574" y="2534906"/>
            <a:ext cx="11913" cy="560452"/>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25" name="Rounded Rectangle 24">
            <a:extLst>
              <a:ext uri="{FF2B5EF4-FFF2-40B4-BE49-F238E27FC236}">
                <a16:creationId xmlns:a16="http://schemas.microsoft.com/office/drawing/2014/main" id="{FA3CAFD3-1096-4A49-B367-BF0108CA1BAC}"/>
              </a:ext>
            </a:extLst>
          </p:cNvPr>
          <p:cNvSpPr>
            <a:spLocks noChangeArrowheads="1"/>
          </p:cNvSpPr>
          <p:nvPr/>
        </p:nvSpPr>
        <p:spPr bwMode="auto">
          <a:xfrm>
            <a:off x="2495601" y="2564904"/>
            <a:ext cx="1962729" cy="1017670"/>
          </a:xfrm>
          <a:prstGeom prst="roundRect">
            <a:avLst>
              <a:gd name="adj" fmla="val 7883"/>
            </a:avLst>
          </a:prstGeom>
          <a:solidFill>
            <a:schemeClr val="accent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Product </a:t>
            </a:r>
            <a:br>
              <a:rPr lang="en-US" sz="2200" dirty="0"/>
            </a:br>
            <a:r>
              <a:rPr lang="en-US" sz="2200" dirty="0"/>
              <a:t>backlog management</a:t>
            </a:r>
          </a:p>
        </p:txBody>
      </p:sp>
      <p:sp>
        <p:nvSpPr>
          <p:cNvPr id="26" name="Rounded Rectangle 25">
            <a:extLst>
              <a:ext uri="{FF2B5EF4-FFF2-40B4-BE49-F238E27FC236}">
                <a16:creationId xmlns:a16="http://schemas.microsoft.com/office/drawing/2014/main" id="{FA5EA15E-1EE4-BB4F-B800-8A06560A3046}"/>
              </a:ext>
            </a:extLst>
          </p:cNvPr>
          <p:cNvSpPr>
            <a:spLocks noChangeArrowheads="1"/>
          </p:cNvSpPr>
          <p:nvPr/>
        </p:nvSpPr>
        <p:spPr bwMode="auto">
          <a:xfrm>
            <a:off x="5161166" y="1517236"/>
            <a:ext cx="1962729" cy="1017670"/>
          </a:xfrm>
          <a:prstGeom prst="roundRect">
            <a:avLst>
              <a:gd name="adj" fmla="val 7883"/>
            </a:avLst>
          </a:prstGeom>
          <a:solidFill>
            <a:schemeClr val="accent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Product </a:t>
            </a:r>
            <a:br>
              <a:rPr lang="en-US" sz="2200" dirty="0"/>
            </a:br>
            <a:r>
              <a:rPr lang="en-US" sz="2200" dirty="0"/>
              <a:t>vision management</a:t>
            </a:r>
          </a:p>
        </p:txBody>
      </p:sp>
      <p:sp>
        <p:nvSpPr>
          <p:cNvPr id="27" name="Rounded Rectangle 26">
            <a:extLst>
              <a:ext uri="{FF2B5EF4-FFF2-40B4-BE49-F238E27FC236}">
                <a16:creationId xmlns:a16="http://schemas.microsoft.com/office/drawing/2014/main" id="{B532AB51-04A7-3D45-A465-5343822D1580}"/>
              </a:ext>
            </a:extLst>
          </p:cNvPr>
          <p:cNvSpPr>
            <a:spLocks noChangeArrowheads="1"/>
          </p:cNvSpPr>
          <p:nvPr/>
        </p:nvSpPr>
        <p:spPr bwMode="auto">
          <a:xfrm>
            <a:off x="2527643" y="4365104"/>
            <a:ext cx="1962729" cy="1017670"/>
          </a:xfrm>
          <a:prstGeom prst="roundRect">
            <a:avLst>
              <a:gd name="adj" fmla="val 7883"/>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Acceptance </a:t>
            </a:r>
            <a:br>
              <a:rPr lang="en-US" sz="2200" dirty="0"/>
            </a:br>
            <a:r>
              <a:rPr lang="en-US" sz="2200" dirty="0"/>
              <a:t>testing</a:t>
            </a:r>
          </a:p>
        </p:txBody>
      </p:sp>
      <p:sp>
        <p:nvSpPr>
          <p:cNvPr id="29" name="Rounded Rectangle 28">
            <a:extLst>
              <a:ext uri="{FF2B5EF4-FFF2-40B4-BE49-F238E27FC236}">
                <a16:creationId xmlns:a16="http://schemas.microsoft.com/office/drawing/2014/main" id="{0F2110A9-5DD6-8C4E-8E1F-E46C8E26634B}"/>
              </a:ext>
            </a:extLst>
          </p:cNvPr>
          <p:cNvSpPr>
            <a:spLocks noChangeArrowheads="1"/>
          </p:cNvSpPr>
          <p:nvPr/>
        </p:nvSpPr>
        <p:spPr bwMode="auto">
          <a:xfrm>
            <a:off x="5238828" y="5368714"/>
            <a:ext cx="1807402" cy="1157183"/>
          </a:xfrm>
          <a:prstGeom prst="roundRect">
            <a:avLst>
              <a:gd name="adj" fmla="val 7883"/>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User </a:t>
            </a:r>
            <a:br>
              <a:rPr lang="en-US" sz="2200" dirty="0"/>
            </a:br>
            <a:r>
              <a:rPr lang="en-US" sz="2200" dirty="0"/>
              <a:t>interface </a:t>
            </a:r>
            <a:br>
              <a:rPr lang="en-US" sz="2200" dirty="0"/>
            </a:br>
            <a:r>
              <a:rPr lang="en-US" sz="2200" dirty="0"/>
              <a:t>design</a:t>
            </a:r>
          </a:p>
        </p:txBody>
      </p:sp>
      <p:sp>
        <p:nvSpPr>
          <p:cNvPr id="30" name="Rounded Rectangle 29">
            <a:extLst>
              <a:ext uri="{FF2B5EF4-FFF2-40B4-BE49-F238E27FC236}">
                <a16:creationId xmlns:a16="http://schemas.microsoft.com/office/drawing/2014/main" id="{09647544-1085-F444-BF6C-2A7BCD12B563}"/>
              </a:ext>
            </a:extLst>
          </p:cNvPr>
          <p:cNvSpPr>
            <a:spLocks noChangeArrowheads="1"/>
          </p:cNvSpPr>
          <p:nvPr/>
        </p:nvSpPr>
        <p:spPr bwMode="auto">
          <a:xfrm>
            <a:off x="7733672" y="4365104"/>
            <a:ext cx="1962729" cy="1017670"/>
          </a:xfrm>
          <a:prstGeom prst="roundRect">
            <a:avLst>
              <a:gd name="adj" fmla="val 7883"/>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Customer </a:t>
            </a:r>
            <a:br>
              <a:rPr lang="en-US" sz="2200" dirty="0"/>
            </a:br>
            <a:r>
              <a:rPr lang="en-US" sz="2200" dirty="0"/>
              <a:t>testing</a:t>
            </a:r>
          </a:p>
        </p:txBody>
      </p:sp>
      <p:sp>
        <p:nvSpPr>
          <p:cNvPr id="31" name="Rounded Rectangle 30">
            <a:extLst>
              <a:ext uri="{FF2B5EF4-FFF2-40B4-BE49-F238E27FC236}">
                <a16:creationId xmlns:a16="http://schemas.microsoft.com/office/drawing/2014/main" id="{19A1516E-1840-F34F-821B-D6419C620882}"/>
              </a:ext>
            </a:extLst>
          </p:cNvPr>
          <p:cNvSpPr>
            <a:spLocks noChangeArrowheads="1"/>
          </p:cNvSpPr>
          <p:nvPr/>
        </p:nvSpPr>
        <p:spPr bwMode="auto">
          <a:xfrm>
            <a:off x="7733672" y="2564904"/>
            <a:ext cx="1962729" cy="1017670"/>
          </a:xfrm>
          <a:prstGeom prst="roundRect">
            <a:avLst>
              <a:gd name="adj" fmla="val 7883"/>
            </a:avLst>
          </a:prstGeom>
          <a:solidFill>
            <a:schemeClr val="accent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User stories </a:t>
            </a:r>
            <a:br>
              <a:rPr lang="en-US" sz="2200" dirty="0"/>
            </a:br>
            <a:r>
              <a:rPr lang="en-US" sz="2200" dirty="0"/>
              <a:t> and </a:t>
            </a:r>
            <a:br>
              <a:rPr lang="en-US" sz="2200" dirty="0"/>
            </a:br>
            <a:r>
              <a:rPr lang="en-US" sz="2200" dirty="0"/>
              <a:t>scenarios</a:t>
            </a:r>
          </a:p>
        </p:txBody>
      </p:sp>
      <p:cxnSp>
        <p:nvCxnSpPr>
          <p:cNvPr id="35" name="Straight Arrow Connector 34">
            <a:extLst>
              <a:ext uri="{FF2B5EF4-FFF2-40B4-BE49-F238E27FC236}">
                <a16:creationId xmlns:a16="http://schemas.microsoft.com/office/drawing/2014/main" id="{5B560C62-2788-E141-AC3E-A199E695708B}"/>
              </a:ext>
            </a:extLst>
          </p:cNvPr>
          <p:cNvCxnSpPr>
            <a:cxnSpLocks/>
          </p:cNvCxnSpPr>
          <p:nvPr/>
        </p:nvCxnSpPr>
        <p:spPr>
          <a:xfrm flipH="1" flipV="1">
            <a:off x="6124661" y="4823744"/>
            <a:ext cx="11913" cy="560452"/>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DED2CB2-17ED-8145-B6D5-479F97D69BA3}"/>
              </a:ext>
            </a:extLst>
          </p:cNvPr>
          <p:cNvCxnSpPr>
            <a:cxnSpLocks/>
            <a:stCxn id="8" idx="1"/>
            <a:endCxn id="25" idx="3"/>
          </p:cNvCxnSpPr>
          <p:nvPr/>
        </p:nvCxnSpPr>
        <p:spPr>
          <a:xfrm flipH="1" flipV="1">
            <a:off x="4458329" y="3073740"/>
            <a:ext cx="990802" cy="277003"/>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47E40601-CBB1-2E45-9950-1EA9B9D59C06}"/>
              </a:ext>
            </a:extLst>
          </p:cNvPr>
          <p:cNvCxnSpPr>
            <a:cxnSpLocks/>
            <a:stCxn id="8" idx="3"/>
            <a:endCxn id="27" idx="3"/>
          </p:cNvCxnSpPr>
          <p:nvPr/>
        </p:nvCxnSpPr>
        <p:spPr>
          <a:xfrm flipH="1">
            <a:off x="4490371" y="4583843"/>
            <a:ext cx="958760" cy="290096"/>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3EAF0EF7-6B7B-9142-88BA-E3366C4FA14E}"/>
              </a:ext>
            </a:extLst>
          </p:cNvPr>
          <p:cNvCxnSpPr>
            <a:cxnSpLocks/>
            <a:stCxn id="8" idx="5"/>
            <a:endCxn id="30" idx="1"/>
          </p:cNvCxnSpPr>
          <p:nvPr/>
        </p:nvCxnSpPr>
        <p:spPr>
          <a:xfrm>
            <a:off x="6835927" y="4583843"/>
            <a:ext cx="897744" cy="290096"/>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2A5ADFAA-8A60-354E-92F0-4E186229AA9C}"/>
              </a:ext>
            </a:extLst>
          </p:cNvPr>
          <p:cNvCxnSpPr>
            <a:cxnSpLocks/>
            <a:stCxn id="8" idx="7"/>
            <a:endCxn id="31" idx="1"/>
          </p:cNvCxnSpPr>
          <p:nvPr/>
        </p:nvCxnSpPr>
        <p:spPr>
          <a:xfrm flipV="1">
            <a:off x="6835927" y="3073740"/>
            <a:ext cx="897744" cy="277003"/>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4381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06107-ACB8-8043-AE51-A250C2BEAD45}"/>
              </a:ext>
            </a:extLst>
          </p:cNvPr>
          <p:cNvSpPr>
            <a:spLocks noGrp="1"/>
          </p:cNvSpPr>
          <p:nvPr>
            <p:ph type="title"/>
          </p:nvPr>
        </p:nvSpPr>
        <p:spPr>
          <a:xfrm>
            <a:off x="1631505" y="188640"/>
            <a:ext cx="8929563" cy="1143000"/>
          </a:xfrm>
        </p:spPr>
        <p:txBody>
          <a:bodyPr>
            <a:normAutofit fontScale="90000"/>
          </a:bodyPr>
          <a:lstStyle/>
          <a:p>
            <a:r>
              <a:rPr lang="en-US" dirty="0">
                <a:solidFill>
                  <a:schemeClr val="accent1"/>
                </a:solidFill>
              </a:rPr>
              <a:t>Software Development Life Cycle </a:t>
            </a:r>
            <a:r>
              <a:rPr lang="en-US" sz="2400" dirty="0">
                <a:solidFill>
                  <a:schemeClr val="accent1"/>
                </a:solidFill>
              </a:rPr>
              <a:t>(SDLC)</a:t>
            </a:r>
            <a:br>
              <a:rPr lang="en-US" dirty="0">
                <a:solidFill>
                  <a:schemeClr val="accent1"/>
                </a:solidFill>
              </a:rPr>
            </a:br>
            <a:r>
              <a:rPr lang="en-US" dirty="0">
                <a:solidFill>
                  <a:schemeClr val="accent1"/>
                </a:solidFill>
              </a:rPr>
              <a:t>The waterfall model</a:t>
            </a:r>
          </a:p>
        </p:txBody>
      </p:sp>
      <p:sp>
        <p:nvSpPr>
          <p:cNvPr id="4" name="Slide Number Placeholder 3">
            <a:extLst>
              <a:ext uri="{FF2B5EF4-FFF2-40B4-BE49-F238E27FC236}">
                <a16:creationId xmlns:a16="http://schemas.microsoft.com/office/drawing/2014/main" id="{E1395118-C47B-5F49-B125-5F0A919AD413}"/>
              </a:ext>
            </a:extLst>
          </p:cNvPr>
          <p:cNvSpPr>
            <a:spLocks noGrp="1"/>
          </p:cNvSpPr>
          <p:nvPr>
            <p:ph type="sldNum" sz="quarter" idx="12"/>
          </p:nvPr>
        </p:nvSpPr>
        <p:spPr/>
        <p:txBody>
          <a:bodyPr/>
          <a:lstStyle/>
          <a:p>
            <a:pPr>
              <a:defRPr/>
            </a:pPr>
            <a:fld id="{E78C9E75-97FD-45D9-8ED3-955348887BB1}" type="slidenum">
              <a:rPr lang="zh-TW" altLang="en-US" smtClean="0"/>
              <a:pPr>
                <a:defRPr/>
              </a:pPr>
              <a:t>14</a:t>
            </a:fld>
            <a:endParaRPr lang="zh-TW" altLang="en-US"/>
          </a:p>
        </p:txBody>
      </p:sp>
      <p:sp>
        <p:nvSpPr>
          <p:cNvPr id="6" name="Rounded Rectangle 5">
            <a:extLst>
              <a:ext uri="{FF2B5EF4-FFF2-40B4-BE49-F238E27FC236}">
                <a16:creationId xmlns:a16="http://schemas.microsoft.com/office/drawing/2014/main" id="{3A9A958F-91EC-E34B-A881-86AE4075C39F}"/>
              </a:ext>
            </a:extLst>
          </p:cNvPr>
          <p:cNvSpPr>
            <a:spLocks noChangeArrowheads="1"/>
          </p:cNvSpPr>
          <p:nvPr/>
        </p:nvSpPr>
        <p:spPr bwMode="auto">
          <a:xfrm>
            <a:off x="1795190" y="1670020"/>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Requirements </a:t>
            </a:r>
            <a:br>
              <a:rPr lang="en-US" dirty="0"/>
            </a:br>
            <a:r>
              <a:rPr lang="en-US" dirty="0"/>
              <a:t>definition</a:t>
            </a:r>
          </a:p>
        </p:txBody>
      </p:sp>
      <p:sp>
        <p:nvSpPr>
          <p:cNvPr id="7" name="Rounded Rectangle 6">
            <a:extLst>
              <a:ext uri="{FF2B5EF4-FFF2-40B4-BE49-F238E27FC236}">
                <a16:creationId xmlns:a16="http://schemas.microsoft.com/office/drawing/2014/main" id="{C83D832D-73E8-8F4A-AFFA-068082B57CF8}"/>
              </a:ext>
            </a:extLst>
          </p:cNvPr>
          <p:cNvSpPr>
            <a:spLocks noChangeArrowheads="1"/>
          </p:cNvSpPr>
          <p:nvPr/>
        </p:nvSpPr>
        <p:spPr bwMode="auto">
          <a:xfrm>
            <a:off x="3495174" y="2663755"/>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System and Software design</a:t>
            </a:r>
          </a:p>
        </p:txBody>
      </p:sp>
      <p:sp>
        <p:nvSpPr>
          <p:cNvPr id="8" name="Rounded Rectangle 7">
            <a:extLst>
              <a:ext uri="{FF2B5EF4-FFF2-40B4-BE49-F238E27FC236}">
                <a16:creationId xmlns:a16="http://schemas.microsoft.com/office/drawing/2014/main" id="{35D50CBC-2606-A942-B96C-D6596FAB01EF}"/>
              </a:ext>
            </a:extLst>
          </p:cNvPr>
          <p:cNvSpPr>
            <a:spLocks noChangeArrowheads="1"/>
          </p:cNvSpPr>
          <p:nvPr/>
        </p:nvSpPr>
        <p:spPr bwMode="auto">
          <a:xfrm>
            <a:off x="5084522" y="3667005"/>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Implementation and unit testing</a:t>
            </a:r>
          </a:p>
        </p:txBody>
      </p:sp>
      <p:sp>
        <p:nvSpPr>
          <p:cNvPr id="9" name="Rounded Rectangle 8">
            <a:extLst>
              <a:ext uri="{FF2B5EF4-FFF2-40B4-BE49-F238E27FC236}">
                <a16:creationId xmlns:a16="http://schemas.microsoft.com/office/drawing/2014/main" id="{FA33732E-8DB7-494E-8310-2C66B049C0F3}"/>
              </a:ext>
            </a:extLst>
          </p:cNvPr>
          <p:cNvSpPr>
            <a:spLocks noChangeArrowheads="1"/>
          </p:cNvSpPr>
          <p:nvPr/>
        </p:nvSpPr>
        <p:spPr bwMode="auto">
          <a:xfrm>
            <a:off x="6701745" y="4590107"/>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Integration and system testing</a:t>
            </a:r>
          </a:p>
        </p:txBody>
      </p:sp>
      <p:sp>
        <p:nvSpPr>
          <p:cNvPr id="10" name="Rounded Rectangle 9">
            <a:extLst>
              <a:ext uri="{FF2B5EF4-FFF2-40B4-BE49-F238E27FC236}">
                <a16:creationId xmlns:a16="http://schemas.microsoft.com/office/drawing/2014/main" id="{E423AB6A-7872-C249-80C3-4D99C08C97CA}"/>
              </a:ext>
            </a:extLst>
          </p:cNvPr>
          <p:cNvSpPr>
            <a:spLocks noChangeArrowheads="1"/>
          </p:cNvSpPr>
          <p:nvPr/>
        </p:nvSpPr>
        <p:spPr bwMode="auto">
          <a:xfrm>
            <a:off x="8256240" y="5592654"/>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Operation and maintenance</a:t>
            </a:r>
          </a:p>
        </p:txBody>
      </p:sp>
      <p:cxnSp>
        <p:nvCxnSpPr>
          <p:cNvPr id="12" name="Elbow Connector 11">
            <a:extLst>
              <a:ext uri="{FF2B5EF4-FFF2-40B4-BE49-F238E27FC236}">
                <a16:creationId xmlns:a16="http://schemas.microsoft.com/office/drawing/2014/main" id="{5713B6F8-7E0B-6D42-836B-0511318A58BA}"/>
              </a:ext>
            </a:extLst>
          </p:cNvPr>
          <p:cNvCxnSpPr>
            <a:stCxn id="6" idx="3"/>
            <a:endCxn id="7" idx="0"/>
          </p:cNvCxnSpPr>
          <p:nvPr/>
        </p:nvCxnSpPr>
        <p:spPr>
          <a:xfrm>
            <a:off x="3603929" y="2100362"/>
            <a:ext cx="795615" cy="563393"/>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Elbow Connector 12">
            <a:extLst>
              <a:ext uri="{FF2B5EF4-FFF2-40B4-BE49-F238E27FC236}">
                <a16:creationId xmlns:a16="http://schemas.microsoft.com/office/drawing/2014/main" id="{60D15B15-F223-124D-95EE-3354069FE8EF}"/>
              </a:ext>
            </a:extLst>
          </p:cNvPr>
          <p:cNvCxnSpPr>
            <a:cxnSpLocks/>
            <a:stCxn id="7" idx="3"/>
            <a:endCxn id="8" idx="0"/>
          </p:cNvCxnSpPr>
          <p:nvPr/>
        </p:nvCxnSpPr>
        <p:spPr>
          <a:xfrm>
            <a:off x="5303913" y="3094096"/>
            <a:ext cx="684979" cy="572908"/>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a:extLst>
              <a:ext uri="{FF2B5EF4-FFF2-40B4-BE49-F238E27FC236}">
                <a16:creationId xmlns:a16="http://schemas.microsoft.com/office/drawing/2014/main" id="{65E72B4D-3F99-3546-B8EC-D07EE18CEEC5}"/>
              </a:ext>
            </a:extLst>
          </p:cNvPr>
          <p:cNvCxnSpPr>
            <a:cxnSpLocks/>
            <a:stCxn id="8" idx="3"/>
            <a:endCxn id="9" idx="0"/>
          </p:cNvCxnSpPr>
          <p:nvPr/>
        </p:nvCxnSpPr>
        <p:spPr>
          <a:xfrm>
            <a:off x="6893260" y="4097346"/>
            <a:ext cx="712854" cy="492760"/>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Elbow Connector 14">
            <a:extLst>
              <a:ext uri="{FF2B5EF4-FFF2-40B4-BE49-F238E27FC236}">
                <a16:creationId xmlns:a16="http://schemas.microsoft.com/office/drawing/2014/main" id="{AB950C16-F3DB-A542-A012-AA15A7275720}"/>
              </a:ext>
            </a:extLst>
          </p:cNvPr>
          <p:cNvCxnSpPr>
            <a:cxnSpLocks/>
            <a:stCxn id="9" idx="3"/>
            <a:endCxn id="10" idx="0"/>
          </p:cNvCxnSpPr>
          <p:nvPr/>
        </p:nvCxnSpPr>
        <p:spPr>
          <a:xfrm>
            <a:off x="8510483" y="5020449"/>
            <a:ext cx="650126" cy="57220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a:extLst>
              <a:ext uri="{FF2B5EF4-FFF2-40B4-BE49-F238E27FC236}">
                <a16:creationId xmlns:a16="http://schemas.microsoft.com/office/drawing/2014/main" id="{6EE27BCA-556C-614A-BB49-DDEB2B603352}"/>
              </a:ext>
            </a:extLst>
          </p:cNvPr>
          <p:cNvCxnSpPr>
            <a:cxnSpLocks/>
            <a:endCxn id="9" idx="2"/>
          </p:cNvCxnSpPr>
          <p:nvPr/>
        </p:nvCxnSpPr>
        <p:spPr>
          <a:xfrm rot="10800000">
            <a:off x="7606114" y="5450789"/>
            <a:ext cx="650126" cy="572206"/>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Elbow Connector 24">
            <a:extLst>
              <a:ext uri="{FF2B5EF4-FFF2-40B4-BE49-F238E27FC236}">
                <a16:creationId xmlns:a16="http://schemas.microsoft.com/office/drawing/2014/main" id="{11B03968-A895-364D-B1FE-8C285A585806}"/>
              </a:ext>
            </a:extLst>
          </p:cNvPr>
          <p:cNvCxnSpPr>
            <a:cxnSpLocks/>
            <a:endCxn id="8" idx="2"/>
          </p:cNvCxnSpPr>
          <p:nvPr/>
        </p:nvCxnSpPr>
        <p:spPr>
          <a:xfrm rot="10800000">
            <a:off x="5988891" y="4527689"/>
            <a:ext cx="2216792" cy="1495307"/>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Elbow Connector 25">
            <a:extLst>
              <a:ext uri="{FF2B5EF4-FFF2-40B4-BE49-F238E27FC236}">
                <a16:creationId xmlns:a16="http://schemas.microsoft.com/office/drawing/2014/main" id="{BF98DC7C-98C4-1F4A-A84E-D469D700A067}"/>
              </a:ext>
            </a:extLst>
          </p:cNvPr>
          <p:cNvCxnSpPr>
            <a:cxnSpLocks/>
            <a:stCxn id="10" idx="1"/>
            <a:endCxn id="7" idx="2"/>
          </p:cNvCxnSpPr>
          <p:nvPr/>
        </p:nvCxnSpPr>
        <p:spPr>
          <a:xfrm rot="10800000">
            <a:off x="4399545" y="3524437"/>
            <a:ext cx="3856697" cy="2498558"/>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27">
            <a:extLst>
              <a:ext uri="{FF2B5EF4-FFF2-40B4-BE49-F238E27FC236}">
                <a16:creationId xmlns:a16="http://schemas.microsoft.com/office/drawing/2014/main" id="{3404DA58-E4DB-2A4F-88D8-E3DF3DBDA9F2}"/>
              </a:ext>
            </a:extLst>
          </p:cNvPr>
          <p:cNvCxnSpPr>
            <a:cxnSpLocks/>
            <a:stCxn id="10" idx="1"/>
            <a:endCxn id="6" idx="2"/>
          </p:cNvCxnSpPr>
          <p:nvPr/>
        </p:nvCxnSpPr>
        <p:spPr>
          <a:xfrm rot="10800000">
            <a:off x="2699561" y="2530704"/>
            <a:ext cx="5556681" cy="3492293"/>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Footer Placeholder 4">
            <a:extLst>
              <a:ext uri="{FF2B5EF4-FFF2-40B4-BE49-F238E27FC236}">
                <a16:creationId xmlns:a16="http://schemas.microsoft.com/office/drawing/2014/main" id="{7F45DC00-2FBD-EF44-A879-A63DCAA5E5E9}"/>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(2015), Software Engineering, 10th Edition, Pearson.</a:t>
            </a:r>
          </a:p>
        </p:txBody>
      </p:sp>
    </p:spTree>
    <p:extLst>
      <p:ext uri="{BB962C8B-B14F-4D97-AF65-F5344CB8AC3E}">
        <p14:creationId xmlns:p14="http://schemas.microsoft.com/office/powerpoint/2010/main" val="2085288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F4003-70CE-1C4B-8D04-E377B30A3F5A}"/>
              </a:ext>
            </a:extLst>
          </p:cNvPr>
          <p:cNvSpPr>
            <a:spLocks noGrp="1"/>
          </p:cNvSpPr>
          <p:nvPr>
            <p:ph type="title"/>
          </p:nvPr>
        </p:nvSpPr>
        <p:spPr>
          <a:xfrm>
            <a:off x="2063553" y="142925"/>
            <a:ext cx="8388003" cy="1143000"/>
          </a:xfrm>
        </p:spPr>
        <p:txBody>
          <a:bodyPr>
            <a:normAutofit fontScale="90000"/>
          </a:bodyPr>
          <a:lstStyle/>
          <a:p>
            <a:r>
              <a:rPr lang="en-US" dirty="0">
                <a:solidFill>
                  <a:schemeClr val="accent1"/>
                </a:solidFill>
              </a:rPr>
              <a:t>Plan-based and Agile development</a:t>
            </a:r>
          </a:p>
        </p:txBody>
      </p:sp>
      <p:sp>
        <p:nvSpPr>
          <p:cNvPr id="4" name="Slide Number Placeholder 3">
            <a:extLst>
              <a:ext uri="{FF2B5EF4-FFF2-40B4-BE49-F238E27FC236}">
                <a16:creationId xmlns:a16="http://schemas.microsoft.com/office/drawing/2014/main" id="{9843BCCC-8979-DB48-A55A-2607F6E92C40}"/>
              </a:ext>
            </a:extLst>
          </p:cNvPr>
          <p:cNvSpPr>
            <a:spLocks noGrp="1"/>
          </p:cNvSpPr>
          <p:nvPr>
            <p:ph type="sldNum" sz="quarter" idx="12"/>
          </p:nvPr>
        </p:nvSpPr>
        <p:spPr/>
        <p:txBody>
          <a:bodyPr/>
          <a:lstStyle/>
          <a:p>
            <a:pPr>
              <a:defRPr/>
            </a:pPr>
            <a:fld id="{E78C9E75-97FD-45D9-8ED3-955348887BB1}" type="slidenum">
              <a:rPr lang="zh-TW" altLang="en-US" smtClean="0"/>
              <a:pPr>
                <a:defRPr/>
              </a:pPr>
              <a:t>15</a:t>
            </a:fld>
            <a:endParaRPr lang="zh-TW" altLang="en-US"/>
          </a:p>
        </p:txBody>
      </p:sp>
      <p:sp>
        <p:nvSpPr>
          <p:cNvPr id="6" name="Rounded Rectangle 5">
            <a:extLst>
              <a:ext uri="{FF2B5EF4-FFF2-40B4-BE49-F238E27FC236}">
                <a16:creationId xmlns:a16="http://schemas.microsoft.com/office/drawing/2014/main" id="{7CB8732F-9CC3-254D-96BF-A595CE3726C6}"/>
              </a:ext>
            </a:extLst>
          </p:cNvPr>
          <p:cNvSpPr>
            <a:spLocks noChangeArrowheads="1"/>
          </p:cNvSpPr>
          <p:nvPr/>
        </p:nvSpPr>
        <p:spPr bwMode="auto">
          <a:xfrm>
            <a:off x="5150856" y="2264252"/>
            <a:ext cx="1584176" cy="720080"/>
          </a:xfrm>
          <a:prstGeom prst="roundRect">
            <a:avLst>
              <a:gd name="adj" fmla="val 9274"/>
            </a:avLst>
          </a:prstGeom>
          <a:solidFill>
            <a:schemeClr val="accent6">
              <a:lumMod val="60000"/>
              <a:lumOff val="4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Requirements </a:t>
            </a:r>
            <a:br>
              <a:rPr lang="en-US" dirty="0"/>
            </a:br>
            <a:r>
              <a:rPr lang="en-US" dirty="0"/>
              <a:t>specification</a:t>
            </a:r>
          </a:p>
        </p:txBody>
      </p:sp>
      <p:sp>
        <p:nvSpPr>
          <p:cNvPr id="7" name="Rounded Rectangle 6">
            <a:extLst>
              <a:ext uri="{FF2B5EF4-FFF2-40B4-BE49-F238E27FC236}">
                <a16:creationId xmlns:a16="http://schemas.microsoft.com/office/drawing/2014/main" id="{78E97ABE-E234-B24E-93C3-8D7267262F7B}"/>
              </a:ext>
            </a:extLst>
          </p:cNvPr>
          <p:cNvSpPr>
            <a:spLocks noChangeArrowheads="1"/>
          </p:cNvSpPr>
          <p:nvPr/>
        </p:nvSpPr>
        <p:spPr bwMode="auto">
          <a:xfrm>
            <a:off x="2567608" y="2193952"/>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Requirements </a:t>
            </a:r>
            <a:br>
              <a:rPr lang="en-US" dirty="0"/>
            </a:br>
            <a:r>
              <a:rPr lang="en-US" dirty="0"/>
              <a:t>engineering</a:t>
            </a:r>
          </a:p>
        </p:txBody>
      </p:sp>
      <p:sp>
        <p:nvSpPr>
          <p:cNvPr id="8" name="Rounded Rectangle 7">
            <a:extLst>
              <a:ext uri="{FF2B5EF4-FFF2-40B4-BE49-F238E27FC236}">
                <a16:creationId xmlns:a16="http://schemas.microsoft.com/office/drawing/2014/main" id="{FB9B2A56-7BC7-FF49-B2FE-9D6243E74860}"/>
              </a:ext>
            </a:extLst>
          </p:cNvPr>
          <p:cNvSpPr>
            <a:spLocks noChangeArrowheads="1"/>
          </p:cNvSpPr>
          <p:nvPr/>
        </p:nvSpPr>
        <p:spPr bwMode="auto">
          <a:xfrm>
            <a:off x="7412527" y="2193952"/>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Design and implementation</a:t>
            </a:r>
          </a:p>
        </p:txBody>
      </p:sp>
      <p:sp>
        <p:nvSpPr>
          <p:cNvPr id="9" name="Rounded Rectangle 8">
            <a:extLst>
              <a:ext uri="{FF2B5EF4-FFF2-40B4-BE49-F238E27FC236}">
                <a16:creationId xmlns:a16="http://schemas.microsoft.com/office/drawing/2014/main" id="{E58FAFFD-4F61-334F-8F04-013342838648}"/>
              </a:ext>
            </a:extLst>
          </p:cNvPr>
          <p:cNvSpPr>
            <a:spLocks noChangeArrowheads="1"/>
          </p:cNvSpPr>
          <p:nvPr/>
        </p:nvSpPr>
        <p:spPr bwMode="auto">
          <a:xfrm>
            <a:off x="3732208" y="4941169"/>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Requirements </a:t>
            </a:r>
            <a:br>
              <a:rPr lang="en-US" dirty="0"/>
            </a:br>
            <a:r>
              <a:rPr lang="en-US" dirty="0"/>
              <a:t>engineering</a:t>
            </a:r>
          </a:p>
        </p:txBody>
      </p:sp>
      <p:sp>
        <p:nvSpPr>
          <p:cNvPr id="10" name="Rounded Rectangle 9">
            <a:extLst>
              <a:ext uri="{FF2B5EF4-FFF2-40B4-BE49-F238E27FC236}">
                <a16:creationId xmlns:a16="http://schemas.microsoft.com/office/drawing/2014/main" id="{0EFF814C-1A7D-024A-A7D3-91789FEB91E7}"/>
              </a:ext>
            </a:extLst>
          </p:cNvPr>
          <p:cNvSpPr>
            <a:spLocks noChangeArrowheads="1"/>
          </p:cNvSpPr>
          <p:nvPr/>
        </p:nvSpPr>
        <p:spPr bwMode="auto">
          <a:xfrm>
            <a:off x="6705545" y="4941169"/>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Design and implementation</a:t>
            </a:r>
          </a:p>
        </p:txBody>
      </p:sp>
      <p:sp>
        <p:nvSpPr>
          <p:cNvPr id="11" name="Arc 10">
            <a:extLst>
              <a:ext uri="{FF2B5EF4-FFF2-40B4-BE49-F238E27FC236}">
                <a16:creationId xmlns:a16="http://schemas.microsoft.com/office/drawing/2014/main" id="{969FA192-6CB8-2F44-BE9B-253D39C048D8}"/>
              </a:ext>
            </a:extLst>
          </p:cNvPr>
          <p:cNvSpPr/>
          <p:nvPr/>
        </p:nvSpPr>
        <p:spPr>
          <a:xfrm>
            <a:off x="5015880" y="4437112"/>
            <a:ext cx="2160240" cy="1475121"/>
          </a:xfrm>
          <a:prstGeom prst="arc">
            <a:avLst>
              <a:gd name="adj1" fmla="val 11598803"/>
              <a:gd name="adj2" fmla="val 20782976"/>
            </a:avLst>
          </a:prstGeom>
          <a:noFill/>
          <a:ln w="38100">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Arc 11">
            <a:extLst>
              <a:ext uri="{FF2B5EF4-FFF2-40B4-BE49-F238E27FC236}">
                <a16:creationId xmlns:a16="http://schemas.microsoft.com/office/drawing/2014/main" id="{BD6BB434-3CBA-6C40-B79B-C000F4590C26}"/>
              </a:ext>
            </a:extLst>
          </p:cNvPr>
          <p:cNvSpPr/>
          <p:nvPr/>
        </p:nvSpPr>
        <p:spPr>
          <a:xfrm>
            <a:off x="3863752" y="4589512"/>
            <a:ext cx="4464496" cy="1719809"/>
          </a:xfrm>
          <a:prstGeom prst="arc">
            <a:avLst>
              <a:gd name="adj1" fmla="val 629487"/>
              <a:gd name="adj2" fmla="val 10150990"/>
            </a:avLst>
          </a:prstGeom>
          <a:noFill/>
          <a:ln w="38100">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Arc 12">
            <a:extLst>
              <a:ext uri="{FF2B5EF4-FFF2-40B4-BE49-F238E27FC236}">
                <a16:creationId xmlns:a16="http://schemas.microsoft.com/office/drawing/2014/main" id="{4F967C7C-A30E-B345-8978-9D4245F900E7}"/>
              </a:ext>
            </a:extLst>
          </p:cNvPr>
          <p:cNvSpPr/>
          <p:nvPr/>
        </p:nvSpPr>
        <p:spPr>
          <a:xfrm>
            <a:off x="3431402" y="1790650"/>
            <a:ext cx="5068073" cy="1822063"/>
          </a:xfrm>
          <a:prstGeom prst="arc">
            <a:avLst>
              <a:gd name="adj1" fmla="val 673640"/>
              <a:gd name="adj2" fmla="val 10250129"/>
            </a:avLst>
          </a:prstGeom>
          <a:noFill/>
          <a:ln w="38100">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Arc 14">
            <a:extLst>
              <a:ext uri="{FF2B5EF4-FFF2-40B4-BE49-F238E27FC236}">
                <a16:creationId xmlns:a16="http://schemas.microsoft.com/office/drawing/2014/main" id="{BB49CD8C-3F9C-1946-AF3E-F92B3E18671F}"/>
              </a:ext>
            </a:extLst>
          </p:cNvPr>
          <p:cNvSpPr/>
          <p:nvPr/>
        </p:nvSpPr>
        <p:spPr>
          <a:xfrm>
            <a:off x="7998898" y="1855539"/>
            <a:ext cx="1193447" cy="960750"/>
          </a:xfrm>
          <a:prstGeom prst="arc">
            <a:avLst>
              <a:gd name="adj1" fmla="val 11598803"/>
              <a:gd name="adj2" fmla="val 659380"/>
            </a:avLst>
          </a:prstGeom>
          <a:noFill/>
          <a:ln w="381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Arc 15">
            <a:extLst>
              <a:ext uri="{FF2B5EF4-FFF2-40B4-BE49-F238E27FC236}">
                <a16:creationId xmlns:a16="http://schemas.microsoft.com/office/drawing/2014/main" id="{F66C27CD-6966-5C45-B29F-BE36DBE47AC1}"/>
              </a:ext>
            </a:extLst>
          </p:cNvPr>
          <p:cNvSpPr/>
          <p:nvPr/>
        </p:nvSpPr>
        <p:spPr>
          <a:xfrm>
            <a:off x="3143673" y="1805943"/>
            <a:ext cx="1193447" cy="960750"/>
          </a:xfrm>
          <a:prstGeom prst="arc">
            <a:avLst>
              <a:gd name="adj1" fmla="val 11598803"/>
              <a:gd name="adj2" fmla="val 659380"/>
            </a:avLst>
          </a:prstGeom>
          <a:noFill/>
          <a:ln w="381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id="{DAAB656A-C08C-A84F-8C0A-29798DAA603E}"/>
              </a:ext>
            </a:extLst>
          </p:cNvPr>
          <p:cNvCxnSpPr>
            <a:cxnSpLocks/>
            <a:stCxn id="7" idx="3"/>
            <a:endCxn id="6" idx="1"/>
          </p:cNvCxnSpPr>
          <p:nvPr/>
        </p:nvCxnSpPr>
        <p:spPr>
          <a:xfrm flipV="1">
            <a:off x="4376346" y="2624293"/>
            <a:ext cx="774510"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425CEA0-5DCF-A84D-A12E-95366EA835A7}"/>
              </a:ext>
            </a:extLst>
          </p:cNvPr>
          <p:cNvCxnSpPr>
            <a:cxnSpLocks/>
            <a:endCxn id="8" idx="1"/>
          </p:cNvCxnSpPr>
          <p:nvPr/>
        </p:nvCxnSpPr>
        <p:spPr>
          <a:xfrm>
            <a:off x="6735033" y="2624293"/>
            <a:ext cx="677495"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45B936D-40E5-CE40-8BDE-8D2D13B64AC4}"/>
              </a:ext>
            </a:extLst>
          </p:cNvPr>
          <p:cNvSpPr txBox="1"/>
          <p:nvPr/>
        </p:nvSpPr>
        <p:spPr>
          <a:xfrm>
            <a:off x="2251203" y="4514602"/>
            <a:ext cx="2589941" cy="461665"/>
          </a:xfrm>
          <a:prstGeom prst="rect">
            <a:avLst/>
          </a:prstGeom>
          <a:noFill/>
        </p:spPr>
        <p:txBody>
          <a:bodyPr wrap="none" rtlCol="0">
            <a:spAutoFit/>
          </a:bodyPr>
          <a:lstStyle/>
          <a:p>
            <a:pPr algn="ctr"/>
            <a:r>
              <a:rPr lang="en-US" sz="2400" b="1" dirty="0">
                <a:solidFill>
                  <a:schemeClr val="accent2">
                    <a:lumMod val="75000"/>
                  </a:schemeClr>
                </a:solidFill>
                <a:latin typeface="Calibri" panose="020F0502020204030204" pitchFamily="34" charset="0"/>
                <a:cs typeface="Calibri" panose="020F0502020204030204" pitchFamily="34" charset="0"/>
              </a:rPr>
              <a:t>Agile development</a:t>
            </a:r>
          </a:p>
        </p:txBody>
      </p:sp>
      <p:sp>
        <p:nvSpPr>
          <p:cNvPr id="26" name="TextBox 25">
            <a:extLst>
              <a:ext uri="{FF2B5EF4-FFF2-40B4-BE49-F238E27FC236}">
                <a16:creationId xmlns:a16="http://schemas.microsoft.com/office/drawing/2014/main" id="{8E1BBF84-FFF3-0547-B3F1-8EDCBD57A11B}"/>
              </a:ext>
            </a:extLst>
          </p:cNvPr>
          <p:cNvSpPr txBox="1"/>
          <p:nvPr/>
        </p:nvSpPr>
        <p:spPr>
          <a:xfrm>
            <a:off x="1795706" y="1340769"/>
            <a:ext cx="3364191" cy="461665"/>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Plan-based development</a:t>
            </a:r>
          </a:p>
        </p:txBody>
      </p:sp>
      <p:sp>
        <p:nvSpPr>
          <p:cNvPr id="27" name="TextBox 26">
            <a:extLst>
              <a:ext uri="{FF2B5EF4-FFF2-40B4-BE49-F238E27FC236}">
                <a16:creationId xmlns:a16="http://schemas.microsoft.com/office/drawing/2014/main" id="{2DE1A086-DAAE-DE49-8E09-72CC4F20BF04}"/>
              </a:ext>
            </a:extLst>
          </p:cNvPr>
          <p:cNvSpPr txBox="1"/>
          <p:nvPr/>
        </p:nvSpPr>
        <p:spPr>
          <a:xfrm>
            <a:off x="4037341" y="3645025"/>
            <a:ext cx="4041556" cy="461665"/>
          </a:xfrm>
          <a:prstGeom prst="rect">
            <a:avLst/>
          </a:prstGeom>
          <a:noFill/>
        </p:spPr>
        <p:txBody>
          <a:bodyPr wrap="none" rtlCol="0">
            <a:spAutoFit/>
          </a:bodyPr>
          <a:lstStyle/>
          <a:p>
            <a:pPr algn="ctr"/>
            <a:r>
              <a:rPr lang="en-US" sz="2400" dirty="0">
                <a:latin typeface="Calibri" panose="020F0502020204030204" pitchFamily="34" charset="0"/>
                <a:cs typeface="Calibri" panose="020F0502020204030204" pitchFamily="34" charset="0"/>
              </a:rPr>
              <a:t>Requirements change requests</a:t>
            </a:r>
          </a:p>
        </p:txBody>
      </p:sp>
      <p:sp>
        <p:nvSpPr>
          <p:cNvPr id="28" name="Rounded Rectangle 27">
            <a:extLst>
              <a:ext uri="{FF2B5EF4-FFF2-40B4-BE49-F238E27FC236}">
                <a16:creationId xmlns:a16="http://schemas.microsoft.com/office/drawing/2014/main" id="{8BFB92F3-2C50-9E45-99FF-A1DA687B91AE}"/>
              </a:ext>
            </a:extLst>
          </p:cNvPr>
          <p:cNvSpPr>
            <a:spLocks noChangeArrowheads="1"/>
          </p:cNvSpPr>
          <p:nvPr/>
        </p:nvSpPr>
        <p:spPr bwMode="auto">
          <a:xfrm>
            <a:off x="1775521" y="1360836"/>
            <a:ext cx="8568951" cy="2721207"/>
          </a:xfrm>
          <a:prstGeom prst="roundRect">
            <a:avLst>
              <a:gd name="adj" fmla="val 3436"/>
            </a:avLst>
          </a:prstGeom>
          <a:noFill/>
          <a:ln w="38100">
            <a:solidFill>
              <a:schemeClr val="accent5">
                <a:lumMod val="75000"/>
              </a:schemeClr>
            </a:solidFill>
            <a:prstDash val="dash"/>
            <a:round/>
            <a:headEnd/>
            <a:tailEnd/>
          </a:ln>
          <a:effectLst/>
        </p:spPr>
        <p:txBody>
          <a:bodyPr lIns="0" tIns="0" rIns="0" bIns="0" anchor="ctr"/>
          <a:lstStyle/>
          <a:p>
            <a:pPr algn="ctr">
              <a:defRPr/>
            </a:pPr>
            <a:endParaRPr lang="en-US" dirty="0"/>
          </a:p>
        </p:txBody>
      </p:sp>
      <p:sp>
        <p:nvSpPr>
          <p:cNvPr id="29" name="Rounded Rectangle 28">
            <a:extLst>
              <a:ext uri="{FF2B5EF4-FFF2-40B4-BE49-F238E27FC236}">
                <a16:creationId xmlns:a16="http://schemas.microsoft.com/office/drawing/2014/main" id="{0B40B72B-A736-8D41-BAD3-17CFFC2D8FFF}"/>
              </a:ext>
            </a:extLst>
          </p:cNvPr>
          <p:cNvSpPr>
            <a:spLocks noChangeArrowheads="1"/>
          </p:cNvSpPr>
          <p:nvPr/>
        </p:nvSpPr>
        <p:spPr bwMode="auto">
          <a:xfrm>
            <a:off x="1795706" y="4240254"/>
            <a:ext cx="8568951" cy="2279610"/>
          </a:xfrm>
          <a:prstGeom prst="roundRect">
            <a:avLst>
              <a:gd name="adj" fmla="val 3436"/>
            </a:avLst>
          </a:prstGeom>
          <a:noFill/>
          <a:ln w="38100">
            <a:solidFill>
              <a:schemeClr val="accent2">
                <a:lumMod val="75000"/>
              </a:schemeClr>
            </a:solidFill>
            <a:prstDash val="dash"/>
            <a:round/>
            <a:headEnd/>
            <a:tailEnd/>
          </a:ln>
          <a:effectLst/>
        </p:spPr>
        <p:txBody>
          <a:bodyPr lIns="0" tIns="0" rIns="0" bIns="0" anchor="ctr"/>
          <a:lstStyle/>
          <a:p>
            <a:pPr algn="ctr">
              <a:defRPr/>
            </a:pPr>
            <a:endParaRPr lang="en-US" dirty="0"/>
          </a:p>
        </p:txBody>
      </p:sp>
      <p:sp>
        <p:nvSpPr>
          <p:cNvPr id="30" name="Footer Placeholder 4">
            <a:extLst>
              <a:ext uri="{FF2B5EF4-FFF2-40B4-BE49-F238E27FC236}">
                <a16:creationId xmlns:a16="http://schemas.microsoft.com/office/drawing/2014/main" id="{F8C12879-4ED1-3F43-990A-E19146D63FBF}"/>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(2015), Software Engineering, 10th Edition, Pearson.</a:t>
            </a:r>
          </a:p>
        </p:txBody>
      </p:sp>
    </p:spTree>
    <p:extLst>
      <p:ext uri="{BB962C8B-B14F-4D97-AF65-F5344CB8AC3E}">
        <p14:creationId xmlns:p14="http://schemas.microsoft.com/office/powerpoint/2010/main" val="3304853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a:xfrm>
            <a:off x="1981200" y="188640"/>
            <a:ext cx="8229600" cy="864096"/>
          </a:xfrm>
        </p:spPr>
        <p:txBody>
          <a:bodyPr/>
          <a:lstStyle/>
          <a:p>
            <a:r>
              <a:rPr lang="en-US" dirty="0">
                <a:solidFill>
                  <a:schemeClr val="accent1"/>
                </a:solidFill>
              </a:rPr>
              <a:t>The Continuum of Life Cycles</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16</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cxnSp>
        <p:nvCxnSpPr>
          <p:cNvPr id="8" name="Straight Arrow Connector 7">
            <a:extLst>
              <a:ext uri="{FF2B5EF4-FFF2-40B4-BE49-F238E27FC236}">
                <a16:creationId xmlns:a16="http://schemas.microsoft.com/office/drawing/2014/main" id="{EDA04CE6-8008-0740-B484-099DDAA62B0F}"/>
              </a:ext>
            </a:extLst>
          </p:cNvPr>
          <p:cNvCxnSpPr>
            <a:cxnSpLocks/>
          </p:cNvCxnSpPr>
          <p:nvPr/>
        </p:nvCxnSpPr>
        <p:spPr>
          <a:xfrm>
            <a:off x="3719736" y="5805264"/>
            <a:ext cx="547260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BCC744E3-94F6-B04F-A4C8-9044C2AD2B7B}"/>
              </a:ext>
            </a:extLst>
          </p:cNvPr>
          <p:cNvCxnSpPr>
            <a:cxnSpLocks/>
          </p:cNvCxnSpPr>
          <p:nvPr/>
        </p:nvCxnSpPr>
        <p:spPr>
          <a:xfrm flipV="1">
            <a:off x="3719736" y="1340769"/>
            <a:ext cx="0" cy="446449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F32194A-FC68-4F4A-835E-301D04771E46}"/>
              </a:ext>
            </a:extLst>
          </p:cNvPr>
          <p:cNvSpPr txBox="1"/>
          <p:nvPr/>
        </p:nvSpPr>
        <p:spPr>
          <a:xfrm>
            <a:off x="7464153" y="5149645"/>
            <a:ext cx="161377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Iterative</a:t>
            </a:r>
          </a:p>
        </p:txBody>
      </p:sp>
      <p:sp>
        <p:nvSpPr>
          <p:cNvPr id="16" name="TextBox 15">
            <a:extLst>
              <a:ext uri="{FF2B5EF4-FFF2-40B4-BE49-F238E27FC236}">
                <a16:creationId xmlns:a16="http://schemas.microsoft.com/office/drawing/2014/main" id="{1D7BAA53-9E12-4D45-A568-81B554EBFE43}"/>
              </a:ext>
            </a:extLst>
          </p:cNvPr>
          <p:cNvSpPr txBox="1"/>
          <p:nvPr/>
        </p:nvSpPr>
        <p:spPr>
          <a:xfrm>
            <a:off x="3924801" y="5149645"/>
            <a:ext cx="188346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Predictive</a:t>
            </a:r>
          </a:p>
        </p:txBody>
      </p:sp>
      <p:sp>
        <p:nvSpPr>
          <p:cNvPr id="17" name="TextBox 16">
            <a:extLst>
              <a:ext uri="{FF2B5EF4-FFF2-40B4-BE49-F238E27FC236}">
                <a16:creationId xmlns:a16="http://schemas.microsoft.com/office/drawing/2014/main" id="{EBFD77F3-C42B-E04F-9ED4-49517A58EA6F}"/>
              </a:ext>
            </a:extLst>
          </p:cNvPr>
          <p:cNvSpPr txBox="1"/>
          <p:nvPr/>
        </p:nvSpPr>
        <p:spPr>
          <a:xfrm>
            <a:off x="3863752" y="1710221"/>
            <a:ext cx="2230482"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Incremental</a:t>
            </a:r>
          </a:p>
        </p:txBody>
      </p:sp>
      <p:sp>
        <p:nvSpPr>
          <p:cNvPr id="18" name="TextBox 17">
            <a:extLst>
              <a:ext uri="{FF2B5EF4-FFF2-40B4-BE49-F238E27FC236}">
                <a16:creationId xmlns:a16="http://schemas.microsoft.com/office/drawing/2014/main" id="{9ACFEF0C-46E5-624E-91C7-9BA04E533506}"/>
              </a:ext>
            </a:extLst>
          </p:cNvPr>
          <p:cNvSpPr txBox="1"/>
          <p:nvPr/>
        </p:nvSpPr>
        <p:spPr>
          <a:xfrm>
            <a:off x="7940460" y="1764106"/>
            <a:ext cx="1035861"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Agile</a:t>
            </a:r>
          </a:p>
        </p:txBody>
      </p:sp>
      <p:sp>
        <p:nvSpPr>
          <p:cNvPr id="19" name="TextBox 18">
            <a:extLst>
              <a:ext uri="{FF2B5EF4-FFF2-40B4-BE49-F238E27FC236}">
                <a16:creationId xmlns:a16="http://schemas.microsoft.com/office/drawing/2014/main" id="{3778A967-CF89-1A41-B280-158639D24E54}"/>
              </a:ext>
            </a:extLst>
          </p:cNvPr>
          <p:cNvSpPr txBox="1"/>
          <p:nvPr/>
        </p:nvSpPr>
        <p:spPr>
          <a:xfrm>
            <a:off x="5202054" y="6063855"/>
            <a:ext cx="2068963" cy="400110"/>
          </a:xfrm>
          <a:prstGeom prst="rect">
            <a:avLst/>
          </a:prstGeom>
          <a:noFill/>
        </p:spPr>
        <p:txBody>
          <a:bodyPr wrap="none" rtlCol="0">
            <a:spAutoFit/>
          </a:bodyPr>
          <a:lstStyle/>
          <a:p>
            <a:pPr algn="ctr"/>
            <a:r>
              <a:rPr lang="en-US" sz="2000" b="1" dirty="0">
                <a:latin typeface="Calibri" panose="020F0502020204030204" pitchFamily="34" charset="0"/>
                <a:cs typeface="Calibri" panose="020F0502020204030204" pitchFamily="34" charset="0"/>
              </a:rPr>
              <a:t>Degree of Change</a:t>
            </a:r>
          </a:p>
        </p:txBody>
      </p:sp>
      <p:sp>
        <p:nvSpPr>
          <p:cNvPr id="20" name="TextBox 19">
            <a:extLst>
              <a:ext uri="{FF2B5EF4-FFF2-40B4-BE49-F238E27FC236}">
                <a16:creationId xmlns:a16="http://schemas.microsoft.com/office/drawing/2014/main" id="{28C15C9C-A136-2C44-8E8C-3018F1A25288}"/>
              </a:ext>
            </a:extLst>
          </p:cNvPr>
          <p:cNvSpPr txBox="1"/>
          <p:nvPr/>
        </p:nvSpPr>
        <p:spPr>
          <a:xfrm rot="16200000">
            <a:off x="1760404" y="3488452"/>
            <a:ext cx="2508123" cy="400110"/>
          </a:xfrm>
          <a:prstGeom prst="rect">
            <a:avLst/>
          </a:prstGeom>
          <a:noFill/>
        </p:spPr>
        <p:txBody>
          <a:bodyPr wrap="none" rtlCol="0">
            <a:spAutoFit/>
          </a:bodyPr>
          <a:lstStyle/>
          <a:p>
            <a:pPr algn="ctr"/>
            <a:r>
              <a:rPr lang="en-US" sz="2000" b="1" dirty="0">
                <a:latin typeface="Calibri" panose="020F0502020204030204" pitchFamily="34" charset="0"/>
                <a:cs typeface="Calibri" panose="020F0502020204030204" pitchFamily="34" charset="0"/>
              </a:rPr>
              <a:t>Frequency of Delivery</a:t>
            </a:r>
          </a:p>
        </p:txBody>
      </p:sp>
      <p:sp>
        <p:nvSpPr>
          <p:cNvPr id="21" name="TextBox 20">
            <a:extLst>
              <a:ext uri="{FF2B5EF4-FFF2-40B4-BE49-F238E27FC236}">
                <a16:creationId xmlns:a16="http://schemas.microsoft.com/office/drawing/2014/main" id="{A4D655B4-6473-284A-A7DC-77B1A4C4131E}"/>
              </a:ext>
            </a:extLst>
          </p:cNvPr>
          <p:cNvSpPr txBox="1"/>
          <p:nvPr/>
        </p:nvSpPr>
        <p:spPr>
          <a:xfrm rot="16200000">
            <a:off x="3152695" y="5372549"/>
            <a:ext cx="526876" cy="338554"/>
          </a:xfrm>
          <a:prstGeom prst="rect">
            <a:avLst/>
          </a:prstGeom>
          <a:noFill/>
        </p:spPr>
        <p:txBody>
          <a:bodyPr wrap="none" rtlCol="0">
            <a:spAutoFit/>
          </a:bodyPr>
          <a:lstStyle/>
          <a:p>
            <a:pPr algn="ctr"/>
            <a:r>
              <a:rPr lang="en-US" sz="1600" dirty="0">
                <a:latin typeface="Calibri" panose="020F0502020204030204" pitchFamily="34" charset="0"/>
                <a:cs typeface="Calibri" panose="020F0502020204030204" pitchFamily="34" charset="0"/>
              </a:rPr>
              <a:t>Low</a:t>
            </a:r>
          </a:p>
        </p:txBody>
      </p:sp>
      <p:sp>
        <p:nvSpPr>
          <p:cNvPr id="22" name="TextBox 21">
            <a:extLst>
              <a:ext uri="{FF2B5EF4-FFF2-40B4-BE49-F238E27FC236}">
                <a16:creationId xmlns:a16="http://schemas.microsoft.com/office/drawing/2014/main" id="{AD5ECB1B-2028-B84B-8DBC-ED8CAEFB3982}"/>
              </a:ext>
            </a:extLst>
          </p:cNvPr>
          <p:cNvSpPr txBox="1"/>
          <p:nvPr/>
        </p:nvSpPr>
        <p:spPr>
          <a:xfrm rot="16200000">
            <a:off x="3120810" y="1524987"/>
            <a:ext cx="562975" cy="338554"/>
          </a:xfrm>
          <a:prstGeom prst="rect">
            <a:avLst/>
          </a:prstGeom>
          <a:noFill/>
        </p:spPr>
        <p:txBody>
          <a:bodyPr wrap="none" rtlCol="0">
            <a:spAutoFit/>
          </a:bodyPr>
          <a:lstStyle/>
          <a:p>
            <a:pPr algn="ctr"/>
            <a:r>
              <a:rPr lang="en-US" sz="1600" dirty="0">
                <a:latin typeface="Calibri" panose="020F0502020204030204" pitchFamily="34" charset="0"/>
                <a:cs typeface="Calibri" panose="020F0502020204030204" pitchFamily="34" charset="0"/>
              </a:rPr>
              <a:t>High</a:t>
            </a:r>
          </a:p>
        </p:txBody>
      </p:sp>
      <p:sp>
        <p:nvSpPr>
          <p:cNvPr id="23" name="TextBox 22">
            <a:extLst>
              <a:ext uri="{FF2B5EF4-FFF2-40B4-BE49-F238E27FC236}">
                <a16:creationId xmlns:a16="http://schemas.microsoft.com/office/drawing/2014/main" id="{C491A8C9-4BC3-2744-B696-6C4FFAB3FFCF}"/>
              </a:ext>
            </a:extLst>
          </p:cNvPr>
          <p:cNvSpPr txBox="1"/>
          <p:nvPr/>
        </p:nvSpPr>
        <p:spPr>
          <a:xfrm>
            <a:off x="3652243" y="5867980"/>
            <a:ext cx="568490" cy="369332"/>
          </a:xfrm>
          <a:prstGeom prst="rect">
            <a:avLst/>
          </a:prstGeom>
          <a:noFill/>
        </p:spPr>
        <p:txBody>
          <a:bodyPr wrap="none" rtlCol="0">
            <a:spAutoFit/>
          </a:bodyPr>
          <a:lstStyle/>
          <a:p>
            <a:pPr algn="ctr"/>
            <a:r>
              <a:rPr lang="en-US" dirty="0">
                <a:latin typeface="Calibri" panose="020F0502020204030204" pitchFamily="34" charset="0"/>
                <a:cs typeface="Calibri" panose="020F0502020204030204" pitchFamily="34" charset="0"/>
              </a:rPr>
              <a:t>Low</a:t>
            </a:r>
          </a:p>
        </p:txBody>
      </p:sp>
      <p:sp>
        <p:nvSpPr>
          <p:cNvPr id="24" name="TextBox 23">
            <a:extLst>
              <a:ext uri="{FF2B5EF4-FFF2-40B4-BE49-F238E27FC236}">
                <a16:creationId xmlns:a16="http://schemas.microsoft.com/office/drawing/2014/main" id="{82A00467-8644-7C44-9EAA-718831C78469}"/>
              </a:ext>
            </a:extLst>
          </p:cNvPr>
          <p:cNvSpPr txBox="1"/>
          <p:nvPr/>
        </p:nvSpPr>
        <p:spPr>
          <a:xfrm>
            <a:off x="8601765" y="5877272"/>
            <a:ext cx="612668" cy="369332"/>
          </a:xfrm>
          <a:prstGeom prst="rect">
            <a:avLst/>
          </a:prstGeom>
          <a:noFill/>
        </p:spPr>
        <p:txBody>
          <a:bodyPr wrap="none" rtlCol="0">
            <a:spAutoFit/>
          </a:bodyPr>
          <a:lstStyle/>
          <a:p>
            <a:pPr algn="ctr"/>
            <a:r>
              <a:rPr lang="en-US" dirty="0">
                <a:latin typeface="Calibri" panose="020F0502020204030204" pitchFamily="34" charset="0"/>
                <a:cs typeface="Calibri" panose="020F0502020204030204" pitchFamily="34" charset="0"/>
              </a:rPr>
              <a:t>High</a:t>
            </a:r>
          </a:p>
        </p:txBody>
      </p:sp>
      <p:sp>
        <p:nvSpPr>
          <p:cNvPr id="25" name="Up-Down Arrow 24">
            <a:extLst>
              <a:ext uri="{FF2B5EF4-FFF2-40B4-BE49-F238E27FC236}">
                <a16:creationId xmlns:a16="http://schemas.microsoft.com/office/drawing/2014/main" id="{2445BDD8-CB4D-5545-9BE0-BA1744B2037E}"/>
              </a:ext>
            </a:extLst>
          </p:cNvPr>
          <p:cNvSpPr/>
          <p:nvPr/>
        </p:nvSpPr>
        <p:spPr>
          <a:xfrm rot="2700925">
            <a:off x="5708106" y="1723164"/>
            <a:ext cx="1440160" cy="3979443"/>
          </a:xfrm>
          <a:prstGeom prst="upDownArrow">
            <a:avLst>
              <a:gd name="adj1" fmla="val 63410"/>
              <a:gd name="adj2" fmla="val 70232"/>
            </a:avLst>
          </a:prstGeom>
          <a:solidFill>
            <a:srgbClr val="FFD57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6735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p:txBody>
          <a:bodyPr/>
          <a:lstStyle/>
          <a:p>
            <a:r>
              <a:rPr lang="en-US" dirty="0">
                <a:solidFill>
                  <a:schemeClr val="accent1"/>
                </a:solidFill>
              </a:rPr>
              <a:t>Predictive Life Cycle</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17</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7" name="Rounded Rectangle 6">
            <a:extLst>
              <a:ext uri="{FF2B5EF4-FFF2-40B4-BE49-F238E27FC236}">
                <a16:creationId xmlns:a16="http://schemas.microsoft.com/office/drawing/2014/main" id="{400FAB96-6CA6-C84C-BC09-2F218226D905}"/>
              </a:ext>
            </a:extLst>
          </p:cNvPr>
          <p:cNvSpPr>
            <a:spLocks noChangeArrowheads="1"/>
          </p:cNvSpPr>
          <p:nvPr/>
        </p:nvSpPr>
        <p:spPr bwMode="auto">
          <a:xfrm>
            <a:off x="2015912" y="2942946"/>
            <a:ext cx="1343784" cy="918102"/>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Analyze</a:t>
            </a:r>
          </a:p>
        </p:txBody>
      </p:sp>
      <p:cxnSp>
        <p:nvCxnSpPr>
          <p:cNvPr id="8" name="Straight Arrow Connector 7">
            <a:extLst>
              <a:ext uri="{FF2B5EF4-FFF2-40B4-BE49-F238E27FC236}">
                <a16:creationId xmlns:a16="http://schemas.microsoft.com/office/drawing/2014/main" id="{9C2F0C49-0C9B-A349-A0FE-704737E52AE3}"/>
              </a:ext>
            </a:extLst>
          </p:cNvPr>
          <p:cNvCxnSpPr>
            <a:cxnSpLocks/>
            <a:stCxn id="7" idx="3"/>
            <a:endCxn id="9" idx="1"/>
          </p:cNvCxnSpPr>
          <p:nvPr/>
        </p:nvCxnSpPr>
        <p:spPr>
          <a:xfrm>
            <a:off x="3359696" y="3401997"/>
            <a:ext cx="3758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7F0D68B3-74C9-A341-9C2E-7FE71E736652}"/>
              </a:ext>
            </a:extLst>
          </p:cNvPr>
          <p:cNvSpPr>
            <a:spLocks noChangeArrowheads="1"/>
          </p:cNvSpPr>
          <p:nvPr/>
        </p:nvSpPr>
        <p:spPr bwMode="auto">
          <a:xfrm>
            <a:off x="3735530" y="2942946"/>
            <a:ext cx="1343784" cy="918102"/>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Design</a:t>
            </a:r>
          </a:p>
        </p:txBody>
      </p:sp>
      <p:sp>
        <p:nvSpPr>
          <p:cNvPr id="10" name="Rounded Rectangle 9">
            <a:extLst>
              <a:ext uri="{FF2B5EF4-FFF2-40B4-BE49-F238E27FC236}">
                <a16:creationId xmlns:a16="http://schemas.microsoft.com/office/drawing/2014/main" id="{F8C49311-C68C-7C41-A2D6-48D129FED12E}"/>
              </a:ext>
            </a:extLst>
          </p:cNvPr>
          <p:cNvSpPr>
            <a:spLocks noChangeArrowheads="1"/>
          </p:cNvSpPr>
          <p:nvPr/>
        </p:nvSpPr>
        <p:spPr bwMode="auto">
          <a:xfrm>
            <a:off x="5455148" y="2942946"/>
            <a:ext cx="1343784" cy="918102"/>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Build</a:t>
            </a:r>
          </a:p>
        </p:txBody>
      </p:sp>
      <p:sp>
        <p:nvSpPr>
          <p:cNvPr id="11" name="Rounded Rectangle 10">
            <a:extLst>
              <a:ext uri="{FF2B5EF4-FFF2-40B4-BE49-F238E27FC236}">
                <a16:creationId xmlns:a16="http://schemas.microsoft.com/office/drawing/2014/main" id="{13C33793-94ED-6B47-9E82-B87039CC980E}"/>
              </a:ext>
            </a:extLst>
          </p:cNvPr>
          <p:cNvSpPr>
            <a:spLocks noChangeArrowheads="1"/>
          </p:cNvSpPr>
          <p:nvPr/>
        </p:nvSpPr>
        <p:spPr bwMode="auto">
          <a:xfrm>
            <a:off x="7174766" y="2942946"/>
            <a:ext cx="1343784" cy="918102"/>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Test</a:t>
            </a:r>
          </a:p>
        </p:txBody>
      </p:sp>
      <p:sp>
        <p:nvSpPr>
          <p:cNvPr id="12" name="Rounded Rectangle 11">
            <a:extLst>
              <a:ext uri="{FF2B5EF4-FFF2-40B4-BE49-F238E27FC236}">
                <a16:creationId xmlns:a16="http://schemas.microsoft.com/office/drawing/2014/main" id="{5C831C68-5249-B548-83DF-D9C10556FD42}"/>
              </a:ext>
            </a:extLst>
          </p:cNvPr>
          <p:cNvSpPr>
            <a:spLocks noChangeArrowheads="1"/>
          </p:cNvSpPr>
          <p:nvPr/>
        </p:nvSpPr>
        <p:spPr bwMode="auto">
          <a:xfrm>
            <a:off x="8894383" y="2942946"/>
            <a:ext cx="1343784" cy="918102"/>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Deliver</a:t>
            </a:r>
          </a:p>
        </p:txBody>
      </p:sp>
      <p:cxnSp>
        <p:nvCxnSpPr>
          <p:cNvPr id="14" name="Straight Arrow Connector 13">
            <a:extLst>
              <a:ext uri="{FF2B5EF4-FFF2-40B4-BE49-F238E27FC236}">
                <a16:creationId xmlns:a16="http://schemas.microsoft.com/office/drawing/2014/main" id="{F18C3B97-8D4B-344C-BF02-08D3156CA41A}"/>
              </a:ext>
            </a:extLst>
          </p:cNvPr>
          <p:cNvCxnSpPr>
            <a:cxnSpLocks/>
            <a:stCxn id="9" idx="3"/>
            <a:endCxn id="10" idx="1"/>
          </p:cNvCxnSpPr>
          <p:nvPr/>
        </p:nvCxnSpPr>
        <p:spPr>
          <a:xfrm>
            <a:off x="5079314" y="3401997"/>
            <a:ext cx="3758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964CB77-6170-5342-AFAC-BA4CE372E62E}"/>
              </a:ext>
            </a:extLst>
          </p:cNvPr>
          <p:cNvCxnSpPr>
            <a:cxnSpLocks/>
            <a:stCxn id="10" idx="3"/>
            <a:endCxn id="11" idx="1"/>
          </p:cNvCxnSpPr>
          <p:nvPr/>
        </p:nvCxnSpPr>
        <p:spPr>
          <a:xfrm>
            <a:off x="6798932" y="3401997"/>
            <a:ext cx="3758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7723A19-86FF-8941-9FBE-B02D825AA54B}"/>
              </a:ext>
            </a:extLst>
          </p:cNvPr>
          <p:cNvCxnSpPr>
            <a:cxnSpLocks/>
            <a:stCxn id="11" idx="3"/>
            <a:endCxn id="12" idx="1"/>
          </p:cNvCxnSpPr>
          <p:nvPr/>
        </p:nvCxnSpPr>
        <p:spPr>
          <a:xfrm>
            <a:off x="8518551" y="3401997"/>
            <a:ext cx="37583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241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p:txBody>
          <a:bodyPr/>
          <a:lstStyle/>
          <a:p>
            <a:r>
              <a:rPr lang="en-US" dirty="0">
                <a:solidFill>
                  <a:schemeClr val="accent1"/>
                </a:solidFill>
              </a:rPr>
              <a:t>Iterative Life Cycle</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18</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7" name="Rounded Rectangle 6">
            <a:extLst>
              <a:ext uri="{FF2B5EF4-FFF2-40B4-BE49-F238E27FC236}">
                <a16:creationId xmlns:a16="http://schemas.microsoft.com/office/drawing/2014/main" id="{625D02D6-4FD3-2348-AFED-F77A9CDDACA9}"/>
              </a:ext>
            </a:extLst>
          </p:cNvPr>
          <p:cNvSpPr>
            <a:spLocks noChangeArrowheads="1"/>
          </p:cNvSpPr>
          <p:nvPr/>
        </p:nvSpPr>
        <p:spPr bwMode="auto">
          <a:xfrm>
            <a:off x="1991544" y="3645024"/>
            <a:ext cx="1656184" cy="108012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Analyze</a:t>
            </a:r>
          </a:p>
        </p:txBody>
      </p:sp>
      <p:cxnSp>
        <p:nvCxnSpPr>
          <p:cNvPr id="8" name="Straight Arrow Connector 7">
            <a:extLst>
              <a:ext uri="{FF2B5EF4-FFF2-40B4-BE49-F238E27FC236}">
                <a16:creationId xmlns:a16="http://schemas.microsoft.com/office/drawing/2014/main" id="{A4A5F37E-AC6A-0541-B062-0B938318CCC7}"/>
              </a:ext>
            </a:extLst>
          </p:cNvPr>
          <p:cNvCxnSpPr>
            <a:cxnSpLocks/>
            <a:stCxn id="7" idx="3"/>
            <a:endCxn id="9" idx="1"/>
          </p:cNvCxnSpPr>
          <p:nvPr/>
        </p:nvCxnSpPr>
        <p:spPr>
          <a:xfrm>
            <a:off x="3647728" y="4185084"/>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2D3C769D-A14E-014E-869D-77C03B94D9C9}"/>
              </a:ext>
            </a:extLst>
          </p:cNvPr>
          <p:cNvSpPr>
            <a:spLocks noChangeArrowheads="1"/>
          </p:cNvSpPr>
          <p:nvPr/>
        </p:nvSpPr>
        <p:spPr bwMode="auto">
          <a:xfrm>
            <a:off x="4223792" y="3645024"/>
            <a:ext cx="1656184" cy="108012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Analyze</a:t>
            </a:r>
          </a:p>
          <a:p>
            <a:pPr algn="ctr">
              <a:defRPr/>
            </a:pPr>
            <a:r>
              <a:rPr lang="en-US" sz="2400" b="1" dirty="0"/>
              <a:t>Design</a:t>
            </a:r>
          </a:p>
        </p:txBody>
      </p:sp>
      <p:sp>
        <p:nvSpPr>
          <p:cNvPr id="11" name="Rounded Rectangle 10">
            <a:extLst>
              <a:ext uri="{FF2B5EF4-FFF2-40B4-BE49-F238E27FC236}">
                <a16:creationId xmlns:a16="http://schemas.microsoft.com/office/drawing/2014/main" id="{25251283-A15F-DD44-8B38-13646FAD9FDD}"/>
              </a:ext>
            </a:extLst>
          </p:cNvPr>
          <p:cNvSpPr>
            <a:spLocks noChangeArrowheads="1"/>
          </p:cNvSpPr>
          <p:nvPr/>
        </p:nvSpPr>
        <p:spPr bwMode="auto">
          <a:xfrm>
            <a:off x="6456040" y="3645024"/>
            <a:ext cx="1656184" cy="108012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Build</a:t>
            </a:r>
          </a:p>
          <a:p>
            <a:pPr algn="ctr">
              <a:defRPr/>
            </a:pPr>
            <a:r>
              <a:rPr lang="en-US" sz="2400" b="1" dirty="0"/>
              <a:t>Test</a:t>
            </a:r>
          </a:p>
        </p:txBody>
      </p:sp>
      <p:sp>
        <p:nvSpPr>
          <p:cNvPr id="12" name="Rounded Rectangle 11">
            <a:extLst>
              <a:ext uri="{FF2B5EF4-FFF2-40B4-BE49-F238E27FC236}">
                <a16:creationId xmlns:a16="http://schemas.microsoft.com/office/drawing/2014/main" id="{9CC4DFCA-6C1E-CB49-80F0-800A6E500329}"/>
              </a:ext>
            </a:extLst>
          </p:cNvPr>
          <p:cNvSpPr>
            <a:spLocks noChangeArrowheads="1"/>
          </p:cNvSpPr>
          <p:nvPr/>
        </p:nvSpPr>
        <p:spPr bwMode="auto">
          <a:xfrm>
            <a:off x="8688288" y="3645024"/>
            <a:ext cx="1656184" cy="108012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Deliver</a:t>
            </a:r>
          </a:p>
        </p:txBody>
      </p:sp>
      <p:cxnSp>
        <p:nvCxnSpPr>
          <p:cNvPr id="13" name="Straight Arrow Connector 12">
            <a:extLst>
              <a:ext uri="{FF2B5EF4-FFF2-40B4-BE49-F238E27FC236}">
                <a16:creationId xmlns:a16="http://schemas.microsoft.com/office/drawing/2014/main" id="{B560287C-833C-F74F-ADF9-2D60018CBD12}"/>
              </a:ext>
            </a:extLst>
          </p:cNvPr>
          <p:cNvCxnSpPr>
            <a:cxnSpLocks/>
            <a:stCxn id="9" idx="3"/>
            <a:endCxn id="11" idx="1"/>
          </p:cNvCxnSpPr>
          <p:nvPr/>
        </p:nvCxnSpPr>
        <p:spPr>
          <a:xfrm>
            <a:off x="5879976" y="4185084"/>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2BCCD76-CAEE-8343-8FF7-3CAE419B3BDE}"/>
              </a:ext>
            </a:extLst>
          </p:cNvPr>
          <p:cNvCxnSpPr>
            <a:cxnSpLocks/>
            <a:stCxn id="11" idx="3"/>
            <a:endCxn id="12" idx="1"/>
          </p:cNvCxnSpPr>
          <p:nvPr/>
        </p:nvCxnSpPr>
        <p:spPr>
          <a:xfrm>
            <a:off x="8112224" y="4185084"/>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Arc 19">
            <a:extLst>
              <a:ext uri="{FF2B5EF4-FFF2-40B4-BE49-F238E27FC236}">
                <a16:creationId xmlns:a16="http://schemas.microsoft.com/office/drawing/2014/main" id="{7C4449D8-8AE8-EA4C-A232-CA8391B00313}"/>
              </a:ext>
            </a:extLst>
          </p:cNvPr>
          <p:cNvSpPr/>
          <p:nvPr/>
        </p:nvSpPr>
        <p:spPr>
          <a:xfrm>
            <a:off x="4511824" y="3094208"/>
            <a:ext cx="936104" cy="1047656"/>
          </a:xfrm>
          <a:prstGeom prst="arc">
            <a:avLst>
              <a:gd name="adj1" fmla="val 10932647"/>
              <a:gd name="adj2" fmla="val 21298226"/>
            </a:avLst>
          </a:prstGeom>
          <a:noFill/>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2" name="TextBox 21">
            <a:extLst>
              <a:ext uri="{FF2B5EF4-FFF2-40B4-BE49-F238E27FC236}">
                <a16:creationId xmlns:a16="http://schemas.microsoft.com/office/drawing/2014/main" id="{EB161867-A0E6-C248-ABFF-A43D8AE1CC7E}"/>
              </a:ext>
            </a:extLst>
          </p:cNvPr>
          <p:cNvSpPr txBox="1"/>
          <p:nvPr/>
        </p:nvSpPr>
        <p:spPr>
          <a:xfrm>
            <a:off x="4308902" y="2719570"/>
            <a:ext cx="1461875" cy="461665"/>
          </a:xfrm>
          <a:prstGeom prst="rect">
            <a:avLst/>
          </a:prstGeom>
          <a:noFill/>
        </p:spPr>
        <p:txBody>
          <a:bodyPr wrap="none" rtlCol="0">
            <a:spAutoFit/>
          </a:bodyPr>
          <a:lstStyle/>
          <a:p>
            <a:pPr algn="ctr"/>
            <a:r>
              <a:rPr lang="en-US" sz="2400" b="1" dirty="0">
                <a:latin typeface="Calibri" panose="020F0502020204030204" pitchFamily="34" charset="0"/>
                <a:cs typeface="Calibri" panose="020F0502020204030204" pitchFamily="34" charset="0"/>
              </a:rPr>
              <a:t>Prototype</a:t>
            </a:r>
          </a:p>
        </p:txBody>
      </p:sp>
      <p:sp>
        <p:nvSpPr>
          <p:cNvPr id="23" name="Arc 22">
            <a:extLst>
              <a:ext uri="{FF2B5EF4-FFF2-40B4-BE49-F238E27FC236}">
                <a16:creationId xmlns:a16="http://schemas.microsoft.com/office/drawing/2014/main" id="{5E31662D-57C7-F442-A725-B44D6842EDED}"/>
              </a:ext>
            </a:extLst>
          </p:cNvPr>
          <p:cNvSpPr/>
          <p:nvPr/>
        </p:nvSpPr>
        <p:spPr>
          <a:xfrm>
            <a:off x="6790908" y="3110257"/>
            <a:ext cx="936104" cy="1047656"/>
          </a:xfrm>
          <a:prstGeom prst="arc">
            <a:avLst>
              <a:gd name="adj1" fmla="val 10932647"/>
              <a:gd name="adj2" fmla="val 21298226"/>
            </a:avLst>
          </a:prstGeom>
          <a:noFill/>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4" name="TextBox 23">
            <a:extLst>
              <a:ext uri="{FF2B5EF4-FFF2-40B4-BE49-F238E27FC236}">
                <a16:creationId xmlns:a16="http://schemas.microsoft.com/office/drawing/2014/main" id="{76FD4313-D679-9547-A99A-E3AD77069564}"/>
              </a:ext>
            </a:extLst>
          </p:cNvPr>
          <p:cNvSpPr txBox="1"/>
          <p:nvPr/>
        </p:nvSpPr>
        <p:spPr>
          <a:xfrm>
            <a:off x="6758824" y="2710148"/>
            <a:ext cx="1000275" cy="461665"/>
          </a:xfrm>
          <a:prstGeom prst="rect">
            <a:avLst/>
          </a:prstGeom>
          <a:noFill/>
        </p:spPr>
        <p:txBody>
          <a:bodyPr wrap="none" rtlCol="0">
            <a:spAutoFit/>
          </a:bodyPr>
          <a:lstStyle/>
          <a:p>
            <a:pPr algn="ctr"/>
            <a:r>
              <a:rPr lang="en-US" sz="2400" b="1" dirty="0">
                <a:latin typeface="Calibri" panose="020F0502020204030204" pitchFamily="34" charset="0"/>
                <a:cs typeface="Calibri" panose="020F0502020204030204" pitchFamily="34" charset="0"/>
              </a:rPr>
              <a:t>Refine</a:t>
            </a:r>
          </a:p>
        </p:txBody>
      </p:sp>
    </p:spTree>
    <p:extLst>
      <p:ext uri="{BB962C8B-B14F-4D97-AF65-F5344CB8AC3E}">
        <p14:creationId xmlns:p14="http://schemas.microsoft.com/office/powerpoint/2010/main" val="537963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p:txBody>
          <a:bodyPr>
            <a:normAutofit fontScale="90000"/>
          </a:bodyPr>
          <a:lstStyle/>
          <a:p>
            <a:r>
              <a:rPr lang="en-US" dirty="0">
                <a:solidFill>
                  <a:schemeClr val="accent1"/>
                </a:solidFill>
              </a:rPr>
              <a:t>A Life Cycle of </a:t>
            </a:r>
            <a:br>
              <a:rPr lang="en-US" dirty="0">
                <a:solidFill>
                  <a:schemeClr val="accent1"/>
                </a:solidFill>
              </a:rPr>
            </a:br>
            <a:r>
              <a:rPr lang="en-US" dirty="0">
                <a:solidFill>
                  <a:schemeClr val="accent1"/>
                </a:solidFill>
              </a:rPr>
              <a:t>Varying-Sized Increments</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19</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9" name="Rounded Rectangle 8">
            <a:extLst>
              <a:ext uri="{FF2B5EF4-FFF2-40B4-BE49-F238E27FC236}">
                <a16:creationId xmlns:a16="http://schemas.microsoft.com/office/drawing/2014/main" id="{3FAEA39F-66A7-5049-AD68-3E91BAC8DCC2}"/>
              </a:ext>
            </a:extLst>
          </p:cNvPr>
          <p:cNvSpPr>
            <a:spLocks noChangeArrowheads="1"/>
          </p:cNvSpPr>
          <p:nvPr/>
        </p:nvSpPr>
        <p:spPr bwMode="auto">
          <a:xfrm>
            <a:off x="1862258" y="2780928"/>
            <a:ext cx="3153623" cy="252028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Calibri" panose="020F0502020204030204" pitchFamily="34" charset="0"/>
                <a:cs typeface="Calibri" panose="020F0502020204030204" pitchFamily="34" charset="0"/>
              </a:rPr>
              <a:t>Analyze</a:t>
            </a:r>
          </a:p>
          <a:p>
            <a:pPr algn="ctr">
              <a:defRPr/>
            </a:pPr>
            <a:r>
              <a:rPr lang="en-US" sz="2800" b="1" dirty="0">
                <a:latin typeface="Calibri" panose="020F0502020204030204" pitchFamily="34" charset="0"/>
                <a:cs typeface="Calibri" panose="020F0502020204030204" pitchFamily="34" charset="0"/>
              </a:rPr>
              <a:t>Design</a:t>
            </a:r>
          </a:p>
          <a:p>
            <a:pPr algn="ctr">
              <a:defRPr/>
            </a:pPr>
            <a:r>
              <a:rPr lang="en-US" sz="2800" b="1" dirty="0">
                <a:latin typeface="Calibri" panose="020F0502020204030204" pitchFamily="34" charset="0"/>
                <a:cs typeface="Calibri" panose="020F0502020204030204" pitchFamily="34" charset="0"/>
              </a:rPr>
              <a:t>Build</a:t>
            </a:r>
          </a:p>
          <a:p>
            <a:pPr algn="ctr">
              <a:defRPr/>
            </a:pPr>
            <a:r>
              <a:rPr lang="en-US" sz="2800" b="1" dirty="0">
                <a:latin typeface="Calibri" panose="020F0502020204030204" pitchFamily="34" charset="0"/>
                <a:cs typeface="Calibri" panose="020F0502020204030204" pitchFamily="34" charset="0"/>
              </a:rPr>
              <a:t>Test</a:t>
            </a:r>
          </a:p>
          <a:p>
            <a:pPr algn="ctr">
              <a:defRPr/>
            </a:pPr>
            <a:r>
              <a:rPr lang="en-US" sz="2800" b="1" dirty="0">
                <a:latin typeface="Calibri" panose="020F0502020204030204" pitchFamily="34" charset="0"/>
                <a:cs typeface="Calibri" panose="020F0502020204030204" pitchFamily="34" charset="0"/>
              </a:rPr>
              <a:t>Deliver</a:t>
            </a:r>
          </a:p>
        </p:txBody>
      </p:sp>
      <p:sp>
        <p:nvSpPr>
          <p:cNvPr id="10" name="Rounded Rectangle 9">
            <a:extLst>
              <a:ext uri="{FF2B5EF4-FFF2-40B4-BE49-F238E27FC236}">
                <a16:creationId xmlns:a16="http://schemas.microsoft.com/office/drawing/2014/main" id="{37CDF35D-BB5A-634F-B31A-071CFD12FFA7}"/>
              </a:ext>
            </a:extLst>
          </p:cNvPr>
          <p:cNvSpPr>
            <a:spLocks noChangeArrowheads="1"/>
          </p:cNvSpPr>
          <p:nvPr/>
        </p:nvSpPr>
        <p:spPr bwMode="auto">
          <a:xfrm>
            <a:off x="5627948" y="2780928"/>
            <a:ext cx="1656184" cy="252028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Calibri" panose="020F0502020204030204" pitchFamily="34" charset="0"/>
                <a:cs typeface="Calibri" panose="020F0502020204030204" pitchFamily="34" charset="0"/>
              </a:rPr>
              <a:t>Analyze</a:t>
            </a:r>
          </a:p>
          <a:p>
            <a:pPr algn="ctr">
              <a:defRPr/>
            </a:pPr>
            <a:r>
              <a:rPr lang="en-US" sz="2800" b="1" dirty="0">
                <a:latin typeface="Calibri" panose="020F0502020204030204" pitchFamily="34" charset="0"/>
                <a:cs typeface="Calibri" panose="020F0502020204030204" pitchFamily="34" charset="0"/>
              </a:rPr>
              <a:t>Design</a:t>
            </a:r>
          </a:p>
          <a:p>
            <a:pPr algn="ctr">
              <a:defRPr/>
            </a:pPr>
            <a:r>
              <a:rPr lang="en-US" sz="2800" b="1" dirty="0">
                <a:latin typeface="Calibri" panose="020F0502020204030204" pitchFamily="34" charset="0"/>
                <a:cs typeface="Calibri" panose="020F0502020204030204" pitchFamily="34" charset="0"/>
              </a:rPr>
              <a:t>Build</a:t>
            </a:r>
          </a:p>
          <a:p>
            <a:pPr algn="ctr">
              <a:defRPr/>
            </a:pPr>
            <a:r>
              <a:rPr lang="en-US" sz="2800" b="1" dirty="0">
                <a:latin typeface="Calibri" panose="020F0502020204030204" pitchFamily="34" charset="0"/>
                <a:cs typeface="Calibri" panose="020F0502020204030204" pitchFamily="34" charset="0"/>
              </a:rPr>
              <a:t>Test</a:t>
            </a:r>
          </a:p>
          <a:p>
            <a:pPr algn="ctr">
              <a:defRPr/>
            </a:pPr>
            <a:r>
              <a:rPr lang="en-US" sz="2800" b="1" dirty="0">
                <a:latin typeface="Calibri" panose="020F0502020204030204" pitchFamily="34" charset="0"/>
                <a:cs typeface="Calibri" panose="020F0502020204030204" pitchFamily="34" charset="0"/>
              </a:rPr>
              <a:t>Deliver</a:t>
            </a:r>
          </a:p>
        </p:txBody>
      </p:sp>
      <p:sp>
        <p:nvSpPr>
          <p:cNvPr id="11" name="Rounded Rectangle 10">
            <a:extLst>
              <a:ext uri="{FF2B5EF4-FFF2-40B4-BE49-F238E27FC236}">
                <a16:creationId xmlns:a16="http://schemas.microsoft.com/office/drawing/2014/main" id="{9A1B14DE-685A-3A43-934D-8DB7C5F00C2F}"/>
              </a:ext>
            </a:extLst>
          </p:cNvPr>
          <p:cNvSpPr>
            <a:spLocks noChangeArrowheads="1"/>
          </p:cNvSpPr>
          <p:nvPr/>
        </p:nvSpPr>
        <p:spPr bwMode="auto">
          <a:xfrm>
            <a:off x="7896200" y="2780928"/>
            <a:ext cx="2314600" cy="252028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Calibri" panose="020F0502020204030204" pitchFamily="34" charset="0"/>
                <a:cs typeface="Calibri" panose="020F0502020204030204" pitchFamily="34" charset="0"/>
              </a:rPr>
              <a:t>Analyze</a:t>
            </a:r>
          </a:p>
          <a:p>
            <a:pPr algn="ctr">
              <a:defRPr/>
            </a:pPr>
            <a:r>
              <a:rPr lang="en-US" sz="2800" b="1" dirty="0">
                <a:latin typeface="Calibri" panose="020F0502020204030204" pitchFamily="34" charset="0"/>
                <a:cs typeface="Calibri" panose="020F0502020204030204" pitchFamily="34" charset="0"/>
              </a:rPr>
              <a:t>Design</a:t>
            </a:r>
          </a:p>
          <a:p>
            <a:pPr algn="ctr">
              <a:defRPr/>
            </a:pPr>
            <a:r>
              <a:rPr lang="en-US" sz="2800" b="1" dirty="0">
                <a:latin typeface="Calibri" panose="020F0502020204030204" pitchFamily="34" charset="0"/>
                <a:cs typeface="Calibri" panose="020F0502020204030204" pitchFamily="34" charset="0"/>
              </a:rPr>
              <a:t>Build</a:t>
            </a:r>
          </a:p>
          <a:p>
            <a:pPr algn="ctr">
              <a:defRPr/>
            </a:pPr>
            <a:r>
              <a:rPr lang="en-US" sz="2800" b="1" dirty="0">
                <a:latin typeface="Calibri" panose="020F0502020204030204" pitchFamily="34" charset="0"/>
                <a:cs typeface="Calibri" panose="020F0502020204030204" pitchFamily="34" charset="0"/>
              </a:rPr>
              <a:t>Test</a:t>
            </a:r>
          </a:p>
          <a:p>
            <a:pPr algn="ctr">
              <a:defRPr/>
            </a:pPr>
            <a:r>
              <a:rPr lang="en-US" sz="2800" b="1" dirty="0">
                <a:latin typeface="Calibri" panose="020F0502020204030204" pitchFamily="34" charset="0"/>
                <a:cs typeface="Calibri" panose="020F0502020204030204" pitchFamily="34" charset="0"/>
              </a:rPr>
              <a:t>Deliver</a:t>
            </a:r>
          </a:p>
        </p:txBody>
      </p:sp>
      <p:cxnSp>
        <p:nvCxnSpPr>
          <p:cNvPr id="12" name="Straight Arrow Connector 11">
            <a:extLst>
              <a:ext uri="{FF2B5EF4-FFF2-40B4-BE49-F238E27FC236}">
                <a16:creationId xmlns:a16="http://schemas.microsoft.com/office/drawing/2014/main" id="{71F4B625-92D9-A84E-B4AD-C545C0D5C4A7}"/>
              </a:ext>
            </a:extLst>
          </p:cNvPr>
          <p:cNvCxnSpPr>
            <a:cxnSpLocks/>
            <a:stCxn id="9" idx="3"/>
            <a:endCxn id="10" idx="1"/>
          </p:cNvCxnSpPr>
          <p:nvPr/>
        </p:nvCxnSpPr>
        <p:spPr>
          <a:xfrm>
            <a:off x="5015880" y="4041068"/>
            <a:ext cx="61206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4AC59D0-A832-A244-BFA8-17AD64CCFE58}"/>
              </a:ext>
            </a:extLst>
          </p:cNvPr>
          <p:cNvCxnSpPr>
            <a:cxnSpLocks/>
            <a:stCxn id="10" idx="3"/>
            <a:endCxn id="11" idx="1"/>
          </p:cNvCxnSpPr>
          <p:nvPr/>
        </p:nvCxnSpPr>
        <p:spPr>
          <a:xfrm>
            <a:off x="7284132" y="4041068"/>
            <a:ext cx="61206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133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DA260-D82C-834A-A2BC-FCBAD5A4CC28}"/>
              </a:ext>
            </a:extLst>
          </p:cNvPr>
          <p:cNvSpPr>
            <a:spLocks noGrp="1"/>
          </p:cNvSpPr>
          <p:nvPr>
            <p:ph type="title"/>
          </p:nvPr>
        </p:nvSpPr>
        <p:spPr>
          <a:xfrm>
            <a:off x="534389" y="107394"/>
            <a:ext cx="11222181" cy="903987"/>
          </a:xfrm>
        </p:spPr>
        <p:txBody>
          <a:bodyPr>
            <a:normAutofit/>
          </a:bodyPr>
          <a:lstStyle/>
          <a:p>
            <a:r>
              <a:rPr lang="en-US" dirty="0"/>
              <a:t>Syllabus</a:t>
            </a:r>
          </a:p>
        </p:txBody>
      </p:sp>
      <p:sp>
        <p:nvSpPr>
          <p:cNvPr id="3" name="Content Placeholder 2">
            <a:extLst>
              <a:ext uri="{FF2B5EF4-FFF2-40B4-BE49-F238E27FC236}">
                <a16:creationId xmlns:a16="http://schemas.microsoft.com/office/drawing/2014/main" id="{365F60FD-04E7-6242-8CFB-A2F0A9F585AB}"/>
              </a:ext>
            </a:extLst>
          </p:cNvPr>
          <p:cNvSpPr>
            <a:spLocks noGrp="1"/>
          </p:cNvSpPr>
          <p:nvPr>
            <p:ph idx="1"/>
          </p:nvPr>
        </p:nvSpPr>
        <p:spPr>
          <a:xfrm>
            <a:off x="534389" y="1039092"/>
            <a:ext cx="11222181" cy="5683804"/>
          </a:xfrm>
        </p:spPr>
        <p:txBody>
          <a:bodyPr>
            <a:noAutofit/>
          </a:bodyPr>
          <a:lstStyle/>
          <a:p>
            <a:pPr marL="0" indent="0">
              <a:spcAft>
                <a:spcPts val="1200"/>
              </a:spcAft>
              <a:buNone/>
            </a:pPr>
            <a:r>
              <a:rPr lang="en-US" altLang="zh-TW" sz="2800" dirty="0"/>
              <a:t>Week    Date    Subject/Topics</a:t>
            </a:r>
          </a:p>
          <a:p>
            <a:pPr marL="0" indent="0">
              <a:spcAft>
                <a:spcPts val="600"/>
              </a:spcAft>
              <a:buNone/>
            </a:pPr>
            <a:r>
              <a:rPr lang="en-US" sz="2800" dirty="0"/>
              <a:t>1 2025/02/19 Introduction to Software Engineering</a:t>
            </a:r>
          </a:p>
          <a:p>
            <a:pPr marL="0" indent="0">
              <a:spcAft>
                <a:spcPts val="600"/>
              </a:spcAft>
              <a:buNone/>
            </a:pPr>
            <a:r>
              <a:rPr lang="en-US" sz="2800" dirty="0"/>
              <a:t>2 2025/02/26 Software Products and Project Management: </a:t>
            </a:r>
            <a:br>
              <a:rPr lang="en-US" sz="2800" dirty="0"/>
            </a:br>
            <a:r>
              <a:rPr lang="en-US" sz="2800" dirty="0"/>
              <a:t>                          Software product management and prototyping with </a:t>
            </a:r>
            <a:br>
              <a:rPr lang="en-US" sz="2800" dirty="0"/>
            </a:br>
            <a:r>
              <a:rPr lang="en-US" sz="2800" dirty="0"/>
              <a:t>                          Generative AI</a:t>
            </a:r>
          </a:p>
          <a:p>
            <a:pPr marL="0" indent="0">
              <a:spcAft>
                <a:spcPts val="600"/>
              </a:spcAft>
              <a:buNone/>
            </a:pPr>
            <a:r>
              <a:rPr lang="en-US" sz="2800" dirty="0"/>
              <a:t>3 2025/03/05 Agile Software Engineering: </a:t>
            </a:r>
            <a:br>
              <a:rPr lang="en-US" sz="2800" dirty="0"/>
            </a:br>
            <a:r>
              <a:rPr lang="en-US" sz="2800" dirty="0"/>
              <a:t>                          Agile methods, Scrum, and Extreme Programming</a:t>
            </a:r>
          </a:p>
          <a:p>
            <a:pPr marL="0" indent="0">
              <a:spcAft>
                <a:spcPts val="600"/>
              </a:spcAft>
              <a:buNone/>
            </a:pPr>
            <a:r>
              <a:rPr lang="en-US" sz="2800" dirty="0">
                <a:solidFill>
                  <a:srgbClr val="7030A0"/>
                </a:solidFill>
              </a:rPr>
              <a:t>4 2025/03/12 Case Study on Software Engineering I</a:t>
            </a:r>
          </a:p>
          <a:p>
            <a:pPr marL="0" indent="0">
              <a:spcAft>
                <a:spcPts val="600"/>
              </a:spcAft>
              <a:buNone/>
            </a:pPr>
            <a:r>
              <a:rPr lang="en-US" sz="2800" dirty="0">
                <a:solidFill>
                  <a:srgbClr val="C00000"/>
                </a:solidFill>
              </a:rPr>
              <a:t>5 2025/03/19 Features, Scenarios, and Stories</a:t>
            </a:r>
          </a:p>
          <a:p>
            <a:pPr marL="0" indent="0">
              <a:spcAft>
                <a:spcPts val="600"/>
              </a:spcAft>
              <a:buNone/>
            </a:pPr>
            <a:r>
              <a:rPr lang="en-US" sz="2800" dirty="0"/>
              <a:t>6 2025/03/26 Software Architecture: </a:t>
            </a:r>
            <a:br>
              <a:rPr lang="en-US" sz="2800" dirty="0"/>
            </a:br>
            <a:r>
              <a:rPr lang="en-US" sz="2800" dirty="0"/>
              <a:t>                          Architectural design, System decomposition, and </a:t>
            </a:r>
            <a:br>
              <a:rPr lang="en-US" sz="2800" dirty="0"/>
            </a:br>
            <a:r>
              <a:rPr lang="en-US" sz="2800" dirty="0"/>
              <a:t>                          Distribution architecture</a:t>
            </a:r>
            <a:endParaRPr lang="en-US" sz="2800" dirty="0">
              <a:solidFill>
                <a:schemeClr val="accent2">
                  <a:lumMod val="75000"/>
                </a:schemeClr>
              </a:solidFill>
            </a:endParaRPr>
          </a:p>
        </p:txBody>
      </p:sp>
      <p:sp>
        <p:nvSpPr>
          <p:cNvPr id="4" name="Slide Number Placeholder 3">
            <a:extLst>
              <a:ext uri="{FF2B5EF4-FFF2-40B4-BE49-F238E27FC236}">
                <a16:creationId xmlns:a16="http://schemas.microsoft.com/office/drawing/2014/main" id="{7C70E0B2-0864-5F44-9C79-2EC8070A3978}"/>
              </a:ext>
            </a:extLst>
          </p:cNvPr>
          <p:cNvSpPr>
            <a:spLocks noGrp="1"/>
          </p:cNvSpPr>
          <p:nvPr>
            <p:ph type="sldNum" sz="quarter" idx="12"/>
          </p:nvPr>
        </p:nvSpPr>
        <p:spPr/>
        <p:txBody>
          <a:bodyPr/>
          <a:lstStyle/>
          <a:p>
            <a:fld id="{5D6FF71F-CF6A-4C46-8F9B-61D49EEA70E3}" type="slidenum">
              <a:rPr lang="en-US" smtClean="0"/>
              <a:t>2</a:t>
            </a:fld>
            <a:endParaRPr lang="en-US"/>
          </a:p>
        </p:txBody>
      </p:sp>
      <p:pic>
        <p:nvPicPr>
          <p:cNvPr id="7" name="Picture 6">
            <a:extLst>
              <a:ext uri="{FF2B5EF4-FFF2-40B4-BE49-F238E27FC236}">
                <a16:creationId xmlns:a16="http://schemas.microsoft.com/office/drawing/2014/main" id="{95C0774D-A256-BA43-877D-8F5FD06E48B5}"/>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1129194" y="137553"/>
            <a:ext cx="962066" cy="620688"/>
          </a:xfrm>
          <a:prstGeom prst="rect">
            <a:avLst/>
          </a:prstGeom>
        </p:spPr>
      </p:pic>
      <p:pic>
        <p:nvPicPr>
          <p:cNvPr id="8" name="Picture 7">
            <a:extLst>
              <a:ext uri="{FF2B5EF4-FFF2-40B4-BE49-F238E27FC236}">
                <a16:creationId xmlns:a16="http://schemas.microsoft.com/office/drawing/2014/main" id="{F4EE8C73-3AA1-EA46-A8F6-0F326BF9EB1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128086" y="811230"/>
            <a:ext cx="964282" cy="235043"/>
          </a:xfrm>
          <a:prstGeom prst="rect">
            <a:avLst/>
          </a:prstGeom>
        </p:spPr>
      </p:pic>
    </p:spTree>
    <p:extLst>
      <p:ext uri="{BB962C8B-B14F-4D97-AF65-F5344CB8AC3E}">
        <p14:creationId xmlns:p14="http://schemas.microsoft.com/office/powerpoint/2010/main" val="2376408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a:xfrm>
            <a:off x="1981200" y="116632"/>
            <a:ext cx="8229600" cy="1143000"/>
          </a:xfrm>
        </p:spPr>
        <p:txBody>
          <a:bodyPr>
            <a:normAutofit fontScale="90000"/>
          </a:bodyPr>
          <a:lstStyle/>
          <a:p>
            <a:r>
              <a:rPr lang="en-US" dirty="0">
                <a:solidFill>
                  <a:schemeClr val="accent1"/>
                </a:solidFill>
              </a:rPr>
              <a:t>Iteration-Based and Flow-Based Agile Life Cycles</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20</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8" name="Rounded Rectangle 7">
            <a:extLst>
              <a:ext uri="{FF2B5EF4-FFF2-40B4-BE49-F238E27FC236}">
                <a16:creationId xmlns:a16="http://schemas.microsoft.com/office/drawing/2014/main" id="{5BAF8388-CCB7-5948-AE8A-4BF2308C1253}"/>
              </a:ext>
            </a:extLst>
          </p:cNvPr>
          <p:cNvSpPr>
            <a:spLocks noChangeArrowheads="1"/>
          </p:cNvSpPr>
          <p:nvPr/>
        </p:nvSpPr>
        <p:spPr bwMode="auto">
          <a:xfrm>
            <a:off x="1847529"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9" name="Rounded Rectangle 8">
            <a:extLst>
              <a:ext uri="{FF2B5EF4-FFF2-40B4-BE49-F238E27FC236}">
                <a16:creationId xmlns:a16="http://schemas.microsoft.com/office/drawing/2014/main" id="{719EA8F8-F823-1645-9D83-BB215145B11B}"/>
              </a:ext>
            </a:extLst>
          </p:cNvPr>
          <p:cNvSpPr>
            <a:spLocks noChangeArrowheads="1"/>
          </p:cNvSpPr>
          <p:nvPr/>
        </p:nvSpPr>
        <p:spPr bwMode="auto">
          <a:xfrm>
            <a:off x="3073691"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0" name="Rounded Rectangle 9">
            <a:extLst>
              <a:ext uri="{FF2B5EF4-FFF2-40B4-BE49-F238E27FC236}">
                <a16:creationId xmlns:a16="http://schemas.microsoft.com/office/drawing/2014/main" id="{A71743F9-E6D3-5A40-A560-050C28C44135}"/>
              </a:ext>
            </a:extLst>
          </p:cNvPr>
          <p:cNvSpPr>
            <a:spLocks noChangeArrowheads="1"/>
          </p:cNvSpPr>
          <p:nvPr/>
        </p:nvSpPr>
        <p:spPr bwMode="auto">
          <a:xfrm>
            <a:off x="4299853"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1" name="Rounded Rectangle 10">
            <a:extLst>
              <a:ext uri="{FF2B5EF4-FFF2-40B4-BE49-F238E27FC236}">
                <a16:creationId xmlns:a16="http://schemas.microsoft.com/office/drawing/2014/main" id="{B557C97C-05F3-5C4D-94E2-D15DCAB64146}"/>
              </a:ext>
            </a:extLst>
          </p:cNvPr>
          <p:cNvSpPr>
            <a:spLocks noChangeArrowheads="1"/>
          </p:cNvSpPr>
          <p:nvPr/>
        </p:nvSpPr>
        <p:spPr bwMode="auto">
          <a:xfrm>
            <a:off x="5526015"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2" name="Rounded Rectangle 11">
            <a:extLst>
              <a:ext uri="{FF2B5EF4-FFF2-40B4-BE49-F238E27FC236}">
                <a16:creationId xmlns:a16="http://schemas.microsoft.com/office/drawing/2014/main" id="{E4F02FAA-4EA4-C145-AD1A-DAA93C6A3F50}"/>
              </a:ext>
            </a:extLst>
          </p:cNvPr>
          <p:cNvSpPr>
            <a:spLocks noChangeArrowheads="1"/>
          </p:cNvSpPr>
          <p:nvPr/>
        </p:nvSpPr>
        <p:spPr bwMode="auto">
          <a:xfrm>
            <a:off x="6752177"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Repeat </a:t>
            </a:r>
            <a:br>
              <a:rPr lang="en-US" sz="1500" b="1" dirty="0">
                <a:latin typeface="Calibri" panose="020F0502020204030204" pitchFamily="34" charset="0"/>
                <a:cs typeface="Calibri" panose="020F0502020204030204" pitchFamily="34" charset="0"/>
              </a:rPr>
            </a:br>
            <a:r>
              <a:rPr lang="en-US" sz="1500" b="1" dirty="0">
                <a:latin typeface="Calibri" panose="020F0502020204030204" pitchFamily="34" charset="0"/>
                <a:cs typeface="Calibri" panose="020F0502020204030204" pitchFamily="34" charset="0"/>
              </a:rPr>
              <a:t>as needed</a:t>
            </a:r>
          </a:p>
          <a:p>
            <a:pPr algn="ctr">
              <a:defRPr/>
            </a:pPr>
            <a:r>
              <a:rPr lang="en-US" sz="1500" b="1" dirty="0">
                <a:latin typeface="Calibri" panose="020F0502020204030204" pitchFamily="34" charset="0"/>
                <a:cs typeface="Calibri" panose="020F0502020204030204" pitchFamily="34" charset="0"/>
              </a:rPr>
              <a:t>…</a:t>
            </a:r>
          </a:p>
        </p:txBody>
      </p:sp>
      <p:sp>
        <p:nvSpPr>
          <p:cNvPr id="13" name="Rounded Rectangle 12">
            <a:extLst>
              <a:ext uri="{FF2B5EF4-FFF2-40B4-BE49-F238E27FC236}">
                <a16:creationId xmlns:a16="http://schemas.microsoft.com/office/drawing/2014/main" id="{1A23ADBF-A3D3-E743-BF03-3549DAC8CDBD}"/>
              </a:ext>
            </a:extLst>
          </p:cNvPr>
          <p:cNvSpPr>
            <a:spLocks noChangeArrowheads="1"/>
          </p:cNvSpPr>
          <p:nvPr/>
        </p:nvSpPr>
        <p:spPr bwMode="auto">
          <a:xfrm>
            <a:off x="7978339"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4" name="Rounded Rectangle 13">
            <a:extLst>
              <a:ext uri="{FF2B5EF4-FFF2-40B4-BE49-F238E27FC236}">
                <a16:creationId xmlns:a16="http://schemas.microsoft.com/office/drawing/2014/main" id="{87AE58B7-90AF-4F46-A56A-7A7D22D40CA0}"/>
              </a:ext>
            </a:extLst>
          </p:cNvPr>
          <p:cNvSpPr>
            <a:spLocks noChangeArrowheads="1"/>
          </p:cNvSpPr>
          <p:nvPr/>
        </p:nvSpPr>
        <p:spPr bwMode="auto">
          <a:xfrm>
            <a:off x="9204503"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5" name="TextBox 14">
            <a:extLst>
              <a:ext uri="{FF2B5EF4-FFF2-40B4-BE49-F238E27FC236}">
                <a16:creationId xmlns:a16="http://schemas.microsoft.com/office/drawing/2014/main" id="{56510D07-8E1B-4C4B-96CF-94186D56E72B}"/>
              </a:ext>
            </a:extLst>
          </p:cNvPr>
          <p:cNvSpPr txBox="1"/>
          <p:nvPr/>
        </p:nvSpPr>
        <p:spPr>
          <a:xfrm>
            <a:off x="4526635" y="1434042"/>
            <a:ext cx="2861104" cy="461665"/>
          </a:xfrm>
          <a:prstGeom prst="rect">
            <a:avLst/>
          </a:prstGeom>
          <a:noFill/>
        </p:spPr>
        <p:txBody>
          <a:bodyPr wrap="none" rtlCol="0">
            <a:spAutoFit/>
          </a:bodyPr>
          <a:lstStyle/>
          <a:p>
            <a:pPr algn="ctr"/>
            <a:r>
              <a:rPr lang="en-US" sz="2400" b="1" dirty="0">
                <a:latin typeface="Calibri" panose="020F0502020204030204" pitchFamily="34" charset="0"/>
                <a:cs typeface="Calibri" panose="020F0502020204030204" pitchFamily="34" charset="0"/>
              </a:rPr>
              <a:t>Iteration-Based Agile</a:t>
            </a:r>
          </a:p>
        </p:txBody>
      </p:sp>
      <p:sp>
        <p:nvSpPr>
          <p:cNvPr id="16" name="Rounded Rectangle 15">
            <a:extLst>
              <a:ext uri="{FF2B5EF4-FFF2-40B4-BE49-F238E27FC236}">
                <a16:creationId xmlns:a16="http://schemas.microsoft.com/office/drawing/2014/main" id="{4885981A-1118-3E43-A2D8-211AE913143F}"/>
              </a:ext>
            </a:extLst>
          </p:cNvPr>
          <p:cNvSpPr>
            <a:spLocks noChangeArrowheads="1"/>
          </p:cNvSpPr>
          <p:nvPr/>
        </p:nvSpPr>
        <p:spPr bwMode="auto">
          <a:xfrm>
            <a:off x="1873165" y="4251149"/>
            <a:ext cx="1455254"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17" name="Rounded Rectangle 16">
            <a:extLst>
              <a:ext uri="{FF2B5EF4-FFF2-40B4-BE49-F238E27FC236}">
                <a16:creationId xmlns:a16="http://schemas.microsoft.com/office/drawing/2014/main" id="{DE781752-7FB6-DA41-8A09-9FBAA8DE8EFD}"/>
              </a:ext>
            </a:extLst>
          </p:cNvPr>
          <p:cNvSpPr>
            <a:spLocks noChangeArrowheads="1"/>
          </p:cNvSpPr>
          <p:nvPr/>
        </p:nvSpPr>
        <p:spPr bwMode="auto">
          <a:xfrm>
            <a:off x="3328419" y="4251149"/>
            <a:ext cx="1198215"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18" name="Rounded Rectangle 17">
            <a:extLst>
              <a:ext uri="{FF2B5EF4-FFF2-40B4-BE49-F238E27FC236}">
                <a16:creationId xmlns:a16="http://schemas.microsoft.com/office/drawing/2014/main" id="{47F8613E-294F-D144-9472-81A82FA905D1}"/>
              </a:ext>
            </a:extLst>
          </p:cNvPr>
          <p:cNvSpPr>
            <a:spLocks noChangeArrowheads="1"/>
          </p:cNvSpPr>
          <p:nvPr/>
        </p:nvSpPr>
        <p:spPr bwMode="auto">
          <a:xfrm>
            <a:off x="4526635" y="4251149"/>
            <a:ext cx="1785388"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20" name="Rounded Rectangle 19">
            <a:extLst>
              <a:ext uri="{FF2B5EF4-FFF2-40B4-BE49-F238E27FC236}">
                <a16:creationId xmlns:a16="http://schemas.microsoft.com/office/drawing/2014/main" id="{4BED75C5-0104-FF4E-AFC1-E9370A9B882B}"/>
              </a:ext>
            </a:extLst>
          </p:cNvPr>
          <p:cNvSpPr>
            <a:spLocks noChangeArrowheads="1"/>
          </p:cNvSpPr>
          <p:nvPr/>
        </p:nvSpPr>
        <p:spPr bwMode="auto">
          <a:xfrm>
            <a:off x="6312025" y="4251149"/>
            <a:ext cx="1075835"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Repeat </a:t>
            </a:r>
            <a:br>
              <a:rPr lang="en-US" sz="1500" b="1" dirty="0">
                <a:latin typeface="Calibri" panose="020F0502020204030204" pitchFamily="34" charset="0"/>
                <a:cs typeface="Calibri" panose="020F0502020204030204" pitchFamily="34" charset="0"/>
              </a:rPr>
            </a:br>
            <a:r>
              <a:rPr lang="en-US" sz="1500" b="1" dirty="0">
                <a:latin typeface="Calibri" panose="020F0502020204030204" pitchFamily="34" charset="0"/>
                <a:cs typeface="Calibri" panose="020F0502020204030204" pitchFamily="34" charset="0"/>
              </a:rPr>
              <a:t>as needed</a:t>
            </a:r>
          </a:p>
          <a:p>
            <a:pPr algn="ctr">
              <a:defRPr/>
            </a:pPr>
            <a:r>
              <a:rPr lang="en-US" sz="1500" b="1" dirty="0">
                <a:latin typeface="Calibri" panose="020F0502020204030204" pitchFamily="34" charset="0"/>
                <a:cs typeface="Calibri" panose="020F0502020204030204" pitchFamily="34" charset="0"/>
              </a:rPr>
              <a:t>…</a:t>
            </a:r>
          </a:p>
        </p:txBody>
      </p:sp>
      <p:sp>
        <p:nvSpPr>
          <p:cNvPr id="21" name="Rounded Rectangle 20">
            <a:extLst>
              <a:ext uri="{FF2B5EF4-FFF2-40B4-BE49-F238E27FC236}">
                <a16:creationId xmlns:a16="http://schemas.microsoft.com/office/drawing/2014/main" id="{7E32A7ED-5481-F44E-9B70-21044D3E9B9E}"/>
              </a:ext>
            </a:extLst>
          </p:cNvPr>
          <p:cNvSpPr>
            <a:spLocks noChangeArrowheads="1"/>
          </p:cNvSpPr>
          <p:nvPr/>
        </p:nvSpPr>
        <p:spPr bwMode="auto">
          <a:xfrm>
            <a:off x="7387622" y="4251149"/>
            <a:ext cx="1228659"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22" name="Rounded Rectangle 21">
            <a:extLst>
              <a:ext uri="{FF2B5EF4-FFF2-40B4-BE49-F238E27FC236}">
                <a16:creationId xmlns:a16="http://schemas.microsoft.com/office/drawing/2014/main" id="{87AF3BA4-05F2-6946-AAD6-61571838B3AB}"/>
              </a:ext>
            </a:extLst>
          </p:cNvPr>
          <p:cNvSpPr>
            <a:spLocks noChangeArrowheads="1"/>
          </p:cNvSpPr>
          <p:nvPr/>
        </p:nvSpPr>
        <p:spPr bwMode="auto">
          <a:xfrm>
            <a:off x="8616281" y="4251149"/>
            <a:ext cx="1833710"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23" name="TextBox 22">
            <a:extLst>
              <a:ext uri="{FF2B5EF4-FFF2-40B4-BE49-F238E27FC236}">
                <a16:creationId xmlns:a16="http://schemas.microsoft.com/office/drawing/2014/main" id="{7B0E318F-70D0-BF42-8E43-8845D81F8F49}"/>
              </a:ext>
            </a:extLst>
          </p:cNvPr>
          <p:cNvSpPr txBox="1"/>
          <p:nvPr/>
        </p:nvSpPr>
        <p:spPr>
          <a:xfrm>
            <a:off x="4776543" y="3762497"/>
            <a:ext cx="2361288" cy="461665"/>
          </a:xfrm>
          <a:prstGeom prst="rect">
            <a:avLst/>
          </a:prstGeom>
          <a:noFill/>
        </p:spPr>
        <p:txBody>
          <a:bodyPr wrap="none" rtlCol="0">
            <a:spAutoFit/>
          </a:bodyPr>
          <a:lstStyle/>
          <a:p>
            <a:pPr algn="ctr"/>
            <a:r>
              <a:rPr lang="en-US" sz="2400" b="1" dirty="0">
                <a:solidFill>
                  <a:schemeClr val="accent2">
                    <a:lumMod val="75000"/>
                  </a:schemeClr>
                </a:solidFill>
                <a:latin typeface="Calibri" panose="020F0502020204030204" pitchFamily="34" charset="0"/>
                <a:cs typeface="Calibri" panose="020F0502020204030204" pitchFamily="34" charset="0"/>
              </a:rPr>
              <a:t>Flow-Based Agile</a:t>
            </a:r>
          </a:p>
        </p:txBody>
      </p:sp>
    </p:spTree>
    <p:extLst>
      <p:ext uri="{BB962C8B-B14F-4D97-AF65-F5344CB8AC3E}">
        <p14:creationId xmlns:p14="http://schemas.microsoft.com/office/powerpoint/2010/main" val="1152657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B4753-5A15-F84F-97C2-423BF5C1BA04}"/>
              </a:ext>
            </a:extLst>
          </p:cNvPr>
          <p:cNvSpPr>
            <a:spLocks noGrp="1"/>
          </p:cNvSpPr>
          <p:nvPr>
            <p:ph type="title"/>
          </p:nvPr>
        </p:nvSpPr>
        <p:spPr>
          <a:xfrm>
            <a:off x="1981200" y="56735"/>
            <a:ext cx="8229600" cy="833959"/>
          </a:xfrm>
        </p:spPr>
        <p:txBody>
          <a:bodyPr/>
          <a:lstStyle/>
          <a:p>
            <a:r>
              <a:rPr lang="en-US" dirty="0">
                <a:solidFill>
                  <a:schemeClr val="accent1"/>
                </a:solidFill>
              </a:rPr>
              <a:t>From personas to features</a:t>
            </a:r>
          </a:p>
        </p:txBody>
      </p:sp>
      <p:sp>
        <p:nvSpPr>
          <p:cNvPr id="4" name="Slide Number Placeholder 3">
            <a:extLst>
              <a:ext uri="{FF2B5EF4-FFF2-40B4-BE49-F238E27FC236}">
                <a16:creationId xmlns:a16="http://schemas.microsoft.com/office/drawing/2014/main" id="{76779704-0609-B54C-AC1D-EC6C6D0912B9}"/>
              </a:ext>
            </a:extLst>
          </p:cNvPr>
          <p:cNvSpPr>
            <a:spLocks noGrp="1"/>
          </p:cNvSpPr>
          <p:nvPr>
            <p:ph type="sldNum" sz="quarter" idx="12"/>
          </p:nvPr>
        </p:nvSpPr>
        <p:spPr/>
        <p:txBody>
          <a:bodyPr/>
          <a:lstStyle/>
          <a:p>
            <a:pPr>
              <a:defRPr/>
            </a:pPr>
            <a:fld id="{E78C9E75-97FD-45D9-8ED3-955348887BB1}" type="slidenum">
              <a:rPr lang="zh-TW" altLang="en-US" smtClean="0"/>
              <a:pPr>
                <a:defRPr/>
              </a:pPr>
              <a:t>21</a:t>
            </a:fld>
            <a:endParaRPr lang="zh-TW" altLang="en-US"/>
          </a:p>
        </p:txBody>
      </p:sp>
      <p:sp>
        <p:nvSpPr>
          <p:cNvPr id="6" name="Natural language descriptions of a user interacting with a software product">
            <a:extLst>
              <a:ext uri="{FF2B5EF4-FFF2-40B4-BE49-F238E27FC236}">
                <a16:creationId xmlns:a16="http://schemas.microsoft.com/office/drawing/2014/main" id="{0FAC68B3-D91F-4547-A3DC-992F67FF82F0}"/>
              </a:ext>
            </a:extLst>
          </p:cNvPr>
          <p:cNvSpPr txBox="1"/>
          <p:nvPr/>
        </p:nvSpPr>
        <p:spPr>
          <a:xfrm>
            <a:off x="5514797" y="2613721"/>
            <a:ext cx="4957831"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1800">
                <a:solidFill>
                  <a:schemeClr val="accent5"/>
                </a:solidFill>
              </a:defRPr>
            </a:lvl1pPr>
          </a:lstStyle>
          <a:p>
            <a:r>
              <a:rPr sz="2000" dirty="0">
                <a:solidFill>
                  <a:srgbClr val="C00000"/>
                </a:solidFill>
              </a:rPr>
              <a:t>Natural language descriptions of a user interacting with a software product</a:t>
            </a:r>
          </a:p>
        </p:txBody>
      </p:sp>
      <p:sp>
        <p:nvSpPr>
          <p:cNvPr id="7" name="A way of representing users">
            <a:extLst>
              <a:ext uri="{FF2B5EF4-FFF2-40B4-BE49-F238E27FC236}">
                <a16:creationId xmlns:a16="http://schemas.microsoft.com/office/drawing/2014/main" id="{DCE2F4B2-EFA6-9841-84D6-F65BC36D772C}"/>
              </a:ext>
            </a:extLst>
          </p:cNvPr>
          <p:cNvSpPr txBox="1"/>
          <p:nvPr/>
        </p:nvSpPr>
        <p:spPr>
          <a:xfrm>
            <a:off x="5807968" y="1218432"/>
            <a:ext cx="3436498"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800">
                <a:solidFill>
                  <a:schemeClr val="accent5"/>
                </a:solidFill>
              </a:defRPr>
            </a:lvl1pPr>
          </a:lstStyle>
          <a:p>
            <a:r>
              <a:rPr sz="2000" dirty="0">
                <a:solidFill>
                  <a:srgbClr val="C00000"/>
                </a:solidFill>
              </a:rPr>
              <a:t>A way of representing users</a:t>
            </a:r>
          </a:p>
        </p:txBody>
      </p:sp>
      <p:sp>
        <p:nvSpPr>
          <p:cNvPr id="8" name="Fragments of product functionality">
            <a:extLst>
              <a:ext uri="{FF2B5EF4-FFF2-40B4-BE49-F238E27FC236}">
                <a16:creationId xmlns:a16="http://schemas.microsoft.com/office/drawing/2014/main" id="{E77145DD-55E2-DA49-8E7E-3728BB2D854B}"/>
              </a:ext>
            </a:extLst>
          </p:cNvPr>
          <p:cNvSpPr txBox="1"/>
          <p:nvPr/>
        </p:nvSpPr>
        <p:spPr>
          <a:xfrm>
            <a:off x="2639617" y="6186984"/>
            <a:ext cx="4066357"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800">
                <a:solidFill>
                  <a:schemeClr val="accent5"/>
                </a:solidFill>
              </a:defRPr>
            </a:lvl1pPr>
          </a:lstStyle>
          <a:p>
            <a:r>
              <a:rPr sz="2000" dirty="0">
                <a:solidFill>
                  <a:srgbClr val="C00000"/>
                </a:solidFill>
              </a:rPr>
              <a:t>Fragments of product functionality</a:t>
            </a:r>
          </a:p>
        </p:txBody>
      </p:sp>
      <p:sp>
        <p:nvSpPr>
          <p:cNvPr id="9" name="Natural language descriptions of something that is needed or wanted by users">
            <a:extLst>
              <a:ext uri="{FF2B5EF4-FFF2-40B4-BE49-F238E27FC236}">
                <a16:creationId xmlns:a16="http://schemas.microsoft.com/office/drawing/2014/main" id="{ACE7B491-990E-7D49-9354-151989A055CE}"/>
              </a:ext>
            </a:extLst>
          </p:cNvPr>
          <p:cNvSpPr txBox="1"/>
          <p:nvPr/>
        </p:nvSpPr>
        <p:spPr>
          <a:xfrm>
            <a:off x="8328248" y="4379234"/>
            <a:ext cx="2262764" cy="16414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1800">
                <a:solidFill>
                  <a:schemeClr val="accent5"/>
                </a:solidFill>
              </a:defRPr>
            </a:lvl1pPr>
          </a:lstStyle>
          <a:p>
            <a:r>
              <a:rPr sz="2000" dirty="0">
                <a:solidFill>
                  <a:srgbClr val="C00000"/>
                </a:solidFill>
              </a:rPr>
              <a:t>Natural language descriptions of something that is needed or wanted by users</a:t>
            </a:r>
          </a:p>
        </p:txBody>
      </p:sp>
      <p:sp>
        <p:nvSpPr>
          <p:cNvPr id="11" name="Footer Placeholder 4">
            <a:extLst>
              <a:ext uri="{FF2B5EF4-FFF2-40B4-BE49-F238E27FC236}">
                <a16:creationId xmlns:a16="http://schemas.microsoft.com/office/drawing/2014/main" id="{046F8F36-1069-5449-B054-03346C99330D}"/>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14" name="Arc 13">
            <a:extLst>
              <a:ext uri="{FF2B5EF4-FFF2-40B4-BE49-F238E27FC236}">
                <a16:creationId xmlns:a16="http://schemas.microsoft.com/office/drawing/2014/main" id="{C8DD8C7A-DE62-6148-A878-ED05BF61C528}"/>
              </a:ext>
            </a:extLst>
          </p:cNvPr>
          <p:cNvSpPr/>
          <p:nvPr/>
        </p:nvSpPr>
        <p:spPr>
          <a:xfrm>
            <a:off x="2763528" y="3575720"/>
            <a:ext cx="5053290" cy="3674132"/>
          </a:xfrm>
          <a:prstGeom prst="arc">
            <a:avLst>
              <a:gd name="adj1" fmla="val 17032185"/>
              <a:gd name="adj2" fmla="val 20017287"/>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Arc 16">
            <a:extLst>
              <a:ext uri="{FF2B5EF4-FFF2-40B4-BE49-F238E27FC236}">
                <a16:creationId xmlns:a16="http://schemas.microsoft.com/office/drawing/2014/main" id="{3804EC97-EA51-724B-A017-EA3BBE8D9409}"/>
              </a:ext>
            </a:extLst>
          </p:cNvPr>
          <p:cNvSpPr/>
          <p:nvPr/>
        </p:nvSpPr>
        <p:spPr>
          <a:xfrm>
            <a:off x="4547257" y="2350028"/>
            <a:ext cx="3056535" cy="3521148"/>
          </a:xfrm>
          <a:prstGeom prst="arc">
            <a:avLst>
              <a:gd name="adj1" fmla="val 2150912"/>
              <a:gd name="adj2" fmla="val 6057485"/>
            </a:avLst>
          </a:prstGeom>
          <a:noFill/>
          <a:ln w="152400">
            <a:solidFill>
              <a:schemeClr val="accent2">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8" name="Straight Arrow Connector 17">
            <a:extLst>
              <a:ext uri="{FF2B5EF4-FFF2-40B4-BE49-F238E27FC236}">
                <a16:creationId xmlns:a16="http://schemas.microsoft.com/office/drawing/2014/main" id="{16B9256F-69C7-0745-8870-F5406674EC6D}"/>
              </a:ext>
            </a:extLst>
          </p:cNvPr>
          <p:cNvCxnSpPr>
            <a:cxnSpLocks/>
            <a:stCxn id="20" idx="2"/>
            <a:endCxn id="23" idx="0"/>
          </p:cNvCxnSpPr>
          <p:nvPr/>
        </p:nvCxnSpPr>
        <p:spPr>
          <a:xfrm>
            <a:off x="4773109" y="1772817"/>
            <a:ext cx="0" cy="1561445"/>
          </a:xfrm>
          <a:prstGeom prst="straightConnector1">
            <a:avLst/>
          </a:prstGeom>
          <a:ln w="152400">
            <a:solidFill>
              <a:schemeClr val="accent2">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4FD1B8E-7582-7647-B58D-BC301E2D79A2}"/>
              </a:ext>
            </a:extLst>
          </p:cNvPr>
          <p:cNvSpPr txBox="1"/>
          <p:nvPr/>
        </p:nvSpPr>
        <p:spPr>
          <a:xfrm>
            <a:off x="4974606" y="1972061"/>
            <a:ext cx="1337418"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inspire</a:t>
            </a:r>
          </a:p>
        </p:txBody>
      </p:sp>
      <p:sp>
        <p:nvSpPr>
          <p:cNvPr id="28" name="Arc 27">
            <a:extLst>
              <a:ext uri="{FF2B5EF4-FFF2-40B4-BE49-F238E27FC236}">
                <a16:creationId xmlns:a16="http://schemas.microsoft.com/office/drawing/2014/main" id="{26509453-EBEC-CF45-BEDC-B77190A5C24A}"/>
              </a:ext>
            </a:extLst>
          </p:cNvPr>
          <p:cNvSpPr/>
          <p:nvPr/>
        </p:nvSpPr>
        <p:spPr>
          <a:xfrm>
            <a:off x="3148302" y="3191196"/>
            <a:ext cx="4925385" cy="3188053"/>
          </a:xfrm>
          <a:prstGeom prst="arc">
            <a:avLst>
              <a:gd name="adj1" fmla="val 8990352"/>
              <a:gd name="adj2" fmla="val 12622057"/>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TextBox 28">
            <a:extLst>
              <a:ext uri="{FF2B5EF4-FFF2-40B4-BE49-F238E27FC236}">
                <a16:creationId xmlns:a16="http://schemas.microsoft.com/office/drawing/2014/main" id="{7C9329D4-0351-3242-AA2B-AA9D297714E8}"/>
              </a:ext>
            </a:extLst>
          </p:cNvPr>
          <p:cNvSpPr txBox="1"/>
          <p:nvPr/>
        </p:nvSpPr>
        <p:spPr>
          <a:xfrm>
            <a:off x="6680679" y="3341104"/>
            <a:ext cx="3451009"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are-developed-into</a:t>
            </a:r>
          </a:p>
        </p:txBody>
      </p:sp>
      <p:sp>
        <p:nvSpPr>
          <p:cNvPr id="30" name="TextBox 29">
            <a:extLst>
              <a:ext uri="{FF2B5EF4-FFF2-40B4-BE49-F238E27FC236}">
                <a16:creationId xmlns:a16="http://schemas.microsoft.com/office/drawing/2014/main" id="{D4FC2654-237A-A84A-8D11-BC84BF69AAED}"/>
              </a:ext>
            </a:extLst>
          </p:cNvPr>
          <p:cNvSpPr txBox="1"/>
          <p:nvPr/>
        </p:nvSpPr>
        <p:spPr>
          <a:xfrm>
            <a:off x="6702926" y="5564413"/>
            <a:ext cx="1265282"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define</a:t>
            </a:r>
          </a:p>
        </p:txBody>
      </p:sp>
      <p:sp>
        <p:nvSpPr>
          <p:cNvPr id="32" name="TextBox 31">
            <a:extLst>
              <a:ext uri="{FF2B5EF4-FFF2-40B4-BE49-F238E27FC236}">
                <a16:creationId xmlns:a16="http://schemas.microsoft.com/office/drawing/2014/main" id="{987CCB33-175D-2E4C-BDD0-297BEB051650}"/>
              </a:ext>
            </a:extLst>
          </p:cNvPr>
          <p:cNvSpPr txBox="1"/>
          <p:nvPr/>
        </p:nvSpPr>
        <p:spPr>
          <a:xfrm>
            <a:off x="1734246" y="4363320"/>
            <a:ext cx="1337418"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inspire</a:t>
            </a:r>
          </a:p>
        </p:txBody>
      </p:sp>
      <p:sp>
        <p:nvSpPr>
          <p:cNvPr id="20" name="Rounded Rectangle 19">
            <a:extLst>
              <a:ext uri="{FF2B5EF4-FFF2-40B4-BE49-F238E27FC236}">
                <a16:creationId xmlns:a16="http://schemas.microsoft.com/office/drawing/2014/main" id="{D53F87F9-CBF4-584C-B60E-5BDC7D53B51D}"/>
              </a:ext>
            </a:extLst>
          </p:cNvPr>
          <p:cNvSpPr>
            <a:spLocks noChangeArrowheads="1"/>
          </p:cNvSpPr>
          <p:nvPr/>
        </p:nvSpPr>
        <p:spPr bwMode="auto">
          <a:xfrm>
            <a:off x="3791745" y="1109096"/>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Personas</a:t>
            </a:r>
          </a:p>
        </p:txBody>
      </p:sp>
      <p:sp>
        <p:nvSpPr>
          <p:cNvPr id="23" name="Rounded Rectangle 22">
            <a:extLst>
              <a:ext uri="{FF2B5EF4-FFF2-40B4-BE49-F238E27FC236}">
                <a16:creationId xmlns:a16="http://schemas.microsoft.com/office/drawing/2014/main" id="{EA3CF226-A569-034F-9346-461F7479D0AA}"/>
              </a:ext>
            </a:extLst>
          </p:cNvPr>
          <p:cNvSpPr>
            <a:spLocks noChangeArrowheads="1"/>
          </p:cNvSpPr>
          <p:nvPr/>
        </p:nvSpPr>
        <p:spPr bwMode="auto">
          <a:xfrm>
            <a:off x="3791745" y="3334262"/>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Scenarios</a:t>
            </a:r>
          </a:p>
        </p:txBody>
      </p:sp>
      <p:sp>
        <p:nvSpPr>
          <p:cNvPr id="24" name="Rounded Rectangle 23">
            <a:extLst>
              <a:ext uri="{FF2B5EF4-FFF2-40B4-BE49-F238E27FC236}">
                <a16:creationId xmlns:a16="http://schemas.microsoft.com/office/drawing/2014/main" id="{D0068D27-F887-2346-A0CA-2B7B25E5F8D9}"/>
              </a:ext>
            </a:extLst>
          </p:cNvPr>
          <p:cNvSpPr>
            <a:spLocks noChangeArrowheads="1"/>
          </p:cNvSpPr>
          <p:nvPr/>
        </p:nvSpPr>
        <p:spPr bwMode="auto">
          <a:xfrm>
            <a:off x="6305070" y="4386388"/>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Stories</a:t>
            </a:r>
          </a:p>
        </p:txBody>
      </p:sp>
      <p:sp>
        <p:nvSpPr>
          <p:cNvPr id="25" name="Rounded Rectangle 24">
            <a:extLst>
              <a:ext uri="{FF2B5EF4-FFF2-40B4-BE49-F238E27FC236}">
                <a16:creationId xmlns:a16="http://schemas.microsoft.com/office/drawing/2014/main" id="{AA0D7EA1-8A7F-6A4E-9E1D-BCC4F4332AEF}"/>
              </a:ext>
            </a:extLst>
          </p:cNvPr>
          <p:cNvSpPr>
            <a:spLocks noChangeArrowheads="1"/>
          </p:cNvSpPr>
          <p:nvPr/>
        </p:nvSpPr>
        <p:spPr bwMode="auto">
          <a:xfrm>
            <a:off x="3791745" y="5473404"/>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Features</a:t>
            </a:r>
          </a:p>
        </p:txBody>
      </p:sp>
      <p:sp>
        <p:nvSpPr>
          <p:cNvPr id="34" name="Oval 33">
            <a:extLst>
              <a:ext uri="{FF2B5EF4-FFF2-40B4-BE49-F238E27FC236}">
                <a16:creationId xmlns:a16="http://schemas.microsoft.com/office/drawing/2014/main" id="{65490703-02B2-E847-86EF-D0275769DCAB}"/>
              </a:ext>
            </a:extLst>
          </p:cNvPr>
          <p:cNvSpPr/>
          <p:nvPr/>
        </p:nvSpPr>
        <p:spPr>
          <a:xfrm>
            <a:off x="3359696" y="980728"/>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35" name="Oval 34">
            <a:extLst>
              <a:ext uri="{FF2B5EF4-FFF2-40B4-BE49-F238E27FC236}">
                <a16:creationId xmlns:a16="http://schemas.microsoft.com/office/drawing/2014/main" id="{BD4575A0-618A-8540-9DC6-B2C09A1B4D41}"/>
              </a:ext>
            </a:extLst>
          </p:cNvPr>
          <p:cNvSpPr/>
          <p:nvPr/>
        </p:nvSpPr>
        <p:spPr>
          <a:xfrm>
            <a:off x="3453374" y="2996952"/>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36" name="Oval 35">
            <a:extLst>
              <a:ext uri="{FF2B5EF4-FFF2-40B4-BE49-F238E27FC236}">
                <a16:creationId xmlns:a16="http://schemas.microsoft.com/office/drawing/2014/main" id="{CC54D719-265F-A440-8CE1-58F71E11C64F}"/>
              </a:ext>
            </a:extLst>
          </p:cNvPr>
          <p:cNvSpPr/>
          <p:nvPr/>
        </p:nvSpPr>
        <p:spPr>
          <a:xfrm>
            <a:off x="5901646" y="4087303"/>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37" name="Oval 36">
            <a:extLst>
              <a:ext uri="{FF2B5EF4-FFF2-40B4-BE49-F238E27FC236}">
                <a16:creationId xmlns:a16="http://schemas.microsoft.com/office/drawing/2014/main" id="{C83BD1D9-7B6A-5C42-95D4-0FE40A86E073}"/>
              </a:ext>
            </a:extLst>
          </p:cNvPr>
          <p:cNvSpPr/>
          <p:nvPr/>
        </p:nvSpPr>
        <p:spPr>
          <a:xfrm>
            <a:off x="3597632" y="5049559"/>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2280202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FC4CF-2B82-DF4C-B073-207CB4B839BC}"/>
              </a:ext>
            </a:extLst>
          </p:cNvPr>
          <p:cNvSpPr>
            <a:spLocks noGrp="1"/>
          </p:cNvSpPr>
          <p:nvPr>
            <p:ph type="title"/>
          </p:nvPr>
        </p:nvSpPr>
        <p:spPr>
          <a:xfrm>
            <a:off x="1772924" y="114414"/>
            <a:ext cx="8718161" cy="797190"/>
          </a:xfrm>
        </p:spPr>
        <p:txBody>
          <a:bodyPr>
            <a:normAutofit fontScale="90000"/>
          </a:bodyPr>
          <a:lstStyle/>
          <a:p>
            <a:r>
              <a:rPr lang="en-US" dirty="0">
                <a:solidFill>
                  <a:schemeClr val="accent1"/>
                </a:solidFill>
              </a:rPr>
              <a:t>Multi-tier client-server architecture</a:t>
            </a:r>
          </a:p>
        </p:txBody>
      </p:sp>
      <p:sp>
        <p:nvSpPr>
          <p:cNvPr id="4" name="Slide Number Placeholder 3">
            <a:extLst>
              <a:ext uri="{FF2B5EF4-FFF2-40B4-BE49-F238E27FC236}">
                <a16:creationId xmlns:a16="http://schemas.microsoft.com/office/drawing/2014/main" id="{DB506B33-FAF4-354F-8222-6235EE5A2254}"/>
              </a:ext>
            </a:extLst>
          </p:cNvPr>
          <p:cNvSpPr>
            <a:spLocks noGrp="1"/>
          </p:cNvSpPr>
          <p:nvPr>
            <p:ph type="sldNum" sz="quarter" idx="12"/>
          </p:nvPr>
        </p:nvSpPr>
        <p:spPr/>
        <p:txBody>
          <a:bodyPr/>
          <a:lstStyle/>
          <a:p>
            <a:pPr>
              <a:defRPr/>
            </a:pPr>
            <a:fld id="{E78C9E75-97FD-45D9-8ED3-955348887BB1}" type="slidenum">
              <a:rPr lang="zh-TW" altLang="en-US" smtClean="0"/>
              <a:pPr>
                <a:defRPr/>
              </a:pPr>
              <a:t>22</a:t>
            </a:fld>
            <a:endParaRPr lang="zh-TW" altLang="en-US"/>
          </a:p>
        </p:txBody>
      </p:sp>
      <p:sp>
        <p:nvSpPr>
          <p:cNvPr id="6" name="Footer Placeholder 4">
            <a:extLst>
              <a:ext uri="{FF2B5EF4-FFF2-40B4-BE49-F238E27FC236}">
                <a16:creationId xmlns:a16="http://schemas.microsoft.com/office/drawing/2014/main" id="{7FA2F476-FB37-734B-87FF-2499BFB0A632}"/>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Rounded Rectangle 6">
            <a:extLst>
              <a:ext uri="{FF2B5EF4-FFF2-40B4-BE49-F238E27FC236}">
                <a16:creationId xmlns:a16="http://schemas.microsoft.com/office/drawing/2014/main" id="{83DDC8C0-1B89-6942-95B9-32F1F15FF16B}"/>
              </a:ext>
            </a:extLst>
          </p:cNvPr>
          <p:cNvSpPr>
            <a:spLocks noChangeArrowheads="1"/>
          </p:cNvSpPr>
          <p:nvPr/>
        </p:nvSpPr>
        <p:spPr bwMode="auto">
          <a:xfrm>
            <a:off x="1991544" y="1484785"/>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1</a:t>
            </a:r>
          </a:p>
        </p:txBody>
      </p:sp>
      <p:sp>
        <p:nvSpPr>
          <p:cNvPr id="8" name="Rounded Rectangle 7">
            <a:extLst>
              <a:ext uri="{FF2B5EF4-FFF2-40B4-BE49-F238E27FC236}">
                <a16:creationId xmlns:a16="http://schemas.microsoft.com/office/drawing/2014/main" id="{614229A8-EFCE-4B46-A499-A8D9D7A4DEE7}"/>
              </a:ext>
            </a:extLst>
          </p:cNvPr>
          <p:cNvSpPr>
            <a:spLocks noChangeArrowheads="1"/>
          </p:cNvSpPr>
          <p:nvPr/>
        </p:nvSpPr>
        <p:spPr bwMode="auto">
          <a:xfrm>
            <a:off x="1991544" y="2846169"/>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2</a:t>
            </a:r>
          </a:p>
        </p:txBody>
      </p:sp>
      <p:sp>
        <p:nvSpPr>
          <p:cNvPr id="9" name="Rounded Rectangle 8">
            <a:extLst>
              <a:ext uri="{FF2B5EF4-FFF2-40B4-BE49-F238E27FC236}">
                <a16:creationId xmlns:a16="http://schemas.microsoft.com/office/drawing/2014/main" id="{74D4B456-B61A-FD49-9F34-3ED09BA5043B}"/>
              </a:ext>
            </a:extLst>
          </p:cNvPr>
          <p:cNvSpPr>
            <a:spLocks noChangeArrowheads="1"/>
          </p:cNvSpPr>
          <p:nvPr/>
        </p:nvSpPr>
        <p:spPr bwMode="auto">
          <a:xfrm>
            <a:off x="1991544" y="4125627"/>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3</a:t>
            </a:r>
          </a:p>
        </p:txBody>
      </p:sp>
      <p:sp>
        <p:nvSpPr>
          <p:cNvPr id="10" name="Rounded Rectangle 9">
            <a:extLst>
              <a:ext uri="{FF2B5EF4-FFF2-40B4-BE49-F238E27FC236}">
                <a16:creationId xmlns:a16="http://schemas.microsoft.com/office/drawing/2014/main" id="{7243EF1C-F855-2D47-B5FF-355CBDABC0BF}"/>
              </a:ext>
            </a:extLst>
          </p:cNvPr>
          <p:cNvSpPr>
            <a:spLocks noChangeArrowheads="1"/>
          </p:cNvSpPr>
          <p:nvPr/>
        </p:nvSpPr>
        <p:spPr bwMode="auto">
          <a:xfrm>
            <a:off x="1991544" y="5418912"/>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a:t>
            </a:r>
          </a:p>
        </p:txBody>
      </p:sp>
      <p:cxnSp>
        <p:nvCxnSpPr>
          <p:cNvPr id="11" name="Straight Arrow Connector 10">
            <a:extLst>
              <a:ext uri="{FF2B5EF4-FFF2-40B4-BE49-F238E27FC236}">
                <a16:creationId xmlns:a16="http://schemas.microsoft.com/office/drawing/2014/main" id="{E0E7D060-4D5F-BF46-A243-CFD28C2601D7}"/>
              </a:ext>
            </a:extLst>
          </p:cNvPr>
          <p:cNvCxnSpPr>
            <a:cxnSpLocks/>
            <a:stCxn id="7" idx="3"/>
          </p:cNvCxnSpPr>
          <p:nvPr/>
        </p:nvCxnSpPr>
        <p:spPr>
          <a:xfrm>
            <a:off x="3431705" y="1821977"/>
            <a:ext cx="835897" cy="1698576"/>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3" name="Rounded Rectangle 12">
            <a:extLst>
              <a:ext uri="{FF2B5EF4-FFF2-40B4-BE49-F238E27FC236}">
                <a16:creationId xmlns:a16="http://schemas.microsoft.com/office/drawing/2014/main" id="{8E66E3E7-EDF4-C04C-B60C-0FC6D7CDAFBC}"/>
              </a:ext>
            </a:extLst>
          </p:cNvPr>
          <p:cNvSpPr>
            <a:spLocks noChangeArrowheads="1"/>
          </p:cNvSpPr>
          <p:nvPr/>
        </p:nvSpPr>
        <p:spPr bwMode="auto">
          <a:xfrm>
            <a:off x="4295800" y="3465753"/>
            <a:ext cx="1584176"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Web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sp>
        <p:nvSpPr>
          <p:cNvPr id="14" name="Rounded Rectangle 13">
            <a:extLst>
              <a:ext uri="{FF2B5EF4-FFF2-40B4-BE49-F238E27FC236}">
                <a16:creationId xmlns:a16="http://schemas.microsoft.com/office/drawing/2014/main" id="{D6E72E19-A547-4B42-A90C-9E4F91B9C229}"/>
              </a:ext>
            </a:extLst>
          </p:cNvPr>
          <p:cNvSpPr>
            <a:spLocks noChangeArrowheads="1"/>
          </p:cNvSpPr>
          <p:nvPr/>
        </p:nvSpPr>
        <p:spPr bwMode="auto">
          <a:xfrm>
            <a:off x="6384032" y="3465753"/>
            <a:ext cx="1872208"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Application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sp>
        <p:nvSpPr>
          <p:cNvPr id="15" name="Rounded Rectangle 14">
            <a:extLst>
              <a:ext uri="{FF2B5EF4-FFF2-40B4-BE49-F238E27FC236}">
                <a16:creationId xmlns:a16="http://schemas.microsoft.com/office/drawing/2014/main" id="{B6421BB7-447C-3B43-BADA-AD842BD7221F}"/>
              </a:ext>
            </a:extLst>
          </p:cNvPr>
          <p:cNvSpPr>
            <a:spLocks noChangeArrowheads="1"/>
          </p:cNvSpPr>
          <p:nvPr/>
        </p:nvSpPr>
        <p:spPr bwMode="auto">
          <a:xfrm>
            <a:off x="8760296" y="3465753"/>
            <a:ext cx="1517360"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Database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cxnSp>
        <p:nvCxnSpPr>
          <p:cNvPr id="16" name="Straight Arrow Connector 15">
            <a:extLst>
              <a:ext uri="{FF2B5EF4-FFF2-40B4-BE49-F238E27FC236}">
                <a16:creationId xmlns:a16="http://schemas.microsoft.com/office/drawing/2014/main" id="{6026BD55-99DA-1948-A121-F28E148B2B38}"/>
              </a:ext>
            </a:extLst>
          </p:cNvPr>
          <p:cNvCxnSpPr>
            <a:cxnSpLocks/>
            <a:stCxn id="8" idx="3"/>
          </p:cNvCxnSpPr>
          <p:nvPr/>
        </p:nvCxnSpPr>
        <p:spPr>
          <a:xfrm>
            <a:off x="3431704" y="3183362"/>
            <a:ext cx="864096" cy="605679"/>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12BD0A2-9D85-F84D-ADE0-813BDDCB0F3E}"/>
              </a:ext>
            </a:extLst>
          </p:cNvPr>
          <p:cNvCxnSpPr>
            <a:cxnSpLocks/>
            <a:endCxn id="13" idx="1"/>
          </p:cNvCxnSpPr>
          <p:nvPr/>
        </p:nvCxnSpPr>
        <p:spPr>
          <a:xfrm flipV="1">
            <a:off x="3431704" y="3961646"/>
            <a:ext cx="864096" cy="514360"/>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1D2A9B62-8AE1-9642-B085-D9AC662D4729}"/>
              </a:ext>
            </a:extLst>
          </p:cNvPr>
          <p:cNvCxnSpPr>
            <a:cxnSpLocks/>
            <a:stCxn id="10" idx="3"/>
          </p:cNvCxnSpPr>
          <p:nvPr/>
        </p:nvCxnSpPr>
        <p:spPr>
          <a:xfrm flipV="1">
            <a:off x="3431705" y="4258620"/>
            <a:ext cx="835897" cy="1497484"/>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F451DCD-E231-C140-9674-B00637A861A9}"/>
              </a:ext>
            </a:extLst>
          </p:cNvPr>
          <p:cNvCxnSpPr>
            <a:cxnSpLocks/>
            <a:stCxn id="13" idx="3"/>
            <a:endCxn id="14" idx="1"/>
          </p:cNvCxnSpPr>
          <p:nvPr/>
        </p:nvCxnSpPr>
        <p:spPr>
          <a:xfrm>
            <a:off x="5879976" y="3961646"/>
            <a:ext cx="504056"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09029525-8325-6948-9242-A1B9C5984EC9}"/>
              </a:ext>
            </a:extLst>
          </p:cNvPr>
          <p:cNvCxnSpPr>
            <a:cxnSpLocks/>
            <a:stCxn id="14" idx="3"/>
            <a:endCxn id="15" idx="1"/>
          </p:cNvCxnSpPr>
          <p:nvPr/>
        </p:nvCxnSpPr>
        <p:spPr>
          <a:xfrm>
            <a:off x="8256240" y="3961646"/>
            <a:ext cx="504056"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6913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27AFC-0AF6-F943-AC72-8FC760DDABF6}"/>
              </a:ext>
            </a:extLst>
          </p:cNvPr>
          <p:cNvSpPr>
            <a:spLocks noGrp="1"/>
          </p:cNvSpPr>
          <p:nvPr>
            <p:ph type="title"/>
          </p:nvPr>
        </p:nvSpPr>
        <p:spPr>
          <a:xfrm>
            <a:off x="1991544" y="0"/>
            <a:ext cx="8229600" cy="1143000"/>
          </a:xfrm>
        </p:spPr>
        <p:txBody>
          <a:bodyPr/>
          <a:lstStyle/>
          <a:p>
            <a:r>
              <a:rPr lang="en-US" dirty="0">
                <a:solidFill>
                  <a:schemeClr val="accent1"/>
                </a:solidFill>
              </a:rPr>
              <a:t>Service-oriented Architecture</a:t>
            </a:r>
          </a:p>
        </p:txBody>
      </p:sp>
      <p:sp>
        <p:nvSpPr>
          <p:cNvPr id="4" name="Slide Number Placeholder 3">
            <a:extLst>
              <a:ext uri="{FF2B5EF4-FFF2-40B4-BE49-F238E27FC236}">
                <a16:creationId xmlns:a16="http://schemas.microsoft.com/office/drawing/2014/main" id="{49B1607B-8F93-D845-A10F-36DAE5C64ACE}"/>
              </a:ext>
            </a:extLst>
          </p:cNvPr>
          <p:cNvSpPr>
            <a:spLocks noGrp="1"/>
          </p:cNvSpPr>
          <p:nvPr>
            <p:ph type="sldNum" sz="quarter" idx="12"/>
          </p:nvPr>
        </p:nvSpPr>
        <p:spPr/>
        <p:txBody>
          <a:bodyPr/>
          <a:lstStyle/>
          <a:p>
            <a:pPr>
              <a:defRPr/>
            </a:pPr>
            <a:fld id="{E78C9E75-97FD-45D9-8ED3-955348887BB1}" type="slidenum">
              <a:rPr lang="zh-TW" altLang="en-US" smtClean="0"/>
              <a:pPr>
                <a:defRPr/>
              </a:pPr>
              <a:t>23</a:t>
            </a:fld>
            <a:endParaRPr lang="zh-TW" altLang="en-US"/>
          </a:p>
        </p:txBody>
      </p:sp>
      <p:sp>
        <p:nvSpPr>
          <p:cNvPr id="6" name="Footer Placeholder 4">
            <a:extLst>
              <a:ext uri="{FF2B5EF4-FFF2-40B4-BE49-F238E27FC236}">
                <a16:creationId xmlns:a16="http://schemas.microsoft.com/office/drawing/2014/main" id="{E3D1346C-E8F4-0D48-ACCE-AC3FFBE32627}"/>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Rounded Rectangle 6">
            <a:extLst>
              <a:ext uri="{FF2B5EF4-FFF2-40B4-BE49-F238E27FC236}">
                <a16:creationId xmlns:a16="http://schemas.microsoft.com/office/drawing/2014/main" id="{2C806B80-989C-124F-8BF7-FA9A50585A6D}"/>
              </a:ext>
            </a:extLst>
          </p:cNvPr>
          <p:cNvSpPr>
            <a:spLocks noChangeArrowheads="1"/>
          </p:cNvSpPr>
          <p:nvPr/>
        </p:nvSpPr>
        <p:spPr bwMode="auto">
          <a:xfrm>
            <a:off x="1991544" y="1484785"/>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1</a:t>
            </a:r>
          </a:p>
        </p:txBody>
      </p:sp>
      <p:sp>
        <p:nvSpPr>
          <p:cNvPr id="8" name="Rounded Rectangle 7">
            <a:extLst>
              <a:ext uri="{FF2B5EF4-FFF2-40B4-BE49-F238E27FC236}">
                <a16:creationId xmlns:a16="http://schemas.microsoft.com/office/drawing/2014/main" id="{FE49F451-352B-5A4F-AF69-35A93955C967}"/>
              </a:ext>
            </a:extLst>
          </p:cNvPr>
          <p:cNvSpPr>
            <a:spLocks noChangeArrowheads="1"/>
          </p:cNvSpPr>
          <p:nvPr/>
        </p:nvSpPr>
        <p:spPr bwMode="auto">
          <a:xfrm>
            <a:off x="1991544" y="2846169"/>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2</a:t>
            </a:r>
          </a:p>
        </p:txBody>
      </p:sp>
      <p:sp>
        <p:nvSpPr>
          <p:cNvPr id="9" name="Rounded Rectangle 8">
            <a:extLst>
              <a:ext uri="{FF2B5EF4-FFF2-40B4-BE49-F238E27FC236}">
                <a16:creationId xmlns:a16="http://schemas.microsoft.com/office/drawing/2014/main" id="{06EC7FF9-4122-4B48-9C01-08D73A16274D}"/>
              </a:ext>
            </a:extLst>
          </p:cNvPr>
          <p:cNvSpPr>
            <a:spLocks noChangeArrowheads="1"/>
          </p:cNvSpPr>
          <p:nvPr/>
        </p:nvSpPr>
        <p:spPr bwMode="auto">
          <a:xfrm>
            <a:off x="1991544" y="4125627"/>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3</a:t>
            </a:r>
          </a:p>
        </p:txBody>
      </p:sp>
      <p:sp>
        <p:nvSpPr>
          <p:cNvPr id="10" name="Rounded Rectangle 9">
            <a:extLst>
              <a:ext uri="{FF2B5EF4-FFF2-40B4-BE49-F238E27FC236}">
                <a16:creationId xmlns:a16="http://schemas.microsoft.com/office/drawing/2014/main" id="{DC01CA66-4215-0D43-BDE4-BE3D13F01556}"/>
              </a:ext>
            </a:extLst>
          </p:cNvPr>
          <p:cNvSpPr>
            <a:spLocks noChangeArrowheads="1"/>
          </p:cNvSpPr>
          <p:nvPr/>
        </p:nvSpPr>
        <p:spPr bwMode="auto">
          <a:xfrm>
            <a:off x="1991544" y="5418912"/>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a:t>
            </a:r>
          </a:p>
        </p:txBody>
      </p:sp>
      <p:sp>
        <p:nvSpPr>
          <p:cNvPr id="12" name="Rounded Rectangle 11">
            <a:extLst>
              <a:ext uri="{FF2B5EF4-FFF2-40B4-BE49-F238E27FC236}">
                <a16:creationId xmlns:a16="http://schemas.microsoft.com/office/drawing/2014/main" id="{DE456382-3B0A-D94D-B95C-93CDEB97B857}"/>
              </a:ext>
            </a:extLst>
          </p:cNvPr>
          <p:cNvSpPr>
            <a:spLocks noChangeArrowheads="1"/>
          </p:cNvSpPr>
          <p:nvPr/>
        </p:nvSpPr>
        <p:spPr bwMode="auto">
          <a:xfrm>
            <a:off x="4295800" y="3465753"/>
            <a:ext cx="1584176"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Web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sp>
        <p:nvSpPr>
          <p:cNvPr id="13" name="Rounded Rectangle 12">
            <a:extLst>
              <a:ext uri="{FF2B5EF4-FFF2-40B4-BE49-F238E27FC236}">
                <a16:creationId xmlns:a16="http://schemas.microsoft.com/office/drawing/2014/main" id="{3D8111DF-8367-2C43-BEC0-A9A65E95DE10}"/>
              </a:ext>
            </a:extLst>
          </p:cNvPr>
          <p:cNvSpPr>
            <a:spLocks noChangeArrowheads="1"/>
          </p:cNvSpPr>
          <p:nvPr/>
        </p:nvSpPr>
        <p:spPr bwMode="auto">
          <a:xfrm>
            <a:off x="6715873" y="3465753"/>
            <a:ext cx="1540367"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gateway</a:t>
            </a:r>
          </a:p>
        </p:txBody>
      </p:sp>
      <p:cxnSp>
        <p:nvCxnSpPr>
          <p:cNvPr id="15" name="Straight Arrow Connector 14">
            <a:extLst>
              <a:ext uri="{FF2B5EF4-FFF2-40B4-BE49-F238E27FC236}">
                <a16:creationId xmlns:a16="http://schemas.microsoft.com/office/drawing/2014/main" id="{2723C180-48E3-7044-A4A0-330B3F94DAD1}"/>
              </a:ext>
            </a:extLst>
          </p:cNvPr>
          <p:cNvCxnSpPr>
            <a:cxnSpLocks/>
            <a:stCxn id="8" idx="3"/>
          </p:cNvCxnSpPr>
          <p:nvPr/>
        </p:nvCxnSpPr>
        <p:spPr>
          <a:xfrm>
            <a:off x="3431704" y="3183362"/>
            <a:ext cx="864096" cy="605679"/>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7228757-BE0A-4146-83DE-CC478EE8E8AE}"/>
              </a:ext>
            </a:extLst>
          </p:cNvPr>
          <p:cNvCxnSpPr>
            <a:cxnSpLocks/>
            <a:endCxn id="12" idx="1"/>
          </p:cNvCxnSpPr>
          <p:nvPr/>
        </p:nvCxnSpPr>
        <p:spPr>
          <a:xfrm flipV="1">
            <a:off x="3431704" y="3961646"/>
            <a:ext cx="864096" cy="514360"/>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CF61CE4-44F9-8842-9528-4FF279E1AC80}"/>
              </a:ext>
            </a:extLst>
          </p:cNvPr>
          <p:cNvCxnSpPr>
            <a:cxnSpLocks/>
            <a:stCxn id="10" idx="3"/>
          </p:cNvCxnSpPr>
          <p:nvPr/>
        </p:nvCxnSpPr>
        <p:spPr>
          <a:xfrm flipV="1">
            <a:off x="3431705" y="4258620"/>
            <a:ext cx="835897" cy="1497484"/>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B75842D-145C-7445-A925-85810C10F85F}"/>
              </a:ext>
            </a:extLst>
          </p:cNvPr>
          <p:cNvCxnSpPr>
            <a:cxnSpLocks/>
            <a:stCxn id="12" idx="3"/>
            <a:endCxn id="13" idx="1"/>
          </p:cNvCxnSpPr>
          <p:nvPr/>
        </p:nvCxnSpPr>
        <p:spPr>
          <a:xfrm>
            <a:off x="5879976" y="3961646"/>
            <a:ext cx="835896"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3" name="Rounded Rectangle 22">
            <a:extLst>
              <a:ext uri="{FF2B5EF4-FFF2-40B4-BE49-F238E27FC236}">
                <a16:creationId xmlns:a16="http://schemas.microsoft.com/office/drawing/2014/main" id="{DB0699A9-9B24-AE4B-A40B-9E751B0A33A9}"/>
              </a:ext>
            </a:extLst>
          </p:cNvPr>
          <p:cNvSpPr>
            <a:spLocks noChangeArrowheads="1"/>
          </p:cNvSpPr>
          <p:nvPr/>
        </p:nvSpPr>
        <p:spPr bwMode="auto">
          <a:xfrm>
            <a:off x="9464203" y="1607621"/>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S1</a:t>
            </a:r>
          </a:p>
        </p:txBody>
      </p:sp>
      <p:sp>
        <p:nvSpPr>
          <p:cNvPr id="24" name="Rounded Rectangle 23">
            <a:extLst>
              <a:ext uri="{FF2B5EF4-FFF2-40B4-BE49-F238E27FC236}">
                <a16:creationId xmlns:a16="http://schemas.microsoft.com/office/drawing/2014/main" id="{9671BD47-9A12-DB44-B97E-88771D71B12A}"/>
              </a:ext>
            </a:extLst>
          </p:cNvPr>
          <p:cNvSpPr>
            <a:spLocks noChangeArrowheads="1"/>
          </p:cNvSpPr>
          <p:nvPr/>
        </p:nvSpPr>
        <p:spPr bwMode="auto">
          <a:xfrm>
            <a:off x="9464203" y="2350908"/>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S2</a:t>
            </a:r>
          </a:p>
        </p:txBody>
      </p:sp>
      <p:sp>
        <p:nvSpPr>
          <p:cNvPr id="25" name="Rounded Rectangle 24">
            <a:extLst>
              <a:ext uri="{FF2B5EF4-FFF2-40B4-BE49-F238E27FC236}">
                <a16:creationId xmlns:a16="http://schemas.microsoft.com/office/drawing/2014/main" id="{4FA7EB08-66B1-5142-9EB8-29BBEECD9AEF}"/>
              </a:ext>
            </a:extLst>
          </p:cNvPr>
          <p:cNvSpPr>
            <a:spLocks noChangeArrowheads="1"/>
          </p:cNvSpPr>
          <p:nvPr/>
        </p:nvSpPr>
        <p:spPr bwMode="auto">
          <a:xfrm>
            <a:off x="9464203" y="3094195"/>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S3</a:t>
            </a:r>
          </a:p>
        </p:txBody>
      </p:sp>
      <p:sp>
        <p:nvSpPr>
          <p:cNvPr id="26" name="Rounded Rectangle 25">
            <a:extLst>
              <a:ext uri="{FF2B5EF4-FFF2-40B4-BE49-F238E27FC236}">
                <a16:creationId xmlns:a16="http://schemas.microsoft.com/office/drawing/2014/main" id="{0B2067E9-CE44-D147-994B-A5F9A0BEA34B}"/>
              </a:ext>
            </a:extLst>
          </p:cNvPr>
          <p:cNvSpPr>
            <a:spLocks noChangeArrowheads="1"/>
          </p:cNvSpPr>
          <p:nvPr/>
        </p:nvSpPr>
        <p:spPr bwMode="auto">
          <a:xfrm>
            <a:off x="9464203" y="3837482"/>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S4</a:t>
            </a:r>
          </a:p>
        </p:txBody>
      </p:sp>
      <p:sp>
        <p:nvSpPr>
          <p:cNvPr id="27" name="Rounded Rectangle 26">
            <a:extLst>
              <a:ext uri="{FF2B5EF4-FFF2-40B4-BE49-F238E27FC236}">
                <a16:creationId xmlns:a16="http://schemas.microsoft.com/office/drawing/2014/main" id="{CA3792B4-0DC1-1043-A627-A9E6C0DA4B00}"/>
              </a:ext>
            </a:extLst>
          </p:cNvPr>
          <p:cNvSpPr>
            <a:spLocks noChangeArrowheads="1"/>
          </p:cNvSpPr>
          <p:nvPr/>
        </p:nvSpPr>
        <p:spPr bwMode="auto">
          <a:xfrm>
            <a:off x="9464203" y="4580769"/>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S5</a:t>
            </a:r>
          </a:p>
        </p:txBody>
      </p:sp>
      <p:sp>
        <p:nvSpPr>
          <p:cNvPr id="28" name="Rounded Rectangle 27">
            <a:extLst>
              <a:ext uri="{FF2B5EF4-FFF2-40B4-BE49-F238E27FC236}">
                <a16:creationId xmlns:a16="http://schemas.microsoft.com/office/drawing/2014/main" id="{C1350348-B151-7043-A7E1-804ABE5BDB40}"/>
              </a:ext>
            </a:extLst>
          </p:cNvPr>
          <p:cNvSpPr>
            <a:spLocks noChangeArrowheads="1"/>
          </p:cNvSpPr>
          <p:nvPr/>
        </p:nvSpPr>
        <p:spPr bwMode="auto">
          <a:xfrm>
            <a:off x="9464203" y="5324056"/>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S6</a:t>
            </a:r>
          </a:p>
        </p:txBody>
      </p:sp>
      <p:sp>
        <p:nvSpPr>
          <p:cNvPr id="31" name="TextBox 30">
            <a:extLst>
              <a:ext uri="{FF2B5EF4-FFF2-40B4-BE49-F238E27FC236}">
                <a16:creationId xmlns:a16="http://schemas.microsoft.com/office/drawing/2014/main" id="{8CBABF6A-DFD5-0B4F-A0BF-CF0C4FB052C6}"/>
              </a:ext>
            </a:extLst>
          </p:cNvPr>
          <p:cNvSpPr txBox="1"/>
          <p:nvPr/>
        </p:nvSpPr>
        <p:spPr>
          <a:xfrm>
            <a:off x="9048329" y="5991672"/>
            <a:ext cx="1226105" cy="461665"/>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Services</a:t>
            </a:r>
          </a:p>
        </p:txBody>
      </p:sp>
      <p:cxnSp>
        <p:nvCxnSpPr>
          <p:cNvPr id="32" name="Straight Arrow Connector 31">
            <a:extLst>
              <a:ext uri="{FF2B5EF4-FFF2-40B4-BE49-F238E27FC236}">
                <a16:creationId xmlns:a16="http://schemas.microsoft.com/office/drawing/2014/main" id="{5EE868D7-C9E3-8648-B9C9-2084366B4FA4}"/>
              </a:ext>
            </a:extLst>
          </p:cNvPr>
          <p:cNvCxnSpPr>
            <a:cxnSpLocks/>
            <a:endCxn id="23" idx="1"/>
          </p:cNvCxnSpPr>
          <p:nvPr/>
        </p:nvCxnSpPr>
        <p:spPr>
          <a:xfrm flipV="1">
            <a:off x="8252914" y="1884229"/>
            <a:ext cx="1211289" cy="1634236"/>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AE9D74E1-4C70-1846-B53D-DED355E51557}"/>
              </a:ext>
            </a:extLst>
          </p:cNvPr>
          <p:cNvCxnSpPr>
            <a:cxnSpLocks/>
            <a:endCxn id="24" idx="1"/>
          </p:cNvCxnSpPr>
          <p:nvPr/>
        </p:nvCxnSpPr>
        <p:spPr>
          <a:xfrm flipV="1">
            <a:off x="8254576" y="2627517"/>
            <a:ext cx="1209626" cy="1072563"/>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A85E1E7B-1312-F349-8932-77E7834D8AE0}"/>
              </a:ext>
            </a:extLst>
          </p:cNvPr>
          <p:cNvCxnSpPr>
            <a:cxnSpLocks/>
            <a:stCxn id="13" idx="3"/>
            <a:endCxn id="25" idx="1"/>
          </p:cNvCxnSpPr>
          <p:nvPr/>
        </p:nvCxnSpPr>
        <p:spPr>
          <a:xfrm flipV="1">
            <a:off x="8256240" y="3370804"/>
            <a:ext cx="1207963" cy="590843"/>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1AF918B7-304D-724B-BA0D-B94B97241942}"/>
              </a:ext>
            </a:extLst>
          </p:cNvPr>
          <p:cNvCxnSpPr>
            <a:cxnSpLocks/>
            <a:endCxn id="26" idx="1"/>
          </p:cNvCxnSpPr>
          <p:nvPr/>
        </p:nvCxnSpPr>
        <p:spPr>
          <a:xfrm>
            <a:off x="8229468" y="4114090"/>
            <a:ext cx="1234735" cy="0"/>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AA4DCB04-2680-8D4D-A4AD-A9E76D099C79}"/>
              </a:ext>
            </a:extLst>
          </p:cNvPr>
          <p:cNvCxnSpPr>
            <a:cxnSpLocks/>
            <a:endCxn id="27" idx="1"/>
          </p:cNvCxnSpPr>
          <p:nvPr/>
        </p:nvCxnSpPr>
        <p:spPr>
          <a:xfrm>
            <a:off x="8252914" y="4290995"/>
            <a:ext cx="1211289" cy="566382"/>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650562E5-144B-0F42-9CEB-831BB82851CE}"/>
              </a:ext>
            </a:extLst>
          </p:cNvPr>
          <p:cNvCxnSpPr>
            <a:cxnSpLocks/>
            <a:endCxn id="28" idx="1"/>
          </p:cNvCxnSpPr>
          <p:nvPr/>
        </p:nvCxnSpPr>
        <p:spPr>
          <a:xfrm>
            <a:off x="8229468" y="4413816"/>
            <a:ext cx="1234735" cy="1186849"/>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347A0A10-96A1-5646-ABC9-0ECA5298A21A}"/>
              </a:ext>
            </a:extLst>
          </p:cNvPr>
          <p:cNvCxnSpPr>
            <a:cxnSpLocks/>
          </p:cNvCxnSpPr>
          <p:nvPr/>
        </p:nvCxnSpPr>
        <p:spPr>
          <a:xfrm>
            <a:off x="3431705" y="1821977"/>
            <a:ext cx="835897" cy="1698576"/>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3818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189E-BDBA-6440-BD04-2BF3C2039AE9}"/>
              </a:ext>
            </a:extLst>
          </p:cNvPr>
          <p:cNvSpPr>
            <a:spLocks noGrp="1"/>
          </p:cNvSpPr>
          <p:nvPr>
            <p:ph type="title"/>
          </p:nvPr>
        </p:nvSpPr>
        <p:spPr>
          <a:xfrm>
            <a:off x="1991544" y="0"/>
            <a:ext cx="3960440" cy="1147270"/>
          </a:xfrm>
        </p:spPr>
        <p:txBody>
          <a:bodyPr/>
          <a:lstStyle/>
          <a:p>
            <a:r>
              <a:rPr lang="en-US" dirty="0">
                <a:solidFill>
                  <a:schemeClr val="accent1"/>
                </a:solidFill>
              </a:rPr>
              <a:t>VM</a:t>
            </a:r>
            <a:endParaRPr lang="en-US" sz="3600" dirty="0">
              <a:solidFill>
                <a:schemeClr val="accent1"/>
              </a:solidFill>
            </a:endParaRPr>
          </a:p>
        </p:txBody>
      </p:sp>
      <p:sp>
        <p:nvSpPr>
          <p:cNvPr id="4" name="Slide Number Placeholder 3">
            <a:extLst>
              <a:ext uri="{FF2B5EF4-FFF2-40B4-BE49-F238E27FC236}">
                <a16:creationId xmlns:a16="http://schemas.microsoft.com/office/drawing/2014/main" id="{1BD0C5A5-7C27-294A-A870-205F8B8DA75B}"/>
              </a:ext>
            </a:extLst>
          </p:cNvPr>
          <p:cNvSpPr>
            <a:spLocks noGrp="1"/>
          </p:cNvSpPr>
          <p:nvPr>
            <p:ph type="sldNum" sz="quarter" idx="12"/>
          </p:nvPr>
        </p:nvSpPr>
        <p:spPr/>
        <p:txBody>
          <a:bodyPr/>
          <a:lstStyle/>
          <a:p>
            <a:pPr>
              <a:defRPr/>
            </a:pPr>
            <a:fld id="{E78C9E75-97FD-45D9-8ED3-955348887BB1}" type="slidenum">
              <a:rPr lang="zh-TW" altLang="en-US" smtClean="0"/>
              <a:pPr>
                <a:defRPr/>
              </a:pPr>
              <a:t>24</a:t>
            </a:fld>
            <a:endParaRPr lang="zh-TW" altLang="en-US"/>
          </a:p>
        </p:txBody>
      </p:sp>
      <p:sp>
        <p:nvSpPr>
          <p:cNvPr id="6" name="Footer Placeholder 4">
            <a:extLst>
              <a:ext uri="{FF2B5EF4-FFF2-40B4-BE49-F238E27FC236}">
                <a16:creationId xmlns:a16="http://schemas.microsoft.com/office/drawing/2014/main" id="{385BDC13-5700-6C4C-939F-6B954C33F35B}"/>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Rounded Rectangle 7">
            <a:extLst>
              <a:ext uri="{FF2B5EF4-FFF2-40B4-BE49-F238E27FC236}">
                <a16:creationId xmlns:a16="http://schemas.microsoft.com/office/drawing/2014/main" id="{3FC2BDAE-515A-A64A-B0D4-423D4A1F7B18}"/>
              </a:ext>
            </a:extLst>
          </p:cNvPr>
          <p:cNvSpPr>
            <a:spLocks noChangeArrowheads="1"/>
          </p:cNvSpPr>
          <p:nvPr/>
        </p:nvSpPr>
        <p:spPr bwMode="auto">
          <a:xfrm>
            <a:off x="6671351" y="3229302"/>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9" name="Rounded Rectangle 8">
            <a:extLst>
              <a:ext uri="{FF2B5EF4-FFF2-40B4-BE49-F238E27FC236}">
                <a16:creationId xmlns:a16="http://schemas.microsoft.com/office/drawing/2014/main" id="{15D893B6-9AB5-A34D-BE63-563049097DB9}"/>
              </a:ext>
            </a:extLst>
          </p:cNvPr>
          <p:cNvSpPr>
            <a:spLocks noChangeArrowheads="1"/>
          </p:cNvSpPr>
          <p:nvPr/>
        </p:nvSpPr>
        <p:spPr bwMode="auto">
          <a:xfrm>
            <a:off x="6671351" y="2060848"/>
            <a:ext cx="1368152" cy="919778"/>
          </a:xfrm>
          <a:prstGeom prst="roundRect">
            <a:avLst>
              <a:gd name="adj" fmla="val 3899"/>
            </a:avLst>
          </a:prstGeom>
          <a:solidFill>
            <a:schemeClr val="accent2">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100" b="1" dirty="0">
                <a:latin typeface="Calibri" panose="020F0502020204030204" pitchFamily="34" charset="0"/>
                <a:cs typeface="Calibri" panose="020F0502020204030204" pitchFamily="34" charset="0"/>
              </a:rPr>
              <a:t>Application</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10" name="Rounded Rectangle 9">
            <a:extLst>
              <a:ext uri="{FF2B5EF4-FFF2-40B4-BE49-F238E27FC236}">
                <a16:creationId xmlns:a16="http://schemas.microsoft.com/office/drawing/2014/main" id="{B650D574-1317-7D47-998E-7ABF0B5A2720}"/>
              </a:ext>
            </a:extLst>
          </p:cNvPr>
          <p:cNvSpPr>
            <a:spLocks noChangeArrowheads="1"/>
          </p:cNvSpPr>
          <p:nvPr/>
        </p:nvSpPr>
        <p:spPr bwMode="auto">
          <a:xfrm>
            <a:off x="6455327" y="4437112"/>
            <a:ext cx="3816424" cy="541622"/>
          </a:xfrm>
          <a:prstGeom prst="roundRect">
            <a:avLst>
              <a:gd name="adj" fmla="val 3899"/>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chemeClr val="accent2">
                    <a:lumMod val="50000"/>
                  </a:schemeClr>
                </a:solidFill>
                <a:latin typeface="Calibri" panose="020F0502020204030204" pitchFamily="34" charset="0"/>
                <a:cs typeface="Calibri" panose="020F0502020204030204" pitchFamily="34" charset="0"/>
              </a:rPr>
              <a:t>Container manager</a:t>
            </a:r>
          </a:p>
        </p:txBody>
      </p:sp>
      <p:sp>
        <p:nvSpPr>
          <p:cNvPr id="11" name="Rounded Rectangle 10">
            <a:extLst>
              <a:ext uri="{FF2B5EF4-FFF2-40B4-BE49-F238E27FC236}">
                <a16:creationId xmlns:a16="http://schemas.microsoft.com/office/drawing/2014/main" id="{D4FA08E2-5D31-BC4D-B585-01672841F638}"/>
              </a:ext>
            </a:extLst>
          </p:cNvPr>
          <p:cNvSpPr>
            <a:spLocks noChangeArrowheads="1"/>
          </p:cNvSpPr>
          <p:nvPr/>
        </p:nvSpPr>
        <p:spPr bwMode="auto">
          <a:xfrm>
            <a:off x="6454614" y="5193863"/>
            <a:ext cx="3816424" cy="541622"/>
          </a:xfrm>
          <a:prstGeom prst="roundRect">
            <a:avLst>
              <a:gd name="adj" fmla="val 3899"/>
            </a:avLst>
          </a:prstGeom>
          <a:solidFill>
            <a:schemeClr val="accent6">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Host OS</a:t>
            </a:r>
          </a:p>
        </p:txBody>
      </p:sp>
      <p:sp>
        <p:nvSpPr>
          <p:cNvPr id="12" name="Rounded Rectangle 11">
            <a:extLst>
              <a:ext uri="{FF2B5EF4-FFF2-40B4-BE49-F238E27FC236}">
                <a16:creationId xmlns:a16="http://schemas.microsoft.com/office/drawing/2014/main" id="{25636023-7C48-E444-8F90-08EF28DC5120}"/>
              </a:ext>
            </a:extLst>
          </p:cNvPr>
          <p:cNvSpPr>
            <a:spLocks noChangeArrowheads="1"/>
          </p:cNvSpPr>
          <p:nvPr/>
        </p:nvSpPr>
        <p:spPr bwMode="auto">
          <a:xfrm>
            <a:off x="6454614" y="5911714"/>
            <a:ext cx="3816424" cy="541622"/>
          </a:xfrm>
          <a:prstGeom prst="roundRect">
            <a:avLst>
              <a:gd name="adj" fmla="val 3899"/>
            </a:avLst>
          </a:prstGeom>
          <a:solidFill>
            <a:schemeClr val="accent6">
              <a:lumMod val="75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Server Hardware</a:t>
            </a:r>
          </a:p>
        </p:txBody>
      </p:sp>
      <p:sp>
        <p:nvSpPr>
          <p:cNvPr id="13" name="Rounded Rectangle 12">
            <a:extLst>
              <a:ext uri="{FF2B5EF4-FFF2-40B4-BE49-F238E27FC236}">
                <a16:creationId xmlns:a16="http://schemas.microsoft.com/office/drawing/2014/main" id="{B55645A0-ACC3-EE4F-BCA7-85F999DEFD9E}"/>
              </a:ext>
            </a:extLst>
          </p:cNvPr>
          <p:cNvSpPr>
            <a:spLocks noChangeArrowheads="1"/>
          </p:cNvSpPr>
          <p:nvPr/>
        </p:nvSpPr>
        <p:spPr bwMode="auto">
          <a:xfrm>
            <a:off x="6454615" y="1897430"/>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p>
        </p:txBody>
      </p:sp>
      <p:sp>
        <p:nvSpPr>
          <p:cNvPr id="16" name="Rounded Rectangle 15">
            <a:extLst>
              <a:ext uri="{FF2B5EF4-FFF2-40B4-BE49-F238E27FC236}">
                <a16:creationId xmlns:a16="http://schemas.microsoft.com/office/drawing/2014/main" id="{33D07F47-2E16-B542-8728-D34E0501DB26}"/>
              </a:ext>
            </a:extLst>
          </p:cNvPr>
          <p:cNvSpPr>
            <a:spLocks noChangeArrowheads="1"/>
          </p:cNvSpPr>
          <p:nvPr/>
        </p:nvSpPr>
        <p:spPr bwMode="auto">
          <a:xfrm>
            <a:off x="8471552" y="1916832"/>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p>
        </p:txBody>
      </p:sp>
      <p:sp>
        <p:nvSpPr>
          <p:cNvPr id="21" name="TextBox 20">
            <a:extLst>
              <a:ext uri="{FF2B5EF4-FFF2-40B4-BE49-F238E27FC236}">
                <a16:creationId xmlns:a16="http://schemas.microsoft.com/office/drawing/2014/main" id="{46E7292A-8F47-504C-A606-08F3ECD12EDD}"/>
              </a:ext>
            </a:extLst>
          </p:cNvPr>
          <p:cNvSpPr txBox="1"/>
          <p:nvPr/>
        </p:nvSpPr>
        <p:spPr>
          <a:xfrm>
            <a:off x="6496112" y="1085836"/>
            <a:ext cx="1661545"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User 1</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Container 1</a:t>
            </a:r>
          </a:p>
        </p:txBody>
      </p:sp>
      <p:sp>
        <p:nvSpPr>
          <p:cNvPr id="22" name="TextBox 21">
            <a:extLst>
              <a:ext uri="{FF2B5EF4-FFF2-40B4-BE49-F238E27FC236}">
                <a16:creationId xmlns:a16="http://schemas.microsoft.com/office/drawing/2014/main" id="{0CD4DF06-7BC3-A44D-9F31-712A3FE9040B}"/>
              </a:ext>
            </a:extLst>
          </p:cNvPr>
          <p:cNvSpPr txBox="1"/>
          <p:nvPr/>
        </p:nvSpPr>
        <p:spPr>
          <a:xfrm>
            <a:off x="8502922" y="1085836"/>
            <a:ext cx="1661545"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User 2</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Container 2</a:t>
            </a:r>
          </a:p>
        </p:txBody>
      </p:sp>
      <p:sp>
        <p:nvSpPr>
          <p:cNvPr id="23" name="Rounded Rectangle 22">
            <a:extLst>
              <a:ext uri="{FF2B5EF4-FFF2-40B4-BE49-F238E27FC236}">
                <a16:creationId xmlns:a16="http://schemas.microsoft.com/office/drawing/2014/main" id="{ABFE1EAC-A5B2-9544-ACF7-209DE65B3D9E}"/>
              </a:ext>
            </a:extLst>
          </p:cNvPr>
          <p:cNvSpPr>
            <a:spLocks noChangeArrowheads="1"/>
          </p:cNvSpPr>
          <p:nvPr/>
        </p:nvSpPr>
        <p:spPr bwMode="auto">
          <a:xfrm>
            <a:off x="8687575" y="3229302"/>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24" name="Rounded Rectangle 23">
            <a:extLst>
              <a:ext uri="{FF2B5EF4-FFF2-40B4-BE49-F238E27FC236}">
                <a16:creationId xmlns:a16="http://schemas.microsoft.com/office/drawing/2014/main" id="{C074ADE2-A88F-A846-87F8-C0EE293ABB5B}"/>
              </a:ext>
            </a:extLst>
          </p:cNvPr>
          <p:cNvSpPr>
            <a:spLocks noChangeArrowheads="1"/>
          </p:cNvSpPr>
          <p:nvPr/>
        </p:nvSpPr>
        <p:spPr bwMode="auto">
          <a:xfrm>
            <a:off x="8687575" y="2060848"/>
            <a:ext cx="1368152" cy="919778"/>
          </a:xfrm>
          <a:prstGeom prst="roundRect">
            <a:avLst>
              <a:gd name="adj" fmla="val 3899"/>
            </a:avLst>
          </a:prstGeom>
          <a:solidFill>
            <a:schemeClr val="accent2">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100" b="1" dirty="0">
                <a:latin typeface="Calibri" panose="020F0502020204030204" pitchFamily="34" charset="0"/>
                <a:cs typeface="Calibri" panose="020F0502020204030204" pitchFamily="34" charset="0"/>
              </a:rPr>
              <a:t>Application</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20" name="Rounded Rectangle 19">
            <a:extLst>
              <a:ext uri="{FF2B5EF4-FFF2-40B4-BE49-F238E27FC236}">
                <a16:creationId xmlns:a16="http://schemas.microsoft.com/office/drawing/2014/main" id="{13459B39-8DC2-634D-8E0A-CDD1F02089FB}"/>
              </a:ext>
            </a:extLst>
          </p:cNvPr>
          <p:cNvSpPr>
            <a:spLocks noChangeArrowheads="1"/>
          </p:cNvSpPr>
          <p:nvPr/>
        </p:nvSpPr>
        <p:spPr bwMode="auto">
          <a:xfrm>
            <a:off x="2206855" y="2060848"/>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27" name="Rounded Rectangle 26">
            <a:extLst>
              <a:ext uri="{FF2B5EF4-FFF2-40B4-BE49-F238E27FC236}">
                <a16:creationId xmlns:a16="http://schemas.microsoft.com/office/drawing/2014/main" id="{4967E727-07EB-0644-860C-B4CF4A060894}"/>
              </a:ext>
            </a:extLst>
          </p:cNvPr>
          <p:cNvSpPr>
            <a:spLocks noChangeArrowheads="1"/>
          </p:cNvSpPr>
          <p:nvPr/>
        </p:nvSpPr>
        <p:spPr bwMode="auto">
          <a:xfrm>
            <a:off x="2206855" y="3229302"/>
            <a:ext cx="1368152" cy="919778"/>
          </a:xfrm>
          <a:prstGeom prst="roundRect">
            <a:avLst>
              <a:gd name="adj" fmla="val 3899"/>
            </a:avLst>
          </a:prstGeom>
          <a:solidFill>
            <a:schemeClr val="accent5">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Guest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OS</a:t>
            </a:r>
          </a:p>
        </p:txBody>
      </p:sp>
      <p:sp>
        <p:nvSpPr>
          <p:cNvPr id="28" name="Rounded Rectangle 27">
            <a:extLst>
              <a:ext uri="{FF2B5EF4-FFF2-40B4-BE49-F238E27FC236}">
                <a16:creationId xmlns:a16="http://schemas.microsoft.com/office/drawing/2014/main" id="{49C2AB61-85B2-014A-B95A-462E83062227}"/>
              </a:ext>
            </a:extLst>
          </p:cNvPr>
          <p:cNvSpPr>
            <a:spLocks noChangeArrowheads="1"/>
          </p:cNvSpPr>
          <p:nvPr/>
        </p:nvSpPr>
        <p:spPr bwMode="auto">
          <a:xfrm>
            <a:off x="1990831" y="4437112"/>
            <a:ext cx="3816424" cy="541622"/>
          </a:xfrm>
          <a:prstGeom prst="roundRect">
            <a:avLst>
              <a:gd name="adj" fmla="val 3899"/>
            </a:avLst>
          </a:prstGeom>
          <a:solidFill>
            <a:schemeClr val="accent4">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chemeClr val="accent2">
                    <a:lumMod val="50000"/>
                  </a:schemeClr>
                </a:solidFill>
                <a:latin typeface="Calibri" panose="020F0502020204030204" pitchFamily="34" charset="0"/>
                <a:cs typeface="Calibri" panose="020F0502020204030204" pitchFamily="34" charset="0"/>
              </a:rPr>
              <a:t>Hypervisor</a:t>
            </a:r>
          </a:p>
        </p:txBody>
      </p:sp>
      <p:sp>
        <p:nvSpPr>
          <p:cNvPr id="29" name="Rounded Rectangle 28">
            <a:extLst>
              <a:ext uri="{FF2B5EF4-FFF2-40B4-BE49-F238E27FC236}">
                <a16:creationId xmlns:a16="http://schemas.microsoft.com/office/drawing/2014/main" id="{0E5A521A-7351-D047-AC04-47CDAAB3CA93}"/>
              </a:ext>
            </a:extLst>
          </p:cNvPr>
          <p:cNvSpPr>
            <a:spLocks noChangeArrowheads="1"/>
          </p:cNvSpPr>
          <p:nvPr/>
        </p:nvSpPr>
        <p:spPr bwMode="auto">
          <a:xfrm>
            <a:off x="1990118" y="5193863"/>
            <a:ext cx="3816424" cy="541622"/>
          </a:xfrm>
          <a:prstGeom prst="roundRect">
            <a:avLst>
              <a:gd name="adj" fmla="val 3899"/>
            </a:avLst>
          </a:prstGeom>
          <a:solidFill>
            <a:schemeClr val="accent6">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Host OS</a:t>
            </a:r>
          </a:p>
        </p:txBody>
      </p:sp>
      <p:sp>
        <p:nvSpPr>
          <p:cNvPr id="30" name="Rounded Rectangle 29">
            <a:extLst>
              <a:ext uri="{FF2B5EF4-FFF2-40B4-BE49-F238E27FC236}">
                <a16:creationId xmlns:a16="http://schemas.microsoft.com/office/drawing/2014/main" id="{228B751C-95AB-D544-8E84-B1258B8726E9}"/>
              </a:ext>
            </a:extLst>
          </p:cNvPr>
          <p:cNvSpPr>
            <a:spLocks noChangeArrowheads="1"/>
          </p:cNvSpPr>
          <p:nvPr/>
        </p:nvSpPr>
        <p:spPr bwMode="auto">
          <a:xfrm>
            <a:off x="1990118" y="5911714"/>
            <a:ext cx="3816424" cy="541622"/>
          </a:xfrm>
          <a:prstGeom prst="roundRect">
            <a:avLst>
              <a:gd name="adj" fmla="val 3899"/>
            </a:avLst>
          </a:prstGeom>
          <a:solidFill>
            <a:schemeClr val="accent6">
              <a:lumMod val="75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Server Hardware</a:t>
            </a:r>
          </a:p>
        </p:txBody>
      </p:sp>
      <p:sp>
        <p:nvSpPr>
          <p:cNvPr id="31" name="Rounded Rectangle 30">
            <a:extLst>
              <a:ext uri="{FF2B5EF4-FFF2-40B4-BE49-F238E27FC236}">
                <a16:creationId xmlns:a16="http://schemas.microsoft.com/office/drawing/2014/main" id="{66CF5269-4E73-514A-A5EA-1547CDCDB49C}"/>
              </a:ext>
            </a:extLst>
          </p:cNvPr>
          <p:cNvSpPr>
            <a:spLocks noChangeArrowheads="1"/>
          </p:cNvSpPr>
          <p:nvPr/>
        </p:nvSpPr>
        <p:spPr bwMode="auto">
          <a:xfrm>
            <a:off x="1990119" y="1897430"/>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p>
        </p:txBody>
      </p:sp>
      <p:sp>
        <p:nvSpPr>
          <p:cNvPr id="32" name="Rounded Rectangle 31">
            <a:extLst>
              <a:ext uri="{FF2B5EF4-FFF2-40B4-BE49-F238E27FC236}">
                <a16:creationId xmlns:a16="http://schemas.microsoft.com/office/drawing/2014/main" id="{29B4B3DB-A4F9-D849-961A-8B9CF5B831A1}"/>
              </a:ext>
            </a:extLst>
          </p:cNvPr>
          <p:cNvSpPr>
            <a:spLocks noChangeArrowheads="1"/>
          </p:cNvSpPr>
          <p:nvPr/>
        </p:nvSpPr>
        <p:spPr bwMode="auto">
          <a:xfrm>
            <a:off x="4223792" y="2080250"/>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33" name="Rounded Rectangle 32">
            <a:extLst>
              <a:ext uri="{FF2B5EF4-FFF2-40B4-BE49-F238E27FC236}">
                <a16:creationId xmlns:a16="http://schemas.microsoft.com/office/drawing/2014/main" id="{9AB0F91F-A654-AF40-B979-4A7A7CEC1935}"/>
              </a:ext>
            </a:extLst>
          </p:cNvPr>
          <p:cNvSpPr>
            <a:spLocks noChangeArrowheads="1"/>
          </p:cNvSpPr>
          <p:nvPr/>
        </p:nvSpPr>
        <p:spPr bwMode="auto">
          <a:xfrm>
            <a:off x="4223792" y="3248704"/>
            <a:ext cx="1368152" cy="919778"/>
          </a:xfrm>
          <a:prstGeom prst="roundRect">
            <a:avLst>
              <a:gd name="adj" fmla="val 3899"/>
            </a:avLst>
          </a:prstGeom>
          <a:solidFill>
            <a:schemeClr val="accent5">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Guest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OS</a:t>
            </a:r>
          </a:p>
        </p:txBody>
      </p:sp>
      <p:sp>
        <p:nvSpPr>
          <p:cNvPr id="34" name="Rounded Rectangle 33">
            <a:extLst>
              <a:ext uri="{FF2B5EF4-FFF2-40B4-BE49-F238E27FC236}">
                <a16:creationId xmlns:a16="http://schemas.microsoft.com/office/drawing/2014/main" id="{7651534B-849C-2044-86F7-FDD7A2930301}"/>
              </a:ext>
            </a:extLst>
          </p:cNvPr>
          <p:cNvSpPr>
            <a:spLocks noChangeArrowheads="1"/>
          </p:cNvSpPr>
          <p:nvPr/>
        </p:nvSpPr>
        <p:spPr bwMode="auto">
          <a:xfrm>
            <a:off x="4007056" y="1916832"/>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p>
        </p:txBody>
      </p:sp>
      <p:sp>
        <p:nvSpPr>
          <p:cNvPr id="35" name="TextBox 34">
            <a:extLst>
              <a:ext uri="{FF2B5EF4-FFF2-40B4-BE49-F238E27FC236}">
                <a16:creationId xmlns:a16="http://schemas.microsoft.com/office/drawing/2014/main" id="{90A0AB8D-F128-B74A-9435-751BF8C29D25}"/>
              </a:ext>
            </a:extLst>
          </p:cNvPr>
          <p:cNvSpPr txBox="1"/>
          <p:nvPr/>
        </p:nvSpPr>
        <p:spPr>
          <a:xfrm>
            <a:off x="2062840" y="1085836"/>
            <a:ext cx="1599091"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Virtual </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web server</a:t>
            </a:r>
          </a:p>
        </p:txBody>
      </p:sp>
      <p:sp>
        <p:nvSpPr>
          <p:cNvPr id="36" name="TextBox 35">
            <a:extLst>
              <a:ext uri="{FF2B5EF4-FFF2-40B4-BE49-F238E27FC236}">
                <a16:creationId xmlns:a16="http://schemas.microsoft.com/office/drawing/2014/main" id="{A2B145D6-6131-DE44-BA23-281246691EDA}"/>
              </a:ext>
            </a:extLst>
          </p:cNvPr>
          <p:cNvSpPr txBox="1"/>
          <p:nvPr/>
        </p:nvSpPr>
        <p:spPr>
          <a:xfrm>
            <a:off x="4066828" y="1085836"/>
            <a:ext cx="1604735"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Virtual </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mail server</a:t>
            </a:r>
          </a:p>
        </p:txBody>
      </p:sp>
      <p:cxnSp>
        <p:nvCxnSpPr>
          <p:cNvPr id="14" name="Straight Connector 13">
            <a:extLst>
              <a:ext uri="{FF2B5EF4-FFF2-40B4-BE49-F238E27FC236}">
                <a16:creationId xmlns:a16="http://schemas.microsoft.com/office/drawing/2014/main" id="{B5D9AD85-1A41-9741-A728-A87742E9D9D0}"/>
              </a:ext>
            </a:extLst>
          </p:cNvPr>
          <p:cNvCxnSpPr>
            <a:cxnSpLocks/>
          </p:cNvCxnSpPr>
          <p:nvPr/>
        </p:nvCxnSpPr>
        <p:spPr>
          <a:xfrm>
            <a:off x="6168008" y="1085835"/>
            <a:ext cx="0" cy="5434028"/>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A146C5CA-887E-A640-B8BE-B3037814955C}"/>
              </a:ext>
            </a:extLst>
          </p:cNvPr>
          <p:cNvSpPr txBox="1">
            <a:spLocks/>
          </p:cNvSpPr>
          <p:nvPr/>
        </p:nvSpPr>
        <p:spPr bwMode="auto">
          <a:xfrm>
            <a:off x="6415518" y="99652"/>
            <a:ext cx="3680018" cy="949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kern="1200" baseline="0">
                <a:solidFill>
                  <a:schemeClr val="tx1"/>
                </a:solidFill>
                <a:latin typeface="Calibri" pitchFamily="34" charset="0"/>
                <a:ea typeface="標楷體" pitchFamily="65" charset="-120"/>
                <a:cs typeface="新細明體" charset="0"/>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a:lstStyle>
          <a:p>
            <a:r>
              <a:rPr lang="en-US" dirty="0">
                <a:solidFill>
                  <a:schemeClr val="accent1"/>
                </a:solidFill>
              </a:rPr>
              <a:t>Container</a:t>
            </a:r>
          </a:p>
        </p:txBody>
      </p:sp>
    </p:spTree>
    <p:extLst>
      <p:ext uri="{BB962C8B-B14F-4D97-AF65-F5344CB8AC3E}">
        <p14:creationId xmlns:p14="http://schemas.microsoft.com/office/powerpoint/2010/main" val="1216355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189E-BDBA-6440-BD04-2BF3C2039AE9}"/>
              </a:ext>
            </a:extLst>
          </p:cNvPr>
          <p:cNvSpPr>
            <a:spLocks noGrp="1"/>
          </p:cNvSpPr>
          <p:nvPr>
            <p:ph type="title"/>
          </p:nvPr>
        </p:nvSpPr>
        <p:spPr>
          <a:xfrm>
            <a:off x="1991544" y="116633"/>
            <a:ext cx="8229600" cy="949995"/>
          </a:xfrm>
        </p:spPr>
        <p:txBody>
          <a:bodyPr/>
          <a:lstStyle/>
          <a:p>
            <a:r>
              <a:rPr lang="en-US" dirty="0">
                <a:solidFill>
                  <a:schemeClr val="accent1"/>
                </a:solidFill>
              </a:rPr>
              <a:t>Everything as a service</a:t>
            </a:r>
          </a:p>
        </p:txBody>
      </p:sp>
      <p:sp>
        <p:nvSpPr>
          <p:cNvPr id="4" name="Slide Number Placeholder 3">
            <a:extLst>
              <a:ext uri="{FF2B5EF4-FFF2-40B4-BE49-F238E27FC236}">
                <a16:creationId xmlns:a16="http://schemas.microsoft.com/office/drawing/2014/main" id="{1BD0C5A5-7C27-294A-A870-205F8B8DA75B}"/>
              </a:ext>
            </a:extLst>
          </p:cNvPr>
          <p:cNvSpPr>
            <a:spLocks noGrp="1"/>
          </p:cNvSpPr>
          <p:nvPr>
            <p:ph type="sldNum" sz="quarter" idx="12"/>
          </p:nvPr>
        </p:nvSpPr>
        <p:spPr/>
        <p:txBody>
          <a:bodyPr/>
          <a:lstStyle/>
          <a:p>
            <a:pPr>
              <a:defRPr/>
            </a:pPr>
            <a:fld id="{E78C9E75-97FD-45D9-8ED3-955348887BB1}" type="slidenum">
              <a:rPr lang="zh-TW" altLang="en-US" smtClean="0"/>
              <a:pPr>
                <a:defRPr/>
              </a:pPr>
              <a:t>25</a:t>
            </a:fld>
            <a:endParaRPr lang="zh-TW" altLang="en-US"/>
          </a:p>
        </p:txBody>
      </p:sp>
      <p:sp>
        <p:nvSpPr>
          <p:cNvPr id="6" name="Footer Placeholder 4">
            <a:extLst>
              <a:ext uri="{FF2B5EF4-FFF2-40B4-BE49-F238E27FC236}">
                <a16:creationId xmlns:a16="http://schemas.microsoft.com/office/drawing/2014/main" id="{385BDC13-5700-6C4C-939F-6B954C33F35B}"/>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11" name="Rounded Rectangle 10">
            <a:extLst>
              <a:ext uri="{FF2B5EF4-FFF2-40B4-BE49-F238E27FC236}">
                <a16:creationId xmlns:a16="http://schemas.microsoft.com/office/drawing/2014/main" id="{0C4BF621-0910-7B46-BA5F-6D3852C8A958}"/>
              </a:ext>
            </a:extLst>
          </p:cNvPr>
          <p:cNvSpPr>
            <a:spLocks noChangeArrowheads="1"/>
          </p:cNvSpPr>
          <p:nvPr/>
        </p:nvSpPr>
        <p:spPr bwMode="auto">
          <a:xfrm>
            <a:off x="4223792" y="4010348"/>
            <a:ext cx="4065806" cy="1081431"/>
          </a:xfrm>
          <a:prstGeom prst="roundRect">
            <a:avLst>
              <a:gd name="adj" fmla="val 3899"/>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Infrastructure as a service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(IaaS)</a:t>
            </a:r>
          </a:p>
        </p:txBody>
      </p:sp>
      <p:sp>
        <p:nvSpPr>
          <p:cNvPr id="12" name="Rounded Rectangle 11">
            <a:extLst>
              <a:ext uri="{FF2B5EF4-FFF2-40B4-BE49-F238E27FC236}">
                <a16:creationId xmlns:a16="http://schemas.microsoft.com/office/drawing/2014/main" id="{E993333B-8AF2-A747-9EB7-BEBA8627E143}"/>
              </a:ext>
            </a:extLst>
          </p:cNvPr>
          <p:cNvSpPr>
            <a:spLocks noChangeArrowheads="1"/>
          </p:cNvSpPr>
          <p:nvPr/>
        </p:nvSpPr>
        <p:spPr bwMode="auto">
          <a:xfrm>
            <a:off x="4224505" y="5303584"/>
            <a:ext cx="4065806" cy="1077745"/>
          </a:xfrm>
          <a:prstGeom prst="roundRect">
            <a:avLst>
              <a:gd name="adj" fmla="val 3899"/>
            </a:avLst>
          </a:prstGeom>
          <a:solidFill>
            <a:schemeClr val="accent6">
              <a:lumMod val="60000"/>
              <a:lumOff val="4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Cloud data center</a:t>
            </a:r>
          </a:p>
        </p:txBody>
      </p:sp>
      <p:sp>
        <p:nvSpPr>
          <p:cNvPr id="16" name="TextBox 15">
            <a:extLst>
              <a:ext uri="{FF2B5EF4-FFF2-40B4-BE49-F238E27FC236}">
                <a16:creationId xmlns:a16="http://schemas.microsoft.com/office/drawing/2014/main" id="{EA0A5B95-DDE5-8A48-B0B4-E08EDAF2E502}"/>
              </a:ext>
            </a:extLst>
          </p:cNvPr>
          <p:cNvSpPr txBox="1"/>
          <p:nvPr/>
        </p:nvSpPr>
        <p:spPr>
          <a:xfrm>
            <a:off x="1801013" y="1556793"/>
            <a:ext cx="2224011" cy="830997"/>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Photo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editing</a:t>
            </a:r>
          </a:p>
        </p:txBody>
      </p:sp>
      <p:sp>
        <p:nvSpPr>
          <p:cNvPr id="21" name="TextBox 20">
            <a:extLst>
              <a:ext uri="{FF2B5EF4-FFF2-40B4-BE49-F238E27FC236}">
                <a16:creationId xmlns:a16="http://schemas.microsoft.com/office/drawing/2014/main" id="{FE880652-CF07-F846-8542-8EDF597FA6C4}"/>
              </a:ext>
            </a:extLst>
          </p:cNvPr>
          <p:cNvSpPr txBox="1"/>
          <p:nvPr/>
        </p:nvSpPr>
        <p:spPr>
          <a:xfrm>
            <a:off x="8462788" y="1492297"/>
            <a:ext cx="1877630" cy="830997"/>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Logistics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management</a:t>
            </a:r>
          </a:p>
        </p:txBody>
      </p:sp>
      <p:sp>
        <p:nvSpPr>
          <p:cNvPr id="22" name="TextBox 21">
            <a:extLst>
              <a:ext uri="{FF2B5EF4-FFF2-40B4-BE49-F238E27FC236}">
                <a16:creationId xmlns:a16="http://schemas.microsoft.com/office/drawing/2014/main" id="{AEB6EA08-BFA5-9D48-81EA-F7C2A27DFBAF}"/>
              </a:ext>
            </a:extLst>
          </p:cNvPr>
          <p:cNvSpPr txBox="1"/>
          <p:nvPr/>
        </p:nvSpPr>
        <p:spPr>
          <a:xfrm>
            <a:off x="8289599" y="4125171"/>
            <a:ext cx="2224011" cy="830997"/>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Computing Virtualization</a:t>
            </a:r>
          </a:p>
        </p:txBody>
      </p:sp>
      <p:sp>
        <p:nvSpPr>
          <p:cNvPr id="23" name="Rounded Rectangle 22">
            <a:extLst>
              <a:ext uri="{FF2B5EF4-FFF2-40B4-BE49-F238E27FC236}">
                <a16:creationId xmlns:a16="http://schemas.microsoft.com/office/drawing/2014/main" id="{A0FD596D-8C75-654F-BDF6-D66AAC0493C8}"/>
              </a:ext>
            </a:extLst>
          </p:cNvPr>
          <p:cNvSpPr>
            <a:spLocks noChangeArrowheads="1"/>
          </p:cNvSpPr>
          <p:nvPr/>
        </p:nvSpPr>
        <p:spPr bwMode="auto">
          <a:xfrm>
            <a:off x="4224505" y="2717113"/>
            <a:ext cx="4065806" cy="1081431"/>
          </a:xfrm>
          <a:prstGeom prst="roundRect">
            <a:avLst>
              <a:gd name="adj" fmla="val 3899"/>
            </a:avLst>
          </a:prstGeom>
          <a:solidFill>
            <a:schemeClr val="accent5">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Platform as a service</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(PaaS)</a:t>
            </a:r>
          </a:p>
        </p:txBody>
      </p:sp>
      <p:sp>
        <p:nvSpPr>
          <p:cNvPr id="24" name="Rounded Rectangle 23">
            <a:extLst>
              <a:ext uri="{FF2B5EF4-FFF2-40B4-BE49-F238E27FC236}">
                <a16:creationId xmlns:a16="http://schemas.microsoft.com/office/drawing/2014/main" id="{35C214BE-61D9-494C-87B4-342E1D1B11FF}"/>
              </a:ext>
            </a:extLst>
          </p:cNvPr>
          <p:cNvSpPr>
            <a:spLocks noChangeArrowheads="1"/>
          </p:cNvSpPr>
          <p:nvPr/>
        </p:nvSpPr>
        <p:spPr bwMode="auto">
          <a:xfrm>
            <a:off x="4223792" y="1423878"/>
            <a:ext cx="4065806" cy="1081431"/>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Software as a service</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(SaaS)</a:t>
            </a:r>
          </a:p>
        </p:txBody>
      </p:sp>
      <p:sp>
        <p:nvSpPr>
          <p:cNvPr id="25" name="TextBox 24">
            <a:extLst>
              <a:ext uri="{FF2B5EF4-FFF2-40B4-BE49-F238E27FC236}">
                <a16:creationId xmlns:a16="http://schemas.microsoft.com/office/drawing/2014/main" id="{4CA60299-C367-2545-AE6B-DA38A2D2ED56}"/>
              </a:ext>
            </a:extLst>
          </p:cNvPr>
          <p:cNvSpPr txBox="1"/>
          <p:nvPr/>
        </p:nvSpPr>
        <p:spPr>
          <a:xfrm>
            <a:off x="1801013" y="2732728"/>
            <a:ext cx="2224011" cy="1200329"/>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Cloud management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Monitoring</a:t>
            </a:r>
          </a:p>
        </p:txBody>
      </p:sp>
      <p:sp>
        <p:nvSpPr>
          <p:cNvPr id="26" name="TextBox 25">
            <a:extLst>
              <a:ext uri="{FF2B5EF4-FFF2-40B4-BE49-F238E27FC236}">
                <a16:creationId xmlns:a16="http://schemas.microsoft.com/office/drawing/2014/main" id="{1859EB65-60AB-EF4F-A5C8-7CE1ABAAF2AF}"/>
              </a:ext>
            </a:extLst>
          </p:cNvPr>
          <p:cNvSpPr txBox="1"/>
          <p:nvPr/>
        </p:nvSpPr>
        <p:spPr>
          <a:xfrm>
            <a:off x="1801013" y="4077073"/>
            <a:ext cx="2224011" cy="830997"/>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Storage Network</a:t>
            </a:r>
          </a:p>
        </p:txBody>
      </p:sp>
      <p:sp>
        <p:nvSpPr>
          <p:cNvPr id="27" name="TextBox 26">
            <a:extLst>
              <a:ext uri="{FF2B5EF4-FFF2-40B4-BE49-F238E27FC236}">
                <a16:creationId xmlns:a16="http://schemas.microsoft.com/office/drawing/2014/main" id="{4BD30EE8-ABBD-6843-8BB8-3185A49CD0CC}"/>
              </a:ext>
            </a:extLst>
          </p:cNvPr>
          <p:cNvSpPr txBox="1"/>
          <p:nvPr/>
        </p:nvSpPr>
        <p:spPr>
          <a:xfrm>
            <a:off x="8460097" y="2649471"/>
            <a:ext cx="1883015" cy="1200329"/>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Database</a:t>
            </a:r>
          </a:p>
          <a:p>
            <a:pPr algn="ctr"/>
            <a:r>
              <a:rPr lang="en-US" sz="2400" b="1" dirty="0">
                <a:solidFill>
                  <a:schemeClr val="accent1"/>
                </a:solidFill>
                <a:latin typeface="Calibri" panose="020F0502020204030204" pitchFamily="34" charset="0"/>
                <a:cs typeface="Calibri" panose="020F0502020204030204" pitchFamily="34" charset="0"/>
              </a:rPr>
              <a:t>Software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development</a:t>
            </a:r>
          </a:p>
        </p:txBody>
      </p:sp>
    </p:spTree>
    <p:extLst>
      <p:ext uri="{BB962C8B-B14F-4D97-AF65-F5344CB8AC3E}">
        <p14:creationId xmlns:p14="http://schemas.microsoft.com/office/powerpoint/2010/main" val="3981937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189E-BDBA-6440-BD04-2BF3C2039AE9}"/>
              </a:ext>
            </a:extLst>
          </p:cNvPr>
          <p:cNvSpPr>
            <a:spLocks noGrp="1"/>
          </p:cNvSpPr>
          <p:nvPr>
            <p:ph type="title"/>
          </p:nvPr>
        </p:nvSpPr>
        <p:spPr>
          <a:xfrm>
            <a:off x="1991544" y="116633"/>
            <a:ext cx="8229600" cy="949995"/>
          </a:xfrm>
        </p:spPr>
        <p:txBody>
          <a:bodyPr/>
          <a:lstStyle/>
          <a:p>
            <a:r>
              <a:rPr lang="en-US" dirty="0">
                <a:solidFill>
                  <a:schemeClr val="accent1"/>
                </a:solidFill>
              </a:rPr>
              <a:t>Software as a service</a:t>
            </a:r>
          </a:p>
        </p:txBody>
      </p:sp>
      <p:sp>
        <p:nvSpPr>
          <p:cNvPr id="4" name="Slide Number Placeholder 3">
            <a:extLst>
              <a:ext uri="{FF2B5EF4-FFF2-40B4-BE49-F238E27FC236}">
                <a16:creationId xmlns:a16="http://schemas.microsoft.com/office/drawing/2014/main" id="{1BD0C5A5-7C27-294A-A870-205F8B8DA75B}"/>
              </a:ext>
            </a:extLst>
          </p:cNvPr>
          <p:cNvSpPr>
            <a:spLocks noGrp="1"/>
          </p:cNvSpPr>
          <p:nvPr>
            <p:ph type="sldNum" sz="quarter" idx="12"/>
          </p:nvPr>
        </p:nvSpPr>
        <p:spPr/>
        <p:txBody>
          <a:bodyPr/>
          <a:lstStyle/>
          <a:p>
            <a:pPr>
              <a:defRPr/>
            </a:pPr>
            <a:fld id="{E78C9E75-97FD-45D9-8ED3-955348887BB1}" type="slidenum">
              <a:rPr lang="zh-TW" altLang="en-US" smtClean="0"/>
              <a:pPr>
                <a:defRPr/>
              </a:pPr>
              <a:t>26</a:t>
            </a:fld>
            <a:endParaRPr lang="zh-TW" altLang="en-US"/>
          </a:p>
        </p:txBody>
      </p:sp>
      <p:sp>
        <p:nvSpPr>
          <p:cNvPr id="6" name="Footer Placeholder 4">
            <a:extLst>
              <a:ext uri="{FF2B5EF4-FFF2-40B4-BE49-F238E27FC236}">
                <a16:creationId xmlns:a16="http://schemas.microsoft.com/office/drawing/2014/main" id="{385BDC13-5700-6C4C-939F-6B954C33F35B}"/>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Freeform 7">
            <a:extLst>
              <a:ext uri="{FF2B5EF4-FFF2-40B4-BE49-F238E27FC236}">
                <a16:creationId xmlns:a16="http://schemas.microsoft.com/office/drawing/2014/main" id="{94E86622-7958-454E-A564-9F8F03167032}"/>
              </a:ext>
            </a:extLst>
          </p:cNvPr>
          <p:cNvSpPr/>
          <p:nvPr/>
        </p:nvSpPr>
        <p:spPr>
          <a:xfrm>
            <a:off x="4295800" y="3647865"/>
            <a:ext cx="5472608" cy="2088232"/>
          </a:xfrm>
          <a:custGeom>
            <a:avLst/>
            <a:gdLst>
              <a:gd name="connsiteX0" fmla="*/ 104172 w 3900668"/>
              <a:gd name="connsiteY0" fmla="*/ 798653 h 2407534"/>
              <a:gd name="connsiteX1" fmla="*/ 0 w 3900668"/>
              <a:gd name="connsiteY1" fmla="*/ 2407534 h 2407534"/>
              <a:gd name="connsiteX2" fmla="*/ 3900668 w 3900668"/>
              <a:gd name="connsiteY2" fmla="*/ 2372810 h 2407534"/>
              <a:gd name="connsiteX3" fmla="*/ 3541853 w 3900668"/>
              <a:gd name="connsiteY3" fmla="*/ 775504 h 2407534"/>
              <a:gd name="connsiteX4" fmla="*/ 2060294 w 3900668"/>
              <a:gd name="connsiteY4" fmla="*/ 0 h 2407534"/>
              <a:gd name="connsiteX5" fmla="*/ 104172 w 3900668"/>
              <a:gd name="connsiteY5" fmla="*/ 798653 h 2407534"/>
              <a:gd name="connsiteX0" fmla="*/ 104172 w 3900668"/>
              <a:gd name="connsiteY0" fmla="*/ 1146139 h 2755020"/>
              <a:gd name="connsiteX1" fmla="*/ 0 w 3900668"/>
              <a:gd name="connsiteY1" fmla="*/ 2755020 h 2755020"/>
              <a:gd name="connsiteX2" fmla="*/ 3900668 w 3900668"/>
              <a:gd name="connsiteY2" fmla="*/ 2720296 h 2755020"/>
              <a:gd name="connsiteX3" fmla="*/ 3541853 w 3900668"/>
              <a:gd name="connsiteY3" fmla="*/ 1122990 h 2755020"/>
              <a:gd name="connsiteX4" fmla="*/ 2060294 w 3900668"/>
              <a:gd name="connsiteY4" fmla="*/ 347486 h 2755020"/>
              <a:gd name="connsiteX5" fmla="*/ 104172 w 3900668"/>
              <a:gd name="connsiteY5" fmla="*/ 1146139 h 2755020"/>
              <a:gd name="connsiteX0" fmla="*/ 104172 w 3900668"/>
              <a:gd name="connsiteY0" fmla="*/ 1396284 h 3005165"/>
              <a:gd name="connsiteX1" fmla="*/ 0 w 3900668"/>
              <a:gd name="connsiteY1" fmla="*/ 3005165 h 3005165"/>
              <a:gd name="connsiteX2" fmla="*/ 3900668 w 3900668"/>
              <a:gd name="connsiteY2" fmla="*/ 2970441 h 3005165"/>
              <a:gd name="connsiteX3" fmla="*/ 3541853 w 3900668"/>
              <a:gd name="connsiteY3" fmla="*/ 1373135 h 3005165"/>
              <a:gd name="connsiteX4" fmla="*/ 2060294 w 3900668"/>
              <a:gd name="connsiteY4" fmla="*/ 597631 h 3005165"/>
              <a:gd name="connsiteX5" fmla="*/ 104172 w 3900668"/>
              <a:gd name="connsiteY5" fmla="*/ 1396284 h 3005165"/>
              <a:gd name="connsiteX0" fmla="*/ 104172 w 3900668"/>
              <a:gd name="connsiteY0" fmla="*/ 1391247 h 3000128"/>
              <a:gd name="connsiteX1" fmla="*/ 0 w 3900668"/>
              <a:gd name="connsiteY1" fmla="*/ 3000128 h 3000128"/>
              <a:gd name="connsiteX2" fmla="*/ 3900668 w 3900668"/>
              <a:gd name="connsiteY2" fmla="*/ 2965404 h 3000128"/>
              <a:gd name="connsiteX3" fmla="*/ 3541853 w 3900668"/>
              <a:gd name="connsiteY3" fmla="*/ 1368098 h 3000128"/>
              <a:gd name="connsiteX4" fmla="*/ 2060294 w 3900668"/>
              <a:gd name="connsiteY4" fmla="*/ 592594 h 3000128"/>
              <a:gd name="connsiteX5" fmla="*/ 104172 w 3900668"/>
              <a:gd name="connsiteY5" fmla="*/ 1391247 h 3000128"/>
              <a:gd name="connsiteX0" fmla="*/ 764501 w 4560997"/>
              <a:gd name="connsiteY0" fmla="*/ 1391247 h 3000128"/>
              <a:gd name="connsiteX1" fmla="*/ 660329 w 4560997"/>
              <a:gd name="connsiteY1" fmla="*/ 3000128 h 3000128"/>
              <a:gd name="connsiteX2" fmla="*/ 4560997 w 4560997"/>
              <a:gd name="connsiteY2" fmla="*/ 2965404 h 3000128"/>
              <a:gd name="connsiteX3" fmla="*/ 4202182 w 4560997"/>
              <a:gd name="connsiteY3" fmla="*/ 1368098 h 3000128"/>
              <a:gd name="connsiteX4" fmla="*/ 2720623 w 4560997"/>
              <a:gd name="connsiteY4" fmla="*/ 592594 h 3000128"/>
              <a:gd name="connsiteX5" fmla="*/ 764501 w 4560997"/>
              <a:gd name="connsiteY5" fmla="*/ 1391247 h 3000128"/>
              <a:gd name="connsiteX0" fmla="*/ 802770 w 4599266"/>
              <a:gd name="connsiteY0" fmla="*/ 1391247 h 3000128"/>
              <a:gd name="connsiteX1" fmla="*/ 698598 w 4599266"/>
              <a:gd name="connsiteY1" fmla="*/ 3000128 h 3000128"/>
              <a:gd name="connsiteX2" fmla="*/ 4599266 w 4599266"/>
              <a:gd name="connsiteY2" fmla="*/ 2965404 h 3000128"/>
              <a:gd name="connsiteX3" fmla="*/ 4240451 w 4599266"/>
              <a:gd name="connsiteY3" fmla="*/ 1368098 h 3000128"/>
              <a:gd name="connsiteX4" fmla="*/ 2758892 w 4599266"/>
              <a:gd name="connsiteY4" fmla="*/ 592594 h 3000128"/>
              <a:gd name="connsiteX5" fmla="*/ 802770 w 4599266"/>
              <a:gd name="connsiteY5" fmla="*/ 1391247 h 3000128"/>
              <a:gd name="connsiteX0" fmla="*/ 807912 w 4604408"/>
              <a:gd name="connsiteY0" fmla="*/ 1391247 h 3000128"/>
              <a:gd name="connsiteX1" fmla="*/ 703740 w 4604408"/>
              <a:gd name="connsiteY1" fmla="*/ 3000128 h 3000128"/>
              <a:gd name="connsiteX2" fmla="*/ 4604408 w 4604408"/>
              <a:gd name="connsiteY2" fmla="*/ 2965404 h 3000128"/>
              <a:gd name="connsiteX3" fmla="*/ 4245593 w 4604408"/>
              <a:gd name="connsiteY3" fmla="*/ 1368098 h 3000128"/>
              <a:gd name="connsiteX4" fmla="*/ 2764034 w 4604408"/>
              <a:gd name="connsiteY4" fmla="*/ 592594 h 3000128"/>
              <a:gd name="connsiteX5" fmla="*/ 807912 w 4604408"/>
              <a:gd name="connsiteY5" fmla="*/ 1391247 h 3000128"/>
              <a:gd name="connsiteX0" fmla="*/ 869950 w 4666446"/>
              <a:gd name="connsiteY0" fmla="*/ 1391247 h 3000128"/>
              <a:gd name="connsiteX1" fmla="*/ 765778 w 4666446"/>
              <a:gd name="connsiteY1" fmla="*/ 3000128 h 3000128"/>
              <a:gd name="connsiteX2" fmla="*/ 4666446 w 4666446"/>
              <a:gd name="connsiteY2" fmla="*/ 2965404 h 3000128"/>
              <a:gd name="connsiteX3" fmla="*/ 4307631 w 4666446"/>
              <a:gd name="connsiteY3" fmla="*/ 1368098 h 3000128"/>
              <a:gd name="connsiteX4" fmla="*/ 2826072 w 4666446"/>
              <a:gd name="connsiteY4" fmla="*/ 592594 h 3000128"/>
              <a:gd name="connsiteX5" fmla="*/ 869950 w 4666446"/>
              <a:gd name="connsiteY5" fmla="*/ 1391247 h 3000128"/>
              <a:gd name="connsiteX0" fmla="*/ 783328 w 4579824"/>
              <a:gd name="connsiteY0" fmla="*/ 1391247 h 3000128"/>
              <a:gd name="connsiteX1" fmla="*/ 679156 w 4579824"/>
              <a:gd name="connsiteY1" fmla="*/ 3000128 h 3000128"/>
              <a:gd name="connsiteX2" fmla="*/ 4579824 w 4579824"/>
              <a:gd name="connsiteY2" fmla="*/ 2965404 h 3000128"/>
              <a:gd name="connsiteX3" fmla="*/ 4221009 w 4579824"/>
              <a:gd name="connsiteY3" fmla="*/ 1368098 h 3000128"/>
              <a:gd name="connsiteX4" fmla="*/ 2739450 w 4579824"/>
              <a:gd name="connsiteY4" fmla="*/ 592594 h 3000128"/>
              <a:gd name="connsiteX5" fmla="*/ 783328 w 4579824"/>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841325"/>
              <a:gd name="connsiteY0" fmla="*/ 1391247 h 3000128"/>
              <a:gd name="connsiteX1" fmla="*/ 700882 w 4841325"/>
              <a:gd name="connsiteY1" fmla="*/ 3000128 h 3000128"/>
              <a:gd name="connsiteX2" fmla="*/ 4601550 w 4841325"/>
              <a:gd name="connsiteY2" fmla="*/ 2965404 h 3000128"/>
              <a:gd name="connsiteX3" fmla="*/ 4242735 w 4841325"/>
              <a:gd name="connsiteY3" fmla="*/ 1368098 h 3000128"/>
              <a:gd name="connsiteX4" fmla="*/ 2761176 w 4841325"/>
              <a:gd name="connsiteY4" fmla="*/ 592594 h 3000128"/>
              <a:gd name="connsiteX5" fmla="*/ 805054 w 4841325"/>
              <a:gd name="connsiteY5" fmla="*/ 1391247 h 3000128"/>
              <a:gd name="connsiteX0" fmla="*/ 805054 w 5231855"/>
              <a:gd name="connsiteY0" fmla="*/ 1391247 h 3000128"/>
              <a:gd name="connsiteX1" fmla="*/ 700882 w 5231855"/>
              <a:gd name="connsiteY1" fmla="*/ 3000128 h 3000128"/>
              <a:gd name="connsiteX2" fmla="*/ 4601550 w 5231855"/>
              <a:gd name="connsiteY2" fmla="*/ 2965404 h 3000128"/>
              <a:gd name="connsiteX3" fmla="*/ 4242735 w 5231855"/>
              <a:gd name="connsiteY3" fmla="*/ 1368098 h 3000128"/>
              <a:gd name="connsiteX4" fmla="*/ 2761176 w 5231855"/>
              <a:gd name="connsiteY4" fmla="*/ 592594 h 3000128"/>
              <a:gd name="connsiteX5" fmla="*/ 805054 w 5231855"/>
              <a:gd name="connsiteY5" fmla="*/ 1391247 h 3000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31855" h="3000128">
                <a:moveTo>
                  <a:pt x="805054" y="1391247"/>
                </a:moveTo>
                <a:cubicBezTo>
                  <a:pt x="261044" y="1267784"/>
                  <a:pt x="-641781" y="2544857"/>
                  <a:pt x="700882" y="3000128"/>
                </a:cubicBezTo>
                <a:lnTo>
                  <a:pt x="4601550" y="2965404"/>
                </a:lnTo>
                <a:cubicBezTo>
                  <a:pt x="5558390" y="2826509"/>
                  <a:pt x="5415636" y="1344948"/>
                  <a:pt x="4242735" y="1368098"/>
                </a:cubicBezTo>
                <a:cubicBezTo>
                  <a:pt x="4397064" y="785505"/>
                  <a:pt x="3648569" y="-5432"/>
                  <a:pt x="2761176" y="592594"/>
                </a:cubicBezTo>
                <a:cubicBezTo>
                  <a:pt x="2155434" y="-425977"/>
                  <a:pt x="484822" y="-113462"/>
                  <a:pt x="805054" y="1391247"/>
                </a:cubicBezTo>
                <a:close/>
              </a:path>
            </a:pathLst>
          </a:custGeom>
          <a:solidFill>
            <a:schemeClr val="accent1">
              <a:lumMod val="20000"/>
              <a:lumOff val="80000"/>
            </a:schemeClr>
          </a:solidFill>
          <a:ln w="76200">
            <a:solidFill>
              <a:schemeClr val="tx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b="1" dirty="0">
              <a:solidFill>
                <a:srgbClr val="C00000"/>
              </a:solidFill>
            </a:endParaRPr>
          </a:p>
          <a:p>
            <a:pPr algn="ctr"/>
            <a:endParaRPr lang="en-US" sz="3200" b="1" dirty="0">
              <a:solidFill>
                <a:srgbClr val="C00000"/>
              </a:solidFill>
            </a:endParaRPr>
          </a:p>
          <a:p>
            <a:pPr algn="ctr"/>
            <a:r>
              <a:rPr lang="en-US" sz="3200" b="1" dirty="0">
                <a:solidFill>
                  <a:srgbClr val="C00000"/>
                </a:solidFill>
              </a:rPr>
              <a:t>Cloud Infrastructure</a:t>
            </a:r>
          </a:p>
        </p:txBody>
      </p:sp>
      <p:sp>
        <p:nvSpPr>
          <p:cNvPr id="9" name="TextBox 8">
            <a:extLst>
              <a:ext uri="{FF2B5EF4-FFF2-40B4-BE49-F238E27FC236}">
                <a16:creationId xmlns:a16="http://schemas.microsoft.com/office/drawing/2014/main" id="{8AD5362C-4E30-F145-BB0F-0B69EF4C91A7}"/>
              </a:ext>
            </a:extLst>
          </p:cNvPr>
          <p:cNvSpPr txBox="1"/>
          <p:nvPr/>
        </p:nvSpPr>
        <p:spPr>
          <a:xfrm>
            <a:off x="1581557" y="4616481"/>
            <a:ext cx="2664296" cy="954107"/>
          </a:xfrm>
          <a:prstGeom prst="rect">
            <a:avLst/>
          </a:prstGeom>
          <a:noFill/>
        </p:spPr>
        <p:txBody>
          <a:bodyPr wrap="squar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Cloud </a:t>
            </a:r>
            <a:br>
              <a:rPr lang="en-US" sz="2800" b="1" dirty="0">
                <a:solidFill>
                  <a:schemeClr val="accent1"/>
                </a:solidFill>
                <a:latin typeface="Calibri" panose="020F0502020204030204" pitchFamily="34" charset="0"/>
                <a:cs typeface="Calibri" panose="020F0502020204030204" pitchFamily="34" charset="0"/>
              </a:rPr>
            </a:br>
            <a:r>
              <a:rPr lang="en-US" sz="2800" b="1" dirty="0">
                <a:solidFill>
                  <a:schemeClr val="accent1"/>
                </a:solidFill>
                <a:latin typeface="Calibri" panose="020F0502020204030204" pitchFamily="34" charset="0"/>
                <a:cs typeface="Calibri" panose="020F0502020204030204" pitchFamily="34" charset="0"/>
              </a:rPr>
              <a:t>provider</a:t>
            </a:r>
          </a:p>
        </p:txBody>
      </p:sp>
      <p:sp>
        <p:nvSpPr>
          <p:cNvPr id="10" name="TextBox 9">
            <a:extLst>
              <a:ext uri="{FF2B5EF4-FFF2-40B4-BE49-F238E27FC236}">
                <a16:creationId xmlns:a16="http://schemas.microsoft.com/office/drawing/2014/main" id="{89BF91EB-D624-2446-AD23-6D01AA0714CF}"/>
              </a:ext>
            </a:extLst>
          </p:cNvPr>
          <p:cNvSpPr txBox="1"/>
          <p:nvPr/>
        </p:nvSpPr>
        <p:spPr>
          <a:xfrm>
            <a:off x="1693640" y="3153037"/>
            <a:ext cx="2592288" cy="954107"/>
          </a:xfrm>
          <a:prstGeom prst="rect">
            <a:avLst/>
          </a:prstGeom>
          <a:noFill/>
        </p:spPr>
        <p:txBody>
          <a:bodyPr wrap="squar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Software </a:t>
            </a:r>
            <a:br>
              <a:rPr lang="en-US" sz="2800" b="1" dirty="0">
                <a:solidFill>
                  <a:schemeClr val="accent1"/>
                </a:solidFill>
                <a:latin typeface="Calibri" panose="020F0502020204030204" pitchFamily="34" charset="0"/>
                <a:cs typeface="Calibri" panose="020F0502020204030204" pitchFamily="34" charset="0"/>
              </a:rPr>
            </a:br>
            <a:r>
              <a:rPr lang="en-US" sz="2800" b="1" dirty="0">
                <a:solidFill>
                  <a:schemeClr val="accent1"/>
                </a:solidFill>
                <a:latin typeface="Calibri" panose="020F0502020204030204" pitchFamily="34" charset="0"/>
                <a:cs typeface="Calibri" panose="020F0502020204030204" pitchFamily="34" charset="0"/>
              </a:rPr>
              <a:t>provider</a:t>
            </a:r>
          </a:p>
        </p:txBody>
      </p:sp>
      <p:sp>
        <p:nvSpPr>
          <p:cNvPr id="11" name="TextBox 10">
            <a:extLst>
              <a:ext uri="{FF2B5EF4-FFF2-40B4-BE49-F238E27FC236}">
                <a16:creationId xmlns:a16="http://schemas.microsoft.com/office/drawing/2014/main" id="{8D6E7849-E569-CD46-8B92-BAB959CC73C3}"/>
              </a:ext>
            </a:extLst>
          </p:cNvPr>
          <p:cNvSpPr txBox="1"/>
          <p:nvPr/>
        </p:nvSpPr>
        <p:spPr>
          <a:xfrm>
            <a:off x="1613489" y="1616637"/>
            <a:ext cx="2900892" cy="954107"/>
          </a:xfrm>
          <a:prstGeom prst="rect">
            <a:avLst/>
          </a:prstGeom>
          <a:noFill/>
        </p:spPr>
        <p:txBody>
          <a:bodyPr wrap="squar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Software customers</a:t>
            </a:r>
          </a:p>
        </p:txBody>
      </p:sp>
      <p:sp>
        <p:nvSpPr>
          <p:cNvPr id="12" name="Rounded Rectangle 11">
            <a:extLst>
              <a:ext uri="{FF2B5EF4-FFF2-40B4-BE49-F238E27FC236}">
                <a16:creationId xmlns:a16="http://schemas.microsoft.com/office/drawing/2014/main" id="{12665BFB-0A2B-B047-88B1-DA119784EFAF}"/>
              </a:ext>
            </a:extLst>
          </p:cNvPr>
          <p:cNvSpPr>
            <a:spLocks noChangeArrowheads="1"/>
          </p:cNvSpPr>
          <p:nvPr/>
        </p:nvSpPr>
        <p:spPr bwMode="auto">
          <a:xfrm>
            <a:off x="5303912" y="3068961"/>
            <a:ext cx="3600400" cy="1010953"/>
          </a:xfrm>
          <a:prstGeom prst="roundRect">
            <a:avLst>
              <a:gd name="adj" fmla="val 3899"/>
            </a:avLst>
          </a:prstGeom>
          <a:solidFill>
            <a:srgbClr val="FFD579"/>
          </a:solidFill>
          <a:ln w="28575">
            <a:solidFill>
              <a:schemeClr val="accent1">
                <a:lumMod val="75000"/>
              </a:schemeClr>
            </a:solidFill>
            <a:round/>
            <a:headEnd/>
            <a:tailEnd/>
          </a:ln>
          <a:effectLst/>
        </p:spPr>
        <p:txBody>
          <a:bodyPr wrap="none" lIns="0" tIns="0" rIns="0" bIns="0" anchor="ctr"/>
          <a:lstStyle/>
          <a:p>
            <a:pPr algn="ctr">
              <a:defRPr/>
            </a:pPr>
            <a:r>
              <a:rPr lang="en-US" sz="3200" b="1" dirty="0">
                <a:solidFill>
                  <a:srgbClr val="C00000"/>
                </a:solidFill>
                <a:latin typeface="Calibri" panose="020F0502020204030204" pitchFamily="34" charset="0"/>
                <a:cs typeface="Calibri" panose="020F0502020204030204" pitchFamily="34" charset="0"/>
              </a:rPr>
              <a:t>Software services</a:t>
            </a:r>
          </a:p>
        </p:txBody>
      </p:sp>
      <p:sp>
        <p:nvSpPr>
          <p:cNvPr id="13" name="Rounded Rectangle 12">
            <a:extLst>
              <a:ext uri="{FF2B5EF4-FFF2-40B4-BE49-F238E27FC236}">
                <a16:creationId xmlns:a16="http://schemas.microsoft.com/office/drawing/2014/main" id="{D14F6028-7812-9D4E-A2EA-F4CDF698AF6A}"/>
              </a:ext>
            </a:extLst>
          </p:cNvPr>
          <p:cNvSpPr>
            <a:spLocks noChangeArrowheads="1"/>
          </p:cNvSpPr>
          <p:nvPr/>
        </p:nvSpPr>
        <p:spPr bwMode="auto">
          <a:xfrm>
            <a:off x="4799856"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6" name="Rounded Rectangle 15">
            <a:extLst>
              <a:ext uri="{FF2B5EF4-FFF2-40B4-BE49-F238E27FC236}">
                <a16:creationId xmlns:a16="http://schemas.microsoft.com/office/drawing/2014/main" id="{78056D21-C9B0-B14E-9675-C61925BC3681}"/>
              </a:ext>
            </a:extLst>
          </p:cNvPr>
          <p:cNvSpPr>
            <a:spLocks noChangeArrowheads="1"/>
          </p:cNvSpPr>
          <p:nvPr/>
        </p:nvSpPr>
        <p:spPr bwMode="auto">
          <a:xfrm>
            <a:off x="5611959"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7" name="Rounded Rectangle 16">
            <a:extLst>
              <a:ext uri="{FF2B5EF4-FFF2-40B4-BE49-F238E27FC236}">
                <a16:creationId xmlns:a16="http://schemas.microsoft.com/office/drawing/2014/main" id="{9466D557-6D52-484C-9CFE-7EADCE74083D}"/>
              </a:ext>
            </a:extLst>
          </p:cNvPr>
          <p:cNvSpPr>
            <a:spLocks noChangeArrowheads="1"/>
          </p:cNvSpPr>
          <p:nvPr/>
        </p:nvSpPr>
        <p:spPr bwMode="auto">
          <a:xfrm>
            <a:off x="6424062"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8" name="Rounded Rectangle 17">
            <a:extLst>
              <a:ext uri="{FF2B5EF4-FFF2-40B4-BE49-F238E27FC236}">
                <a16:creationId xmlns:a16="http://schemas.microsoft.com/office/drawing/2014/main" id="{2329F139-09C1-734F-9FC8-CBBBE12E21B2}"/>
              </a:ext>
            </a:extLst>
          </p:cNvPr>
          <p:cNvSpPr>
            <a:spLocks noChangeArrowheads="1"/>
          </p:cNvSpPr>
          <p:nvPr/>
        </p:nvSpPr>
        <p:spPr bwMode="auto">
          <a:xfrm>
            <a:off x="7236165"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9" name="Rounded Rectangle 18">
            <a:extLst>
              <a:ext uri="{FF2B5EF4-FFF2-40B4-BE49-F238E27FC236}">
                <a16:creationId xmlns:a16="http://schemas.microsoft.com/office/drawing/2014/main" id="{CDF86182-66D3-1143-9BDE-355D142D47D2}"/>
              </a:ext>
            </a:extLst>
          </p:cNvPr>
          <p:cNvSpPr>
            <a:spLocks noChangeArrowheads="1"/>
          </p:cNvSpPr>
          <p:nvPr/>
        </p:nvSpPr>
        <p:spPr bwMode="auto">
          <a:xfrm>
            <a:off x="8048268"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20" name="Rounded Rectangle 19">
            <a:extLst>
              <a:ext uri="{FF2B5EF4-FFF2-40B4-BE49-F238E27FC236}">
                <a16:creationId xmlns:a16="http://schemas.microsoft.com/office/drawing/2014/main" id="{BCE23D12-AFCD-0643-9A4E-60794D7DA080}"/>
              </a:ext>
            </a:extLst>
          </p:cNvPr>
          <p:cNvSpPr>
            <a:spLocks noChangeArrowheads="1"/>
          </p:cNvSpPr>
          <p:nvPr/>
        </p:nvSpPr>
        <p:spPr bwMode="auto">
          <a:xfrm>
            <a:off x="8860369"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cxnSp>
        <p:nvCxnSpPr>
          <p:cNvPr id="21" name="Straight Connector 20">
            <a:extLst>
              <a:ext uri="{FF2B5EF4-FFF2-40B4-BE49-F238E27FC236}">
                <a16:creationId xmlns:a16="http://schemas.microsoft.com/office/drawing/2014/main" id="{4D37ABD4-F3E9-BA40-AFCE-AD81673F63DE}"/>
              </a:ext>
            </a:extLst>
          </p:cNvPr>
          <p:cNvCxnSpPr>
            <a:cxnSpLocks/>
            <a:stCxn id="13" idx="2"/>
          </p:cNvCxnSpPr>
          <p:nvPr/>
        </p:nvCxnSpPr>
        <p:spPr>
          <a:xfrm>
            <a:off x="5051885" y="2348880"/>
            <a:ext cx="560075"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B627AAA-91B9-6041-BB30-65344C24D7C8}"/>
              </a:ext>
            </a:extLst>
          </p:cNvPr>
          <p:cNvCxnSpPr>
            <a:cxnSpLocks/>
            <a:stCxn id="16" idx="2"/>
          </p:cNvCxnSpPr>
          <p:nvPr/>
        </p:nvCxnSpPr>
        <p:spPr>
          <a:xfrm>
            <a:off x="5863987" y="2348880"/>
            <a:ext cx="252028"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164A022-AB40-074C-A6A9-D07A47176672}"/>
              </a:ext>
            </a:extLst>
          </p:cNvPr>
          <p:cNvCxnSpPr>
            <a:cxnSpLocks/>
            <a:stCxn id="17" idx="2"/>
          </p:cNvCxnSpPr>
          <p:nvPr/>
        </p:nvCxnSpPr>
        <p:spPr>
          <a:xfrm>
            <a:off x="6676090" y="2348880"/>
            <a:ext cx="0"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B999A84-5BC6-5248-B138-E4606EDD96A9}"/>
              </a:ext>
            </a:extLst>
          </p:cNvPr>
          <p:cNvCxnSpPr>
            <a:cxnSpLocks/>
            <a:stCxn id="18" idx="2"/>
          </p:cNvCxnSpPr>
          <p:nvPr/>
        </p:nvCxnSpPr>
        <p:spPr>
          <a:xfrm>
            <a:off x="7488193" y="2348880"/>
            <a:ext cx="0"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C3CB9CB-3FE5-B74E-BCCF-FA2B4F2BC8FD}"/>
              </a:ext>
            </a:extLst>
          </p:cNvPr>
          <p:cNvCxnSpPr>
            <a:cxnSpLocks/>
            <a:stCxn id="19" idx="2"/>
          </p:cNvCxnSpPr>
          <p:nvPr/>
        </p:nvCxnSpPr>
        <p:spPr>
          <a:xfrm flipH="1">
            <a:off x="8048268" y="2348880"/>
            <a:ext cx="252028"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C0FD8E9-89DD-2248-B722-D95B4328CDCB}"/>
              </a:ext>
            </a:extLst>
          </p:cNvPr>
          <p:cNvCxnSpPr>
            <a:cxnSpLocks/>
            <a:stCxn id="20" idx="2"/>
          </p:cNvCxnSpPr>
          <p:nvPr/>
        </p:nvCxnSpPr>
        <p:spPr>
          <a:xfrm flipH="1">
            <a:off x="8499475" y="2348880"/>
            <a:ext cx="612922"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754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27</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2"/>
            <a:ext cx="8229600" cy="1152128"/>
          </a:xfrm>
        </p:spPr>
        <p:txBody>
          <a:bodyPr>
            <a:normAutofit fontScale="90000"/>
          </a:bodyPr>
          <a:lstStyle/>
          <a:p>
            <a:r>
              <a:rPr lang="en-US" dirty="0">
                <a:solidFill>
                  <a:schemeClr val="accent1"/>
                </a:solidFill>
              </a:rPr>
              <a:t>Microservices architecture – </a:t>
            </a:r>
            <a:br>
              <a:rPr lang="en-US" dirty="0">
                <a:solidFill>
                  <a:schemeClr val="accent1"/>
                </a:solidFill>
              </a:rPr>
            </a:br>
            <a:r>
              <a:rPr lang="en-US" dirty="0">
                <a:solidFill>
                  <a:schemeClr val="accent1"/>
                </a:solidFill>
              </a:rPr>
              <a:t>key design questions</a:t>
            </a:r>
          </a:p>
        </p:txBody>
      </p:sp>
      <p:cxnSp>
        <p:nvCxnSpPr>
          <p:cNvPr id="7" name="Straight Arrow Connector 6">
            <a:extLst>
              <a:ext uri="{FF2B5EF4-FFF2-40B4-BE49-F238E27FC236}">
                <a16:creationId xmlns:a16="http://schemas.microsoft.com/office/drawing/2014/main" id="{B14CBDD7-4BA5-F445-A911-3F6C7917EC31}"/>
              </a:ext>
            </a:extLst>
          </p:cNvPr>
          <p:cNvCxnSpPr>
            <a:cxnSpLocks/>
            <a:stCxn id="13" idx="1"/>
          </p:cNvCxnSpPr>
          <p:nvPr/>
        </p:nvCxnSpPr>
        <p:spPr>
          <a:xfrm flipH="1">
            <a:off x="7390270" y="3524332"/>
            <a:ext cx="562210" cy="529529"/>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507A3C3-C62F-7D45-B3A4-D9FCE1B44005}"/>
              </a:ext>
            </a:extLst>
          </p:cNvPr>
          <p:cNvCxnSpPr>
            <a:cxnSpLocks/>
            <a:stCxn id="14" idx="1"/>
          </p:cNvCxnSpPr>
          <p:nvPr/>
        </p:nvCxnSpPr>
        <p:spPr>
          <a:xfrm flipH="1" flipV="1">
            <a:off x="6744072" y="5038838"/>
            <a:ext cx="679570" cy="79305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DCEBBC0-0ACE-7546-88E4-A331A33C4A57}"/>
              </a:ext>
            </a:extLst>
          </p:cNvPr>
          <p:cNvCxnSpPr>
            <a:cxnSpLocks/>
            <a:stCxn id="17" idx="3"/>
          </p:cNvCxnSpPr>
          <p:nvPr/>
        </p:nvCxnSpPr>
        <p:spPr>
          <a:xfrm flipV="1">
            <a:off x="4923115" y="5038838"/>
            <a:ext cx="805587" cy="79305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C744E67-903E-0542-A4F4-9B274D5E5AAD}"/>
              </a:ext>
            </a:extLst>
          </p:cNvPr>
          <p:cNvCxnSpPr>
            <a:cxnSpLocks/>
            <a:stCxn id="15" idx="3"/>
          </p:cNvCxnSpPr>
          <p:nvPr/>
        </p:nvCxnSpPr>
        <p:spPr>
          <a:xfrm>
            <a:off x="4491067" y="3524331"/>
            <a:ext cx="562211" cy="57178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154EAA7-2B36-2B4F-9155-68A9FE21CBFE}"/>
              </a:ext>
            </a:extLst>
          </p:cNvPr>
          <p:cNvCxnSpPr>
            <a:cxnSpLocks/>
            <a:stCxn id="16" idx="2"/>
            <a:endCxn id="12" idx="0"/>
          </p:cNvCxnSpPr>
          <p:nvPr/>
        </p:nvCxnSpPr>
        <p:spPr>
          <a:xfrm flipH="1">
            <a:off x="6212517" y="2690037"/>
            <a:ext cx="1" cy="816046"/>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 name="Rounded Rectangle 11">
            <a:extLst>
              <a:ext uri="{FF2B5EF4-FFF2-40B4-BE49-F238E27FC236}">
                <a16:creationId xmlns:a16="http://schemas.microsoft.com/office/drawing/2014/main" id="{D77490C7-8C10-B742-9B78-719B68A10AD8}"/>
              </a:ext>
            </a:extLst>
          </p:cNvPr>
          <p:cNvSpPr>
            <a:spLocks noChangeArrowheads="1"/>
          </p:cNvSpPr>
          <p:nvPr/>
        </p:nvSpPr>
        <p:spPr bwMode="auto">
          <a:xfrm>
            <a:off x="5034763" y="3506084"/>
            <a:ext cx="2355506" cy="1532753"/>
          </a:xfrm>
          <a:prstGeom prst="roundRect">
            <a:avLst>
              <a:gd name="adj" fmla="val 21979"/>
            </a:avLst>
          </a:prstGeom>
          <a:solidFill>
            <a:srgbClr val="FFD579"/>
          </a:solidFill>
          <a:ln w="28575">
            <a:solidFill>
              <a:schemeClr val="accent2">
                <a:lumMod val="50000"/>
              </a:schemeClr>
            </a:solidFill>
            <a:round/>
            <a:headEnd/>
            <a:tailEnd/>
          </a:ln>
          <a:effectLst/>
        </p:spPr>
        <p:txBody>
          <a:bodyPr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Microservices architecture</a:t>
            </a:r>
          </a:p>
          <a:p>
            <a:pPr algn="ctr">
              <a:defRPr/>
            </a:pPr>
            <a:r>
              <a:rPr lang="en-US" sz="2800" b="1" dirty="0">
                <a:solidFill>
                  <a:srgbClr val="C00000"/>
                </a:solidFill>
                <a:latin typeface="Calibri" panose="020F0502020204030204" pitchFamily="34" charset="0"/>
                <a:cs typeface="Calibri" panose="020F0502020204030204" pitchFamily="34" charset="0"/>
              </a:rPr>
              <a:t>design</a:t>
            </a:r>
          </a:p>
        </p:txBody>
      </p:sp>
      <p:sp>
        <p:nvSpPr>
          <p:cNvPr id="13" name="Rounded Rectangle 12">
            <a:extLst>
              <a:ext uri="{FF2B5EF4-FFF2-40B4-BE49-F238E27FC236}">
                <a16:creationId xmlns:a16="http://schemas.microsoft.com/office/drawing/2014/main" id="{D4B66ADE-1CCC-5140-AE7C-8177CE0C6061}"/>
              </a:ext>
            </a:extLst>
          </p:cNvPr>
          <p:cNvSpPr>
            <a:spLocks noChangeArrowheads="1"/>
          </p:cNvSpPr>
          <p:nvPr/>
        </p:nvSpPr>
        <p:spPr bwMode="auto">
          <a:xfrm>
            <a:off x="7952480" y="2827575"/>
            <a:ext cx="2355506" cy="1393513"/>
          </a:xfrm>
          <a:prstGeom prst="roundRect">
            <a:avLst>
              <a:gd name="adj" fmla="val 15458"/>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microservices communicate with each other?</a:t>
            </a:r>
          </a:p>
        </p:txBody>
      </p:sp>
      <p:sp>
        <p:nvSpPr>
          <p:cNvPr id="14" name="Rounded Rectangle 13">
            <a:extLst>
              <a:ext uri="{FF2B5EF4-FFF2-40B4-BE49-F238E27FC236}">
                <a16:creationId xmlns:a16="http://schemas.microsoft.com/office/drawing/2014/main" id="{13433704-A5A6-774E-9A7D-E3F467C90734}"/>
              </a:ext>
            </a:extLst>
          </p:cNvPr>
          <p:cNvSpPr>
            <a:spLocks noChangeArrowheads="1"/>
          </p:cNvSpPr>
          <p:nvPr/>
        </p:nvSpPr>
        <p:spPr bwMode="auto">
          <a:xfrm>
            <a:off x="7423642" y="5143913"/>
            <a:ext cx="2355506" cy="1375950"/>
          </a:xfrm>
          <a:prstGeom prst="roundRect">
            <a:avLst>
              <a:gd name="adj" fmla="val 15458"/>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service failure be detected, reported and managed?</a:t>
            </a:r>
          </a:p>
        </p:txBody>
      </p:sp>
      <p:sp>
        <p:nvSpPr>
          <p:cNvPr id="15" name="Rounded Rectangle 14">
            <a:extLst>
              <a:ext uri="{FF2B5EF4-FFF2-40B4-BE49-F238E27FC236}">
                <a16:creationId xmlns:a16="http://schemas.microsoft.com/office/drawing/2014/main" id="{1B55C4AF-4C9A-F448-A97E-64BE95D44608}"/>
              </a:ext>
            </a:extLst>
          </p:cNvPr>
          <p:cNvSpPr>
            <a:spLocks noChangeArrowheads="1"/>
          </p:cNvSpPr>
          <p:nvPr/>
        </p:nvSpPr>
        <p:spPr bwMode="auto">
          <a:xfrm>
            <a:off x="2135560" y="2827575"/>
            <a:ext cx="2355506" cy="1393513"/>
          </a:xfrm>
          <a:prstGeom prst="roundRect">
            <a:avLst>
              <a:gd name="adj" fmla="val 17014"/>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data be distributed and shared?</a:t>
            </a:r>
          </a:p>
        </p:txBody>
      </p:sp>
      <p:sp>
        <p:nvSpPr>
          <p:cNvPr id="16" name="Rounded Rectangle 15">
            <a:extLst>
              <a:ext uri="{FF2B5EF4-FFF2-40B4-BE49-F238E27FC236}">
                <a16:creationId xmlns:a16="http://schemas.microsoft.com/office/drawing/2014/main" id="{2CC90AAE-732E-A340-9DF6-C34A4090BC32}"/>
              </a:ext>
            </a:extLst>
          </p:cNvPr>
          <p:cNvSpPr>
            <a:spLocks noChangeArrowheads="1"/>
          </p:cNvSpPr>
          <p:nvPr/>
        </p:nvSpPr>
        <p:spPr bwMode="auto">
          <a:xfrm>
            <a:off x="4904281" y="1446913"/>
            <a:ext cx="2616473" cy="1243124"/>
          </a:xfrm>
          <a:prstGeom prst="roundRect">
            <a:avLst>
              <a:gd name="adj" fmla="val 21871"/>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What are the microservices that make up the system? </a:t>
            </a:r>
          </a:p>
        </p:txBody>
      </p:sp>
      <p:sp>
        <p:nvSpPr>
          <p:cNvPr id="17" name="Rounded Rectangle 16">
            <a:extLst>
              <a:ext uri="{FF2B5EF4-FFF2-40B4-BE49-F238E27FC236}">
                <a16:creationId xmlns:a16="http://schemas.microsoft.com/office/drawing/2014/main" id="{F9471A82-03B9-B14F-8048-2460DFD3F049}"/>
              </a:ext>
            </a:extLst>
          </p:cNvPr>
          <p:cNvSpPr>
            <a:spLocks noChangeArrowheads="1"/>
          </p:cNvSpPr>
          <p:nvPr/>
        </p:nvSpPr>
        <p:spPr bwMode="auto">
          <a:xfrm>
            <a:off x="2567608" y="5143913"/>
            <a:ext cx="2355506" cy="1375950"/>
          </a:xfrm>
          <a:prstGeom prst="roundRect">
            <a:avLst>
              <a:gd name="adj" fmla="val 13902"/>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the microservices in the system be coordinated?</a:t>
            </a:r>
          </a:p>
        </p:txBody>
      </p:sp>
    </p:spTree>
    <p:extLst>
      <p:ext uri="{BB962C8B-B14F-4D97-AF65-F5344CB8AC3E}">
        <p14:creationId xmlns:p14="http://schemas.microsoft.com/office/powerpoint/2010/main" val="1627117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28</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738384"/>
          </a:xfrm>
        </p:spPr>
        <p:txBody>
          <a:bodyPr>
            <a:normAutofit fontScale="90000"/>
          </a:bodyPr>
          <a:lstStyle/>
          <a:p>
            <a:r>
              <a:rPr lang="en-US" dirty="0">
                <a:solidFill>
                  <a:schemeClr val="accent1"/>
                </a:solidFill>
              </a:rPr>
              <a:t>Types of security threat</a:t>
            </a:r>
          </a:p>
        </p:txBody>
      </p:sp>
      <p:sp>
        <p:nvSpPr>
          <p:cNvPr id="8" name="Rounded Rectangle 7">
            <a:extLst>
              <a:ext uri="{FF2B5EF4-FFF2-40B4-BE49-F238E27FC236}">
                <a16:creationId xmlns:a16="http://schemas.microsoft.com/office/drawing/2014/main" id="{D3677C37-FC27-704D-AEB4-DE7417EB0C8A}"/>
              </a:ext>
            </a:extLst>
          </p:cNvPr>
          <p:cNvSpPr>
            <a:spLocks noChangeArrowheads="1"/>
          </p:cNvSpPr>
          <p:nvPr/>
        </p:nvSpPr>
        <p:spPr bwMode="auto">
          <a:xfrm>
            <a:off x="2578794" y="1844825"/>
            <a:ext cx="1973619" cy="871391"/>
          </a:xfrm>
          <a:prstGeom prst="roundRect">
            <a:avLst>
              <a:gd name="adj" fmla="val 20942"/>
            </a:avLst>
          </a:prstGeom>
          <a:solidFill>
            <a:schemeClr val="accent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Availability</a:t>
            </a:r>
          </a:p>
          <a:p>
            <a:pPr algn="ctr">
              <a:defRPr/>
            </a:pPr>
            <a:r>
              <a:rPr lang="en-US" sz="2800" b="1" dirty="0">
                <a:solidFill>
                  <a:srgbClr val="C00000"/>
                </a:solidFill>
                <a:latin typeface="Calibri" panose="020F0502020204030204" pitchFamily="34" charset="0"/>
                <a:cs typeface="Calibri" panose="020F0502020204030204" pitchFamily="34" charset="0"/>
              </a:rPr>
              <a:t>threats</a:t>
            </a:r>
          </a:p>
        </p:txBody>
      </p:sp>
      <p:sp>
        <p:nvSpPr>
          <p:cNvPr id="9" name="Rounded Rectangle 8">
            <a:extLst>
              <a:ext uri="{FF2B5EF4-FFF2-40B4-BE49-F238E27FC236}">
                <a16:creationId xmlns:a16="http://schemas.microsoft.com/office/drawing/2014/main" id="{A14EEECC-02D2-984B-A993-BBB1EA0979BB}"/>
              </a:ext>
            </a:extLst>
          </p:cNvPr>
          <p:cNvSpPr>
            <a:spLocks noChangeArrowheads="1"/>
          </p:cNvSpPr>
          <p:nvPr/>
        </p:nvSpPr>
        <p:spPr bwMode="auto">
          <a:xfrm>
            <a:off x="5142031" y="3484053"/>
            <a:ext cx="1836202" cy="593020"/>
          </a:xfrm>
          <a:prstGeom prst="roundRect">
            <a:avLst>
              <a:gd name="adj" fmla="val 8023"/>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DATA</a:t>
            </a:r>
          </a:p>
        </p:txBody>
      </p:sp>
      <p:cxnSp>
        <p:nvCxnSpPr>
          <p:cNvPr id="11" name="Straight Arrow Connector 10">
            <a:extLst>
              <a:ext uri="{FF2B5EF4-FFF2-40B4-BE49-F238E27FC236}">
                <a16:creationId xmlns:a16="http://schemas.microsoft.com/office/drawing/2014/main" id="{79D311A2-2819-EE4D-B4A1-E5715F99134E}"/>
              </a:ext>
            </a:extLst>
          </p:cNvPr>
          <p:cNvCxnSpPr>
            <a:cxnSpLocks/>
            <a:stCxn id="37" idx="0"/>
            <a:endCxn id="9" idx="2"/>
          </p:cNvCxnSpPr>
          <p:nvPr/>
        </p:nvCxnSpPr>
        <p:spPr>
          <a:xfrm flipV="1">
            <a:off x="6060132" y="4077074"/>
            <a:ext cx="0" cy="749847"/>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 name="Elbow Connector 11">
            <a:extLst>
              <a:ext uri="{FF2B5EF4-FFF2-40B4-BE49-F238E27FC236}">
                <a16:creationId xmlns:a16="http://schemas.microsoft.com/office/drawing/2014/main" id="{CC11C8B9-F148-6B4F-9297-96C460107AAF}"/>
              </a:ext>
            </a:extLst>
          </p:cNvPr>
          <p:cNvCxnSpPr>
            <a:cxnSpLocks/>
            <a:stCxn id="31" idx="2"/>
          </p:cNvCxnSpPr>
          <p:nvPr/>
        </p:nvCxnSpPr>
        <p:spPr>
          <a:xfrm rot="5400000">
            <a:off x="7166618" y="2470842"/>
            <a:ext cx="1199663" cy="1576425"/>
          </a:xfrm>
          <a:prstGeom prst="bentConnector2">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13" name="Elbow Connector 12">
            <a:extLst>
              <a:ext uri="{FF2B5EF4-FFF2-40B4-BE49-F238E27FC236}">
                <a16:creationId xmlns:a16="http://schemas.microsoft.com/office/drawing/2014/main" id="{C9BEB3EF-4CD1-3141-B3E5-90EA95C979B2}"/>
              </a:ext>
            </a:extLst>
          </p:cNvPr>
          <p:cNvCxnSpPr>
            <a:cxnSpLocks/>
            <a:stCxn id="8" idx="2"/>
            <a:endCxn id="17" idx="1"/>
          </p:cNvCxnSpPr>
          <p:nvPr/>
        </p:nvCxnSpPr>
        <p:spPr>
          <a:xfrm rot="16200000" flipH="1">
            <a:off x="4089995" y="2191823"/>
            <a:ext cx="527644" cy="1576428"/>
          </a:xfrm>
          <a:prstGeom prst="bentConnector2">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6E8D716-2C8E-0F46-B066-B78F69FE261F}"/>
              </a:ext>
            </a:extLst>
          </p:cNvPr>
          <p:cNvSpPr txBox="1"/>
          <p:nvPr/>
        </p:nvSpPr>
        <p:spPr>
          <a:xfrm>
            <a:off x="5062508" y="2185615"/>
            <a:ext cx="1995249" cy="830997"/>
          </a:xfrm>
          <a:prstGeom prst="rect">
            <a:avLst/>
          </a:prstGeom>
          <a:noFill/>
        </p:spPr>
        <p:txBody>
          <a:bodyPr wrap="square" rtlCol="0">
            <a:spAutoFit/>
          </a:bodyPr>
          <a:lstStyle/>
          <a:p>
            <a:pPr algn="ctr"/>
            <a:r>
              <a:rPr lang="en-US" sz="2400" b="1" dirty="0">
                <a:solidFill>
                  <a:schemeClr val="accent6">
                    <a:lumMod val="50000"/>
                  </a:schemeClr>
                </a:solidFill>
                <a:latin typeface="Calibri" panose="020F0502020204030204" pitchFamily="34" charset="0"/>
                <a:cs typeface="Calibri" panose="020F0502020204030204" pitchFamily="34" charset="0"/>
              </a:rPr>
              <a:t>SOFTWARE PRODUCT</a:t>
            </a:r>
          </a:p>
        </p:txBody>
      </p:sp>
      <p:sp>
        <p:nvSpPr>
          <p:cNvPr id="16" name="TextBox 15">
            <a:extLst>
              <a:ext uri="{FF2B5EF4-FFF2-40B4-BE49-F238E27FC236}">
                <a16:creationId xmlns:a16="http://schemas.microsoft.com/office/drawing/2014/main" id="{8A25E924-F387-1A4C-9190-698AF4F7578D}"/>
              </a:ext>
            </a:extLst>
          </p:cNvPr>
          <p:cNvSpPr txBox="1"/>
          <p:nvPr/>
        </p:nvSpPr>
        <p:spPr>
          <a:xfrm>
            <a:off x="2135832" y="915710"/>
            <a:ext cx="2853356" cy="923330"/>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An attacker attempts to deny access to the system for legitimate users</a:t>
            </a:r>
          </a:p>
        </p:txBody>
      </p:sp>
      <p:sp>
        <p:nvSpPr>
          <p:cNvPr id="17" name="Rounded Rectangle 16">
            <a:extLst>
              <a:ext uri="{FF2B5EF4-FFF2-40B4-BE49-F238E27FC236}">
                <a16:creationId xmlns:a16="http://schemas.microsoft.com/office/drawing/2014/main" id="{394E44DF-6F9D-0E4D-A31B-5D6B44915A2A}"/>
              </a:ext>
            </a:extLst>
          </p:cNvPr>
          <p:cNvSpPr>
            <a:spLocks noChangeArrowheads="1"/>
          </p:cNvSpPr>
          <p:nvPr/>
        </p:nvSpPr>
        <p:spPr bwMode="auto">
          <a:xfrm>
            <a:off x="5142031" y="3021368"/>
            <a:ext cx="1836202" cy="444983"/>
          </a:xfrm>
          <a:prstGeom prst="roundRect">
            <a:avLst>
              <a:gd name="adj" fmla="val 8023"/>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PROGRAM</a:t>
            </a:r>
          </a:p>
        </p:txBody>
      </p:sp>
      <p:sp>
        <p:nvSpPr>
          <p:cNvPr id="31" name="Rounded Rectangle 30">
            <a:extLst>
              <a:ext uri="{FF2B5EF4-FFF2-40B4-BE49-F238E27FC236}">
                <a16:creationId xmlns:a16="http://schemas.microsoft.com/office/drawing/2014/main" id="{822C562E-53C2-AB4A-BD24-83CB9D2388FB}"/>
              </a:ext>
            </a:extLst>
          </p:cNvPr>
          <p:cNvSpPr>
            <a:spLocks noChangeArrowheads="1"/>
          </p:cNvSpPr>
          <p:nvPr/>
        </p:nvSpPr>
        <p:spPr bwMode="auto">
          <a:xfrm>
            <a:off x="7567851" y="1787832"/>
            <a:ext cx="1973619" cy="871391"/>
          </a:xfrm>
          <a:prstGeom prst="roundRect">
            <a:avLst>
              <a:gd name="adj" fmla="val 20942"/>
            </a:avLst>
          </a:prstGeom>
          <a:solidFill>
            <a:schemeClr val="accent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Integrity</a:t>
            </a:r>
          </a:p>
          <a:p>
            <a:pPr algn="ctr">
              <a:defRPr/>
            </a:pPr>
            <a:r>
              <a:rPr lang="en-US" sz="2800" b="1" dirty="0">
                <a:solidFill>
                  <a:srgbClr val="C00000"/>
                </a:solidFill>
                <a:latin typeface="Calibri" panose="020F0502020204030204" pitchFamily="34" charset="0"/>
                <a:cs typeface="Calibri" panose="020F0502020204030204" pitchFamily="34" charset="0"/>
              </a:rPr>
              <a:t>threats</a:t>
            </a:r>
          </a:p>
        </p:txBody>
      </p:sp>
      <p:sp>
        <p:nvSpPr>
          <p:cNvPr id="36" name="TextBox 35">
            <a:extLst>
              <a:ext uri="{FF2B5EF4-FFF2-40B4-BE49-F238E27FC236}">
                <a16:creationId xmlns:a16="http://schemas.microsoft.com/office/drawing/2014/main" id="{213319DC-B5EB-414A-A22C-B8FB0E47119B}"/>
              </a:ext>
            </a:extLst>
          </p:cNvPr>
          <p:cNvSpPr txBox="1"/>
          <p:nvPr/>
        </p:nvSpPr>
        <p:spPr>
          <a:xfrm>
            <a:off x="7388809" y="915710"/>
            <a:ext cx="2221333" cy="923330"/>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An attacker attempts to damage the system or its data</a:t>
            </a:r>
          </a:p>
        </p:txBody>
      </p:sp>
      <p:sp>
        <p:nvSpPr>
          <p:cNvPr id="37" name="Rounded Rectangle 36">
            <a:extLst>
              <a:ext uri="{FF2B5EF4-FFF2-40B4-BE49-F238E27FC236}">
                <a16:creationId xmlns:a16="http://schemas.microsoft.com/office/drawing/2014/main" id="{1DA7C7F1-A22E-664C-98CD-801A3073708A}"/>
              </a:ext>
            </a:extLst>
          </p:cNvPr>
          <p:cNvSpPr>
            <a:spLocks noChangeArrowheads="1"/>
          </p:cNvSpPr>
          <p:nvPr/>
        </p:nvSpPr>
        <p:spPr bwMode="auto">
          <a:xfrm>
            <a:off x="4763988" y="4826921"/>
            <a:ext cx="2592288" cy="871391"/>
          </a:xfrm>
          <a:prstGeom prst="roundRect">
            <a:avLst>
              <a:gd name="adj" fmla="val 20942"/>
            </a:avLst>
          </a:prstGeom>
          <a:solidFill>
            <a:schemeClr val="accent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Confidentiality </a:t>
            </a:r>
            <a:br>
              <a:rPr lang="en-US" sz="2800" b="1" dirty="0">
                <a:solidFill>
                  <a:srgbClr val="C00000"/>
                </a:solidFill>
                <a:latin typeface="Calibri" panose="020F0502020204030204" pitchFamily="34" charset="0"/>
                <a:cs typeface="Calibri" panose="020F0502020204030204" pitchFamily="34" charset="0"/>
              </a:rPr>
            </a:br>
            <a:r>
              <a:rPr lang="en-US" sz="2800" b="1" dirty="0">
                <a:solidFill>
                  <a:srgbClr val="C00000"/>
                </a:solidFill>
                <a:latin typeface="Calibri" panose="020F0502020204030204" pitchFamily="34" charset="0"/>
                <a:cs typeface="Calibri" panose="020F0502020204030204" pitchFamily="34" charset="0"/>
              </a:rPr>
              <a:t>threats</a:t>
            </a:r>
          </a:p>
        </p:txBody>
      </p:sp>
      <p:sp>
        <p:nvSpPr>
          <p:cNvPr id="38" name="TextBox 37">
            <a:extLst>
              <a:ext uri="{FF2B5EF4-FFF2-40B4-BE49-F238E27FC236}">
                <a16:creationId xmlns:a16="http://schemas.microsoft.com/office/drawing/2014/main" id="{1FA05B98-9277-8C4C-8C2A-C4395F78C961}"/>
              </a:ext>
            </a:extLst>
          </p:cNvPr>
          <p:cNvSpPr txBox="1"/>
          <p:nvPr/>
        </p:nvSpPr>
        <p:spPr>
          <a:xfrm>
            <a:off x="4474891" y="5663541"/>
            <a:ext cx="2954186" cy="923330"/>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An attacker tries to gain access to private information held by the system</a:t>
            </a:r>
          </a:p>
        </p:txBody>
      </p:sp>
      <p:cxnSp>
        <p:nvCxnSpPr>
          <p:cNvPr id="41" name="Elbow Connector 40">
            <a:extLst>
              <a:ext uri="{FF2B5EF4-FFF2-40B4-BE49-F238E27FC236}">
                <a16:creationId xmlns:a16="http://schemas.microsoft.com/office/drawing/2014/main" id="{A01C568F-81E4-B747-92D2-ABA64995C254}"/>
              </a:ext>
            </a:extLst>
          </p:cNvPr>
          <p:cNvCxnSpPr>
            <a:cxnSpLocks/>
            <a:stCxn id="31" idx="2"/>
            <a:endCxn id="17" idx="3"/>
          </p:cNvCxnSpPr>
          <p:nvPr/>
        </p:nvCxnSpPr>
        <p:spPr>
          <a:xfrm rot="5400000">
            <a:off x="7474130" y="2163328"/>
            <a:ext cx="584637" cy="1576427"/>
          </a:xfrm>
          <a:prstGeom prst="bentConnector2">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2E0214C1-2156-9F42-B730-1A8D2291999C}"/>
              </a:ext>
            </a:extLst>
          </p:cNvPr>
          <p:cNvSpPr txBox="1"/>
          <p:nvPr/>
        </p:nvSpPr>
        <p:spPr>
          <a:xfrm>
            <a:off x="2532242" y="3277747"/>
            <a:ext cx="2286698" cy="646331"/>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Distributed denial of service (DDoS) attack</a:t>
            </a:r>
          </a:p>
        </p:txBody>
      </p:sp>
      <p:sp>
        <p:nvSpPr>
          <p:cNvPr id="45" name="TextBox 44">
            <a:extLst>
              <a:ext uri="{FF2B5EF4-FFF2-40B4-BE49-F238E27FC236}">
                <a16:creationId xmlns:a16="http://schemas.microsoft.com/office/drawing/2014/main" id="{05C45189-ADCB-6945-9561-1A05D0AADDC1}"/>
              </a:ext>
            </a:extLst>
          </p:cNvPr>
          <p:cNvSpPr txBox="1"/>
          <p:nvPr/>
        </p:nvSpPr>
        <p:spPr>
          <a:xfrm>
            <a:off x="7226792" y="3302640"/>
            <a:ext cx="1050057" cy="369332"/>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Virus</a:t>
            </a:r>
          </a:p>
        </p:txBody>
      </p:sp>
      <p:sp>
        <p:nvSpPr>
          <p:cNvPr id="46" name="TextBox 45">
            <a:extLst>
              <a:ext uri="{FF2B5EF4-FFF2-40B4-BE49-F238E27FC236}">
                <a16:creationId xmlns:a16="http://schemas.microsoft.com/office/drawing/2014/main" id="{7EC4BE91-61BE-6D44-B6DA-50DB55F82255}"/>
              </a:ext>
            </a:extLst>
          </p:cNvPr>
          <p:cNvSpPr txBox="1"/>
          <p:nvPr/>
        </p:nvSpPr>
        <p:spPr>
          <a:xfrm>
            <a:off x="7033417" y="3933639"/>
            <a:ext cx="1521242" cy="369332"/>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Ransomware</a:t>
            </a:r>
          </a:p>
        </p:txBody>
      </p:sp>
      <p:sp>
        <p:nvSpPr>
          <p:cNvPr id="50" name="TextBox 49">
            <a:extLst>
              <a:ext uri="{FF2B5EF4-FFF2-40B4-BE49-F238E27FC236}">
                <a16:creationId xmlns:a16="http://schemas.microsoft.com/office/drawing/2014/main" id="{9EF585B0-3647-7543-BCDD-C1847E0D2A2B}"/>
              </a:ext>
            </a:extLst>
          </p:cNvPr>
          <p:cNvSpPr txBox="1"/>
          <p:nvPr/>
        </p:nvSpPr>
        <p:spPr>
          <a:xfrm>
            <a:off x="4691188" y="4286416"/>
            <a:ext cx="1457756" cy="369332"/>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Data theft</a:t>
            </a:r>
          </a:p>
        </p:txBody>
      </p:sp>
    </p:spTree>
    <p:extLst>
      <p:ext uri="{BB962C8B-B14F-4D97-AF65-F5344CB8AC3E}">
        <p14:creationId xmlns:p14="http://schemas.microsoft.com/office/powerpoint/2010/main" val="10512511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29</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775520" y="44625"/>
            <a:ext cx="8712968" cy="949995"/>
          </a:xfrm>
        </p:spPr>
        <p:txBody>
          <a:bodyPr>
            <a:normAutofit fontScale="90000"/>
          </a:bodyPr>
          <a:lstStyle/>
          <a:p>
            <a:r>
              <a:rPr lang="en-US" dirty="0">
                <a:solidFill>
                  <a:schemeClr val="accent1"/>
                </a:solidFill>
              </a:rPr>
              <a:t>Software product quality attributes</a:t>
            </a:r>
          </a:p>
        </p:txBody>
      </p:sp>
      <p:sp>
        <p:nvSpPr>
          <p:cNvPr id="8" name="Oval 7">
            <a:extLst>
              <a:ext uri="{FF2B5EF4-FFF2-40B4-BE49-F238E27FC236}">
                <a16:creationId xmlns:a16="http://schemas.microsoft.com/office/drawing/2014/main" id="{B6CB130A-3A6E-AE4A-9682-BB266D317926}"/>
              </a:ext>
            </a:extLst>
          </p:cNvPr>
          <p:cNvSpPr/>
          <p:nvPr/>
        </p:nvSpPr>
        <p:spPr>
          <a:xfrm>
            <a:off x="4495800" y="2209572"/>
            <a:ext cx="3200400" cy="3200400"/>
          </a:xfrm>
          <a:prstGeom prst="ellipse">
            <a:avLst/>
          </a:prstGeom>
          <a:solidFill>
            <a:srgbClr val="FFD579">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b="1" dirty="0">
                <a:solidFill>
                  <a:srgbClr val="C00000"/>
                </a:solidFill>
              </a:rPr>
              <a:t>Software product quality attributes</a:t>
            </a:r>
          </a:p>
        </p:txBody>
      </p:sp>
      <p:sp>
        <p:nvSpPr>
          <p:cNvPr id="9" name="Oval 8">
            <a:extLst>
              <a:ext uri="{FF2B5EF4-FFF2-40B4-BE49-F238E27FC236}">
                <a16:creationId xmlns:a16="http://schemas.microsoft.com/office/drawing/2014/main" id="{3266C410-BF93-4449-BDA1-56C2F406F114}"/>
              </a:ext>
            </a:extLst>
          </p:cNvPr>
          <p:cNvSpPr/>
          <p:nvPr/>
        </p:nvSpPr>
        <p:spPr>
          <a:xfrm>
            <a:off x="4079776" y="893044"/>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2600" dirty="0">
                <a:solidFill>
                  <a:schemeClr val="tx1"/>
                </a:solidFill>
              </a:rPr>
              <a:t>Reliability</a:t>
            </a:r>
          </a:p>
        </p:txBody>
      </p:sp>
      <p:sp>
        <p:nvSpPr>
          <p:cNvPr id="10" name="Oval 9">
            <a:extLst>
              <a:ext uri="{FF2B5EF4-FFF2-40B4-BE49-F238E27FC236}">
                <a16:creationId xmlns:a16="http://schemas.microsoft.com/office/drawing/2014/main" id="{620A8874-5882-C148-8FC8-D3F3933BD436}"/>
              </a:ext>
            </a:extLst>
          </p:cNvPr>
          <p:cNvSpPr/>
          <p:nvPr/>
        </p:nvSpPr>
        <p:spPr>
          <a:xfrm>
            <a:off x="3126662" y="4277420"/>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Usability</a:t>
            </a:r>
          </a:p>
        </p:txBody>
      </p:sp>
      <p:sp>
        <p:nvSpPr>
          <p:cNvPr id="11" name="Oval 10">
            <a:extLst>
              <a:ext uri="{FF2B5EF4-FFF2-40B4-BE49-F238E27FC236}">
                <a16:creationId xmlns:a16="http://schemas.microsoft.com/office/drawing/2014/main" id="{363BA09A-0FD0-824C-B8E1-4031AC080873}"/>
              </a:ext>
            </a:extLst>
          </p:cNvPr>
          <p:cNvSpPr/>
          <p:nvPr/>
        </p:nvSpPr>
        <p:spPr>
          <a:xfrm>
            <a:off x="7104112" y="4277420"/>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300" dirty="0">
                <a:solidFill>
                  <a:schemeClr val="tx1"/>
                </a:solidFill>
              </a:rPr>
              <a:t>Maintainability</a:t>
            </a:r>
          </a:p>
        </p:txBody>
      </p:sp>
      <p:sp>
        <p:nvSpPr>
          <p:cNvPr id="12" name="Oval 11">
            <a:extLst>
              <a:ext uri="{FF2B5EF4-FFF2-40B4-BE49-F238E27FC236}">
                <a16:creationId xmlns:a16="http://schemas.microsoft.com/office/drawing/2014/main" id="{77F63CCB-EE49-9E4C-B6D4-D280E935AFAE}"/>
              </a:ext>
            </a:extLst>
          </p:cNvPr>
          <p:cNvSpPr/>
          <p:nvPr/>
        </p:nvSpPr>
        <p:spPr>
          <a:xfrm>
            <a:off x="2694614" y="2405212"/>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Security</a:t>
            </a:r>
          </a:p>
        </p:txBody>
      </p:sp>
      <p:sp>
        <p:nvSpPr>
          <p:cNvPr id="13" name="Oval 12">
            <a:extLst>
              <a:ext uri="{FF2B5EF4-FFF2-40B4-BE49-F238E27FC236}">
                <a16:creationId xmlns:a16="http://schemas.microsoft.com/office/drawing/2014/main" id="{BE08CC0F-8870-7347-8AEC-47DD30042119}"/>
              </a:ext>
            </a:extLst>
          </p:cNvPr>
          <p:cNvSpPr/>
          <p:nvPr/>
        </p:nvSpPr>
        <p:spPr>
          <a:xfrm>
            <a:off x="5107442" y="4925492"/>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200" dirty="0">
                <a:solidFill>
                  <a:schemeClr val="tx1"/>
                </a:solidFill>
              </a:rPr>
              <a:t>Responsiveness</a:t>
            </a:r>
          </a:p>
        </p:txBody>
      </p:sp>
      <p:sp>
        <p:nvSpPr>
          <p:cNvPr id="14" name="Oval 13">
            <a:extLst>
              <a:ext uri="{FF2B5EF4-FFF2-40B4-BE49-F238E27FC236}">
                <a16:creationId xmlns:a16="http://schemas.microsoft.com/office/drawing/2014/main" id="{B74087CB-743D-1B4B-AFB3-86257B912CD9}"/>
              </a:ext>
            </a:extLst>
          </p:cNvPr>
          <p:cNvSpPr/>
          <p:nvPr/>
        </p:nvSpPr>
        <p:spPr>
          <a:xfrm>
            <a:off x="7536160" y="2405212"/>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Resilience</a:t>
            </a:r>
          </a:p>
        </p:txBody>
      </p:sp>
      <p:sp>
        <p:nvSpPr>
          <p:cNvPr id="15" name="Oval 14">
            <a:extLst>
              <a:ext uri="{FF2B5EF4-FFF2-40B4-BE49-F238E27FC236}">
                <a16:creationId xmlns:a16="http://schemas.microsoft.com/office/drawing/2014/main" id="{5EC4D51D-7243-6144-81CF-B27D96616167}"/>
              </a:ext>
            </a:extLst>
          </p:cNvPr>
          <p:cNvSpPr/>
          <p:nvPr/>
        </p:nvSpPr>
        <p:spPr>
          <a:xfrm>
            <a:off x="6240016" y="893044"/>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Availability</a:t>
            </a:r>
          </a:p>
        </p:txBody>
      </p:sp>
      <p:sp>
        <p:nvSpPr>
          <p:cNvPr id="16" name="Oval 15">
            <a:extLst>
              <a:ext uri="{FF2B5EF4-FFF2-40B4-BE49-F238E27FC236}">
                <a16:creationId xmlns:a16="http://schemas.microsoft.com/office/drawing/2014/main" id="{2BA6B37D-39D0-9F46-89C5-7D2B4BED9D7D}"/>
              </a:ext>
            </a:extLst>
          </p:cNvPr>
          <p:cNvSpPr/>
          <p:nvPr/>
        </p:nvSpPr>
        <p:spPr>
          <a:xfrm>
            <a:off x="4855200" y="1002214"/>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17" name="Oval 16">
            <a:extLst>
              <a:ext uri="{FF2B5EF4-FFF2-40B4-BE49-F238E27FC236}">
                <a16:creationId xmlns:a16="http://schemas.microsoft.com/office/drawing/2014/main" id="{16E12D3D-3C2E-5A43-9990-1E6018DDDE72}"/>
              </a:ext>
            </a:extLst>
          </p:cNvPr>
          <p:cNvSpPr/>
          <p:nvPr/>
        </p:nvSpPr>
        <p:spPr>
          <a:xfrm>
            <a:off x="6979436" y="977839"/>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18" name="Oval 17">
            <a:extLst>
              <a:ext uri="{FF2B5EF4-FFF2-40B4-BE49-F238E27FC236}">
                <a16:creationId xmlns:a16="http://schemas.microsoft.com/office/drawing/2014/main" id="{6F6F73F0-1328-3D4D-ACCF-B43468393369}"/>
              </a:ext>
            </a:extLst>
          </p:cNvPr>
          <p:cNvSpPr/>
          <p:nvPr/>
        </p:nvSpPr>
        <p:spPr>
          <a:xfrm>
            <a:off x="8294286" y="2478373"/>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19" name="Oval 18">
            <a:extLst>
              <a:ext uri="{FF2B5EF4-FFF2-40B4-BE49-F238E27FC236}">
                <a16:creationId xmlns:a16="http://schemas.microsoft.com/office/drawing/2014/main" id="{F7FED701-BF7F-F940-935C-2055FBAA077E}"/>
              </a:ext>
            </a:extLst>
          </p:cNvPr>
          <p:cNvSpPr/>
          <p:nvPr/>
        </p:nvSpPr>
        <p:spPr>
          <a:xfrm>
            <a:off x="7823513" y="4344719"/>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
        <p:nvSpPr>
          <p:cNvPr id="20" name="Oval 19">
            <a:extLst>
              <a:ext uri="{FF2B5EF4-FFF2-40B4-BE49-F238E27FC236}">
                <a16:creationId xmlns:a16="http://schemas.microsoft.com/office/drawing/2014/main" id="{C40DBF97-8510-F246-9DAA-3E6F2BA55148}"/>
              </a:ext>
            </a:extLst>
          </p:cNvPr>
          <p:cNvSpPr/>
          <p:nvPr/>
        </p:nvSpPr>
        <p:spPr>
          <a:xfrm>
            <a:off x="5854943" y="4998492"/>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5</a:t>
            </a:r>
          </a:p>
        </p:txBody>
      </p:sp>
      <p:sp>
        <p:nvSpPr>
          <p:cNvPr id="21" name="Oval 20">
            <a:extLst>
              <a:ext uri="{FF2B5EF4-FFF2-40B4-BE49-F238E27FC236}">
                <a16:creationId xmlns:a16="http://schemas.microsoft.com/office/drawing/2014/main" id="{B133731F-3377-274E-9319-10718768E29A}"/>
              </a:ext>
            </a:extLst>
          </p:cNvPr>
          <p:cNvSpPr/>
          <p:nvPr/>
        </p:nvSpPr>
        <p:spPr>
          <a:xfrm>
            <a:off x="3902086" y="4315026"/>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6</a:t>
            </a:r>
          </a:p>
        </p:txBody>
      </p:sp>
      <p:sp>
        <p:nvSpPr>
          <p:cNvPr id="22" name="Oval 21">
            <a:extLst>
              <a:ext uri="{FF2B5EF4-FFF2-40B4-BE49-F238E27FC236}">
                <a16:creationId xmlns:a16="http://schemas.microsoft.com/office/drawing/2014/main" id="{B179B9BE-971A-4840-9A00-F565780E42D7}"/>
              </a:ext>
            </a:extLst>
          </p:cNvPr>
          <p:cNvSpPr/>
          <p:nvPr/>
        </p:nvSpPr>
        <p:spPr>
          <a:xfrm>
            <a:off x="3461386" y="2475454"/>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7</a:t>
            </a:r>
          </a:p>
        </p:txBody>
      </p:sp>
    </p:spTree>
    <p:extLst>
      <p:ext uri="{BB962C8B-B14F-4D97-AF65-F5344CB8AC3E}">
        <p14:creationId xmlns:p14="http://schemas.microsoft.com/office/powerpoint/2010/main" val="2772478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DA260-D82C-834A-A2BC-FCBAD5A4CC28}"/>
              </a:ext>
            </a:extLst>
          </p:cNvPr>
          <p:cNvSpPr>
            <a:spLocks noGrp="1"/>
          </p:cNvSpPr>
          <p:nvPr>
            <p:ph type="title"/>
          </p:nvPr>
        </p:nvSpPr>
        <p:spPr>
          <a:xfrm>
            <a:off x="534389" y="107394"/>
            <a:ext cx="11222181" cy="903987"/>
          </a:xfrm>
        </p:spPr>
        <p:txBody>
          <a:bodyPr>
            <a:normAutofit/>
          </a:bodyPr>
          <a:lstStyle/>
          <a:p>
            <a:r>
              <a:rPr lang="en-US" dirty="0"/>
              <a:t>Syllabus</a:t>
            </a:r>
          </a:p>
        </p:txBody>
      </p:sp>
      <p:sp>
        <p:nvSpPr>
          <p:cNvPr id="3" name="Content Placeholder 2">
            <a:extLst>
              <a:ext uri="{FF2B5EF4-FFF2-40B4-BE49-F238E27FC236}">
                <a16:creationId xmlns:a16="http://schemas.microsoft.com/office/drawing/2014/main" id="{365F60FD-04E7-6242-8CFB-A2F0A9F585AB}"/>
              </a:ext>
            </a:extLst>
          </p:cNvPr>
          <p:cNvSpPr>
            <a:spLocks noGrp="1"/>
          </p:cNvSpPr>
          <p:nvPr>
            <p:ph idx="1"/>
          </p:nvPr>
        </p:nvSpPr>
        <p:spPr>
          <a:xfrm>
            <a:off x="534389" y="1039092"/>
            <a:ext cx="11222181" cy="5683804"/>
          </a:xfrm>
        </p:spPr>
        <p:txBody>
          <a:bodyPr>
            <a:noAutofit/>
          </a:bodyPr>
          <a:lstStyle/>
          <a:p>
            <a:pPr marL="0" indent="0">
              <a:spcAft>
                <a:spcPts val="1200"/>
              </a:spcAft>
              <a:buNone/>
            </a:pPr>
            <a:r>
              <a:rPr lang="en-US" altLang="zh-TW" sz="2800" dirty="0"/>
              <a:t>Week    Date    Subject/Topics</a:t>
            </a:r>
          </a:p>
          <a:p>
            <a:pPr marL="0" indent="0">
              <a:spcAft>
                <a:spcPts val="600"/>
              </a:spcAft>
              <a:buNone/>
            </a:pPr>
            <a:r>
              <a:rPr lang="en-US" sz="2800" dirty="0">
                <a:solidFill>
                  <a:schemeClr val="bg1">
                    <a:lumMod val="65000"/>
                  </a:schemeClr>
                </a:solidFill>
              </a:rPr>
              <a:t>7 2025/04/02 Make-up holiday for NTPU Sports Day (No Classes)</a:t>
            </a:r>
          </a:p>
          <a:p>
            <a:pPr marL="0" indent="0">
              <a:spcAft>
                <a:spcPts val="600"/>
              </a:spcAft>
              <a:buNone/>
            </a:pPr>
            <a:r>
              <a:rPr lang="en-US" sz="2800" dirty="0">
                <a:solidFill>
                  <a:schemeClr val="accent2">
                    <a:lumMod val="75000"/>
                  </a:schemeClr>
                </a:solidFill>
              </a:rPr>
              <a:t>8 2025/04/09 Midterm Project Report</a:t>
            </a:r>
          </a:p>
          <a:p>
            <a:pPr marL="0" indent="0">
              <a:spcAft>
                <a:spcPts val="600"/>
              </a:spcAft>
              <a:buNone/>
            </a:pPr>
            <a:r>
              <a:rPr lang="en-US" sz="2800" dirty="0"/>
              <a:t>9 2025/04/16 Cloud-Based Software: Virtualization and containers,</a:t>
            </a:r>
            <a:br>
              <a:rPr lang="en-US" sz="2800" dirty="0"/>
            </a:br>
            <a:r>
              <a:rPr lang="en-US" sz="2800" dirty="0"/>
              <a:t>                           Everything as a service, Software as a service</a:t>
            </a:r>
          </a:p>
          <a:p>
            <a:pPr marL="0" indent="0">
              <a:spcAft>
                <a:spcPts val="600"/>
              </a:spcAft>
              <a:buNone/>
            </a:pPr>
            <a:r>
              <a:rPr lang="en-US" sz="2800" dirty="0"/>
              <a:t>10 2025/04/23 Cloud Computing and Cloud Software Architecture</a:t>
            </a:r>
          </a:p>
          <a:p>
            <a:pPr marL="0" indent="0">
              <a:spcAft>
                <a:spcPts val="600"/>
              </a:spcAft>
              <a:buNone/>
            </a:pPr>
            <a:r>
              <a:rPr lang="en-US" sz="2800" dirty="0">
                <a:solidFill>
                  <a:srgbClr val="7030A0"/>
                </a:solidFill>
              </a:rPr>
              <a:t>11 2025/04/30 Case Study on Software Engineering II</a:t>
            </a:r>
          </a:p>
          <a:p>
            <a:pPr marL="0" indent="0">
              <a:spcAft>
                <a:spcPts val="600"/>
              </a:spcAft>
              <a:buNone/>
            </a:pPr>
            <a:r>
              <a:rPr lang="en-US" sz="2800" dirty="0"/>
              <a:t>12 2025/05/07 Microservices Architecture, RESTful services, </a:t>
            </a:r>
            <a:br>
              <a:rPr lang="en-US" sz="2800" dirty="0"/>
            </a:br>
            <a:r>
              <a:rPr lang="en-US" sz="2800" dirty="0"/>
              <a:t>                            Service deployment</a:t>
            </a:r>
            <a:endParaRPr lang="en-US" sz="2800" dirty="0">
              <a:solidFill>
                <a:schemeClr val="accent6">
                  <a:lumMod val="75000"/>
                </a:schemeClr>
              </a:solidFill>
            </a:endParaRPr>
          </a:p>
        </p:txBody>
      </p:sp>
      <p:sp>
        <p:nvSpPr>
          <p:cNvPr id="4" name="Slide Number Placeholder 3">
            <a:extLst>
              <a:ext uri="{FF2B5EF4-FFF2-40B4-BE49-F238E27FC236}">
                <a16:creationId xmlns:a16="http://schemas.microsoft.com/office/drawing/2014/main" id="{7C70E0B2-0864-5F44-9C79-2EC8070A3978}"/>
              </a:ext>
            </a:extLst>
          </p:cNvPr>
          <p:cNvSpPr>
            <a:spLocks noGrp="1"/>
          </p:cNvSpPr>
          <p:nvPr>
            <p:ph type="sldNum" sz="quarter" idx="12"/>
          </p:nvPr>
        </p:nvSpPr>
        <p:spPr/>
        <p:txBody>
          <a:bodyPr/>
          <a:lstStyle/>
          <a:p>
            <a:fld id="{5D6FF71F-CF6A-4C46-8F9B-61D49EEA70E3}" type="slidenum">
              <a:rPr lang="en-US" smtClean="0"/>
              <a:t>3</a:t>
            </a:fld>
            <a:endParaRPr lang="en-US"/>
          </a:p>
        </p:txBody>
      </p:sp>
      <p:pic>
        <p:nvPicPr>
          <p:cNvPr id="7" name="Picture 6">
            <a:extLst>
              <a:ext uri="{FF2B5EF4-FFF2-40B4-BE49-F238E27FC236}">
                <a16:creationId xmlns:a16="http://schemas.microsoft.com/office/drawing/2014/main" id="{95C0774D-A256-BA43-877D-8F5FD06E48B5}"/>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1129194" y="137553"/>
            <a:ext cx="962066" cy="620688"/>
          </a:xfrm>
          <a:prstGeom prst="rect">
            <a:avLst/>
          </a:prstGeom>
        </p:spPr>
      </p:pic>
      <p:pic>
        <p:nvPicPr>
          <p:cNvPr id="8" name="Picture 7">
            <a:extLst>
              <a:ext uri="{FF2B5EF4-FFF2-40B4-BE49-F238E27FC236}">
                <a16:creationId xmlns:a16="http://schemas.microsoft.com/office/drawing/2014/main" id="{F4EE8C73-3AA1-EA46-A8F6-0F326BF9EB1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128086" y="811230"/>
            <a:ext cx="964282" cy="235043"/>
          </a:xfrm>
          <a:prstGeom prst="rect">
            <a:avLst/>
          </a:prstGeom>
        </p:spPr>
      </p:pic>
    </p:spTree>
    <p:extLst>
      <p:ext uri="{BB962C8B-B14F-4D97-AF65-F5344CB8AC3E}">
        <p14:creationId xmlns:p14="http://schemas.microsoft.com/office/powerpoint/2010/main" val="11231209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30</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775520" y="44625"/>
            <a:ext cx="8712968" cy="949995"/>
          </a:xfrm>
        </p:spPr>
        <p:txBody>
          <a:bodyPr/>
          <a:lstStyle/>
          <a:p>
            <a:r>
              <a:rPr lang="en-US" dirty="0">
                <a:solidFill>
                  <a:schemeClr val="accent1"/>
                </a:solidFill>
              </a:rPr>
              <a:t>A refactoring process</a:t>
            </a:r>
          </a:p>
        </p:txBody>
      </p:sp>
      <p:sp>
        <p:nvSpPr>
          <p:cNvPr id="8" name="Arc 7">
            <a:extLst>
              <a:ext uri="{FF2B5EF4-FFF2-40B4-BE49-F238E27FC236}">
                <a16:creationId xmlns:a16="http://schemas.microsoft.com/office/drawing/2014/main" id="{07D7969C-5DFD-9D48-A18B-8327D710E043}"/>
              </a:ext>
            </a:extLst>
          </p:cNvPr>
          <p:cNvSpPr/>
          <p:nvPr/>
        </p:nvSpPr>
        <p:spPr>
          <a:xfrm>
            <a:off x="4799856" y="3717032"/>
            <a:ext cx="2526852" cy="2655893"/>
          </a:xfrm>
          <a:prstGeom prst="arc">
            <a:avLst>
              <a:gd name="adj1" fmla="val 11501282"/>
              <a:gd name="adj2" fmla="val 21102937"/>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9" name="Straight Arrow Connector 8">
            <a:extLst>
              <a:ext uri="{FF2B5EF4-FFF2-40B4-BE49-F238E27FC236}">
                <a16:creationId xmlns:a16="http://schemas.microsoft.com/office/drawing/2014/main" id="{590A464F-49C2-794C-BC13-39105D84FFEF}"/>
              </a:ext>
            </a:extLst>
          </p:cNvPr>
          <p:cNvCxnSpPr>
            <a:cxnSpLocks/>
          </p:cNvCxnSpPr>
          <p:nvPr/>
        </p:nvCxnSpPr>
        <p:spPr>
          <a:xfrm>
            <a:off x="2704688" y="2704607"/>
            <a:ext cx="1303081" cy="0"/>
          </a:xfrm>
          <a:prstGeom prst="straightConnector1">
            <a:avLst/>
          </a:prstGeom>
          <a:ln w="152400">
            <a:solidFill>
              <a:schemeClr val="accent2">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FF84A9D-B039-8F49-A406-23108DAFB2B5}"/>
              </a:ext>
            </a:extLst>
          </p:cNvPr>
          <p:cNvSpPr txBox="1"/>
          <p:nvPr/>
        </p:nvSpPr>
        <p:spPr>
          <a:xfrm>
            <a:off x="2704687" y="2039269"/>
            <a:ext cx="1007776"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Start</a:t>
            </a:r>
          </a:p>
        </p:txBody>
      </p:sp>
      <p:sp>
        <p:nvSpPr>
          <p:cNvPr id="13" name="Rounded Rectangle 12">
            <a:extLst>
              <a:ext uri="{FF2B5EF4-FFF2-40B4-BE49-F238E27FC236}">
                <a16:creationId xmlns:a16="http://schemas.microsoft.com/office/drawing/2014/main" id="{C156F571-121E-9541-B989-4C15D0B654E6}"/>
              </a:ext>
            </a:extLst>
          </p:cNvPr>
          <p:cNvSpPr>
            <a:spLocks noChangeArrowheads="1"/>
          </p:cNvSpPr>
          <p:nvPr/>
        </p:nvSpPr>
        <p:spPr bwMode="auto">
          <a:xfrm>
            <a:off x="4075082" y="2226802"/>
            <a:ext cx="2207548"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Identify code </a:t>
            </a:r>
            <a:br>
              <a:rPr lang="en-US" sz="2400" b="1" dirty="0"/>
            </a:br>
            <a:r>
              <a:rPr lang="en-US" sz="2400" b="1" dirty="0"/>
              <a:t>‘smell’</a:t>
            </a:r>
          </a:p>
        </p:txBody>
      </p:sp>
      <p:sp>
        <p:nvSpPr>
          <p:cNvPr id="16" name="Rounded Rectangle 15">
            <a:extLst>
              <a:ext uri="{FF2B5EF4-FFF2-40B4-BE49-F238E27FC236}">
                <a16:creationId xmlns:a16="http://schemas.microsoft.com/office/drawing/2014/main" id="{93FDF478-C920-3048-A29E-5FCD2C4423D1}"/>
              </a:ext>
            </a:extLst>
          </p:cNvPr>
          <p:cNvSpPr>
            <a:spLocks noChangeArrowheads="1"/>
          </p:cNvSpPr>
          <p:nvPr/>
        </p:nvSpPr>
        <p:spPr bwMode="auto">
          <a:xfrm>
            <a:off x="6901271" y="2226802"/>
            <a:ext cx="2207548"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Identify refactoring strategy</a:t>
            </a:r>
          </a:p>
        </p:txBody>
      </p:sp>
      <p:sp>
        <p:nvSpPr>
          <p:cNvPr id="17" name="Arc 16">
            <a:extLst>
              <a:ext uri="{FF2B5EF4-FFF2-40B4-BE49-F238E27FC236}">
                <a16:creationId xmlns:a16="http://schemas.microsoft.com/office/drawing/2014/main" id="{1174417D-28A0-9B4B-B610-05D3A10D4113}"/>
              </a:ext>
            </a:extLst>
          </p:cNvPr>
          <p:cNvSpPr/>
          <p:nvPr/>
        </p:nvSpPr>
        <p:spPr>
          <a:xfrm>
            <a:off x="4954228" y="1393449"/>
            <a:ext cx="2808440" cy="2393634"/>
          </a:xfrm>
          <a:prstGeom prst="arc">
            <a:avLst>
              <a:gd name="adj1" fmla="val 11908221"/>
              <a:gd name="adj2" fmla="val 20671112"/>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Arc 17">
            <a:extLst>
              <a:ext uri="{FF2B5EF4-FFF2-40B4-BE49-F238E27FC236}">
                <a16:creationId xmlns:a16="http://schemas.microsoft.com/office/drawing/2014/main" id="{9C3A63C2-D3D8-DD46-B116-EA3E3198D4D8}"/>
              </a:ext>
            </a:extLst>
          </p:cNvPr>
          <p:cNvSpPr/>
          <p:nvPr/>
        </p:nvSpPr>
        <p:spPr>
          <a:xfrm>
            <a:off x="5024645" y="2147041"/>
            <a:ext cx="2808440" cy="2393634"/>
          </a:xfrm>
          <a:prstGeom prst="arc">
            <a:avLst>
              <a:gd name="adj1" fmla="val 182114"/>
              <a:gd name="adj2" fmla="val 2924959"/>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Rounded Rectangle 18">
            <a:extLst>
              <a:ext uri="{FF2B5EF4-FFF2-40B4-BE49-F238E27FC236}">
                <a16:creationId xmlns:a16="http://schemas.microsoft.com/office/drawing/2014/main" id="{4DC352EE-AE47-CA4C-AEB2-1AB139062745}"/>
              </a:ext>
            </a:extLst>
          </p:cNvPr>
          <p:cNvSpPr>
            <a:spLocks noChangeArrowheads="1"/>
          </p:cNvSpPr>
          <p:nvPr/>
        </p:nvSpPr>
        <p:spPr bwMode="auto">
          <a:xfrm>
            <a:off x="6454386" y="4869558"/>
            <a:ext cx="2757399"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Make small </a:t>
            </a:r>
          </a:p>
          <a:p>
            <a:pPr algn="ctr">
              <a:defRPr/>
            </a:pPr>
            <a:r>
              <a:rPr lang="en-US" sz="2400" b="1" dirty="0"/>
              <a:t>improvement until strategy completed</a:t>
            </a:r>
          </a:p>
        </p:txBody>
      </p:sp>
      <p:sp>
        <p:nvSpPr>
          <p:cNvPr id="20" name="Arc 19">
            <a:extLst>
              <a:ext uri="{FF2B5EF4-FFF2-40B4-BE49-F238E27FC236}">
                <a16:creationId xmlns:a16="http://schemas.microsoft.com/office/drawing/2014/main" id="{E9304CC2-7841-4A4D-A2A7-6E5CAF519AF8}"/>
              </a:ext>
            </a:extLst>
          </p:cNvPr>
          <p:cNvSpPr/>
          <p:nvPr/>
        </p:nvSpPr>
        <p:spPr>
          <a:xfrm>
            <a:off x="4799856" y="2147041"/>
            <a:ext cx="2808440" cy="2393634"/>
          </a:xfrm>
          <a:prstGeom prst="arc">
            <a:avLst>
              <a:gd name="adj1" fmla="val 8966232"/>
              <a:gd name="adj2" fmla="val 10829317"/>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Rounded Rectangle 20">
            <a:extLst>
              <a:ext uri="{FF2B5EF4-FFF2-40B4-BE49-F238E27FC236}">
                <a16:creationId xmlns:a16="http://schemas.microsoft.com/office/drawing/2014/main" id="{20C3ECB1-64C8-834D-AC72-5705E3E65828}"/>
              </a:ext>
            </a:extLst>
          </p:cNvPr>
          <p:cNvSpPr>
            <a:spLocks noChangeArrowheads="1"/>
          </p:cNvSpPr>
          <p:nvPr/>
        </p:nvSpPr>
        <p:spPr bwMode="auto">
          <a:xfrm>
            <a:off x="3567597" y="4869558"/>
            <a:ext cx="2207548"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Run automated code tests</a:t>
            </a:r>
          </a:p>
        </p:txBody>
      </p:sp>
      <p:sp>
        <p:nvSpPr>
          <p:cNvPr id="22" name="Arc 21">
            <a:extLst>
              <a:ext uri="{FF2B5EF4-FFF2-40B4-BE49-F238E27FC236}">
                <a16:creationId xmlns:a16="http://schemas.microsoft.com/office/drawing/2014/main" id="{E537ECEC-2BC2-5A4F-A8B4-26467163DD6B}"/>
              </a:ext>
            </a:extLst>
          </p:cNvPr>
          <p:cNvSpPr/>
          <p:nvPr/>
        </p:nvSpPr>
        <p:spPr>
          <a:xfrm>
            <a:off x="4717016" y="3869452"/>
            <a:ext cx="2681700" cy="2655893"/>
          </a:xfrm>
          <a:prstGeom prst="arc">
            <a:avLst>
              <a:gd name="adj1" fmla="val 2513734"/>
              <a:gd name="adj2" fmla="val 8510562"/>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Oval 22">
            <a:extLst>
              <a:ext uri="{FF2B5EF4-FFF2-40B4-BE49-F238E27FC236}">
                <a16:creationId xmlns:a16="http://schemas.microsoft.com/office/drawing/2014/main" id="{A449C71D-E90B-4246-A506-8DAA3C0DD667}"/>
              </a:ext>
            </a:extLst>
          </p:cNvPr>
          <p:cNvSpPr/>
          <p:nvPr/>
        </p:nvSpPr>
        <p:spPr>
          <a:xfrm>
            <a:off x="4533494" y="1772816"/>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24" name="Oval 23">
            <a:extLst>
              <a:ext uri="{FF2B5EF4-FFF2-40B4-BE49-F238E27FC236}">
                <a16:creationId xmlns:a16="http://schemas.microsoft.com/office/drawing/2014/main" id="{D6073081-3ABA-B74D-B3B5-5224578B82BD}"/>
              </a:ext>
            </a:extLst>
          </p:cNvPr>
          <p:cNvSpPr/>
          <p:nvPr/>
        </p:nvSpPr>
        <p:spPr>
          <a:xfrm>
            <a:off x="7832554" y="1793384"/>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25" name="Oval 24">
            <a:extLst>
              <a:ext uri="{FF2B5EF4-FFF2-40B4-BE49-F238E27FC236}">
                <a16:creationId xmlns:a16="http://schemas.microsoft.com/office/drawing/2014/main" id="{65527DD0-9E16-8E4B-86D7-35F7F0106C12}"/>
              </a:ext>
            </a:extLst>
          </p:cNvPr>
          <p:cNvSpPr/>
          <p:nvPr/>
        </p:nvSpPr>
        <p:spPr>
          <a:xfrm>
            <a:off x="7730336" y="4437112"/>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26" name="Oval 25">
            <a:extLst>
              <a:ext uri="{FF2B5EF4-FFF2-40B4-BE49-F238E27FC236}">
                <a16:creationId xmlns:a16="http://schemas.microsoft.com/office/drawing/2014/main" id="{EDCCADE3-C25F-3D42-B306-12CD5632A3C9}"/>
              </a:ext>
            </a:extLst>
          </p:cNvPr>
          <p:cNvSpPr/>
          <p:nvPr/>
        </p:nvSpPr>
        <p:spPr>
          <a:xfrm>
            <a:off x="4223668" y="4376864"/>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39268921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31</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Functional testing</a:t>
            </a:r>
          </a:p>
        </p:txBody>
      </p:sp>
      <p:cxnSp>
        <p:nvCxnSpPr>
          <p:cNvPr id="9" name="Straight Arrow Connector 8">
            <a:extLst>
              <a:ext uri="{FF2B5EF4-FFF2-40B4-BE49-F238E27FC236}">
                <a16:creationId xmlns:a16="http://schemas.microsoft.com/office/drawing/2014/main" id="{A3E6C89E-6FE1-514B-9840-2C4FEB0A0021}"/>
              </a:ext>
            </a:extLst>
          </p:cNvPr>
          <p:cNvCxnSpPr>
            <a:cxnSpLocks/>
          </p:cNvCxnSpPr>
          <p:nvPr/>
        </p:nvCxnSpPr>
        <p:spPr>
          <a:xfrm>
            <a:off x="6060132" y="1793385"/>
            <a:ext cx="0" cy="524553"/>
          </a:xfrm>
          <a:prstGeom prst="straightConnector1">
            <a:avLst/>
          </a:prstGeom>
          <a:ln w="152400">
            <a:solidFill>
              <a:schemeClr val="accent6">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7F300884-307F-2743-B3E1-AFC5E928E0F0}"/>
              </a:ext>
            </a:extLst>
          </p:cNvPr>
          <p:cNvSpPr txBox="1"/>
          <p:nvPr/>
        </p:nvSpPr>
        <p:spPr>
          <a:xfrm>
            <a:off x="5519936" y="1205738"/>
            <a:ext cx="1007776"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Start</a:t>
            </a:r>
          </a:p>
        </p:txBody>
      </p:sp>
      <p:sp>
        <p:nvSpPr>
          <p:cNvPr id="11" name="Rounded Rectangle 10">
            <a:extLst>
              <a:ext uri="{FF2B5EF4-FFF2-40B4-BE49-F238E27FC236}">
                <a16:creationId xmlns:a16="http://schemas.microsoft.com/office/drawing/2014/main" id="{BFFE4DB1-BA01-FB45-9530-EAA99168B751}"/>
              </a:ext>
            </a:extLst>
          </p:cNvPr>
          <p:cNvSpPr>
            <a:spLocks noChangeArrowheads="1"/>
          </p:cNvSpPr>
          <p:nvPr/>
        </p:nvSpPr>
        <p:spPr bwMode="auto">
          <a:xfrm>
            <a:off x="5189486" y="2292246"/>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t>Unit </a:t>
            </a:r>
            <a:br>
              <a:rPr lang="en-US" sz="2800" b="1" dirty="0"/>
            </a:br>
            <a:r>
              <a:rPr lang="en-US" sz="2800" b="1" dirty="0"/>
              <a:t>Testing</a:t>
            </a:r>
          </a:p>
        </p:txBody>
      </p:sp>
      <p:sp>
        <p:nvSpPr>
          <p:cNvPr id="13" name="Arc 12">
            <a:extLst>
              <a:ext uri="{FF2B5EF4-FFF2-40B4-BE49-F238E27FC236}">
                <a16:creationId xmlns:a16="http://schemas.microsoft.com/office/drawing/2014/main" id="{B970074F-E481-834A-AD49-3E2F6AE69B34}"/>
              </a:ext>
            </a:extLst>
          </p:cNvPr>
          <p:cNvSpPr/>
          <p:nvPr/>
        </p:nvSpPr>
        <p:spPr>
          <a:xfrm>
            <a:off x="4330040" y="2510155"/>
            <a:ext cx="3566160" cy="3566160"/>
          </a:xfrm>
          <a:prstGeom prst="arc">
            <a:avLst>
              <a:gd name="adj1" fmla="val 11870910"/>
              <a:gd name="adj2" fmla="val 14281114"/>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Arc 22">
            <a:extLst>
              <a:ext uri="{FF2B5EF4-FFF2-40B4-BE49-F238E27FC236}">
                <a16:creationId xmlns:a16="http://schemas.microsoft.com/office/drawing/2014/main" id="{7766D682-46E3-7C45-A63C-CFD96DA47FCB}"/>
              </a:ext>
            </a:extLst>
          </p:cNvPr>
          <p:cNvSpPr/>
          <p:nvPr/>
        </p:nvSpPr>
        <p:spPr>
          <a:xfrm>
            <a:off x="4330040" y="2510155"/>
            <a:ext cx="3566160" cy="3566160"/>
          </a:xfrm>
          <a:prstGeom prst="arc">
            <a:avLst>
              <a:gd name="adj1" fmla="val 18184479"/>
              <a:gd name="adj2" fmla="val 20693068"/>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Arc 23">
            <a:extLst>
              <a:ext uri="{FF2B5EF4-FFF2-40B4-BE49-F238E27FC236}">
                <a16:creationId xmlns:a16="http://schemas.microsoft.com/office/drawing/2014/main" id="{22207BE4-590A-0446-8FC3-E49FADD033D7}"/>
              </a:ext>
            </a:extLst>
          </p:cNvPr>
          <p:cNvSpPr/>
          <p:nvPr/>
        </p:nvSpPr>
        <p:spPr>
          <a:xfrm>
            <a:off x="4330040" y="2510155"/>
            <a:ext cx="3566160" cy="3566160"/>
          </a:xfrm>
          <a:prstGeom prst="arc">
            <a:avLst>
              <a:gd name="adj1" fmla="val 1136777"/>
              <a:gd name="adj2" fmla="val 3784898"/>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Arc 24">
            <a:extLst>
              <a:ext uri="{FF2B5EF4-FFF2-40B4-BE49-F238E27FC236}">
                <a16:creationId xmlns:a16="http://schemas.microsoft.com/office/drawing/2014/main" id="{ACD8DFB4-402D-B946-8F03-EC73050C6ADE}"/>
              </a:ext>
            </a:extLst>
          </p:cNvPr>
          <p:cNvSpPr/>
          <p:nvPr/>
        </p:nvSpPr>
        <p:spPr>
          <a:xfrm>
            <a:off x="4330040" y="2510155"/>
            <a:ext cx="3566160" cy="3566160"/>
          </a:xfrm>
          <a:prstGeom prst="arc">
            <a:avLst>
              <a:gd name="adj1" fmla="val 7389206"/>
              <a:gd name="adj2" fmla="val 9871474"/>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Rounded Rectangle 25">
            <a:extLst>
              <a:ext uri="{FF2B5EF4-FFF2-40B4-BE49-F238E27FC236}">
                <a16:creationId xmlns:a16="http://schemas.microsoft.com/office/drawing/2014/main" id="{1A40DE2B-9707-4344-8D81-D6CD2DA2A51E}"/>
              </a:ext>
            </a:extLst>
          </p:cNvPr>
          <p:cNvSpPr>
            <a:spLocks noChangeArrowheads="1"/>
          </p:cNvSpPr>
          <p:nvPr/>
        </p:nvSpPr>
        <p:spPr bwMode="auto">
          <a:xfrm>
            <a:off x="7104112" y="3814352"/>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t>Feature</a:t>
            </a:r>
            <a:br>
              <a:rPr lang="en-US" sz="2800" b="1" dirty="0"/>
            </a:br>
            <a:r>
              <a:rPr lang="en-US" sz="2800" b="1" dirty="0"/>
              <a:t>Testing</a:t>
            </a:r>
          </a:p>
        </p:txBody>
      </p:sp>
      <p:sp>
        <p:nvSpPr>
          <p:cNvPr id="27" name="Rounded Rectangle 26">
            <a:extLst>
              <a:ext uri="{FF2B5EF4-FFF2-40B4-BE49-F238E27FC236}">
                <a16:creationId xmlns:a16="http://schemas.microsoft.com/office/drawing/2014/main" id="{C758FA69-D833-5847-821F-505FD08AC1F2}"/>
              </a:ext>
            </a:extLst>
          </p:cNvPr>
          <p:cNvSpPr>
            <a:spLocks noChangeArrowheads="1"/>
          </p:cNvSpPr>
          <p:nvPr/>
        </p:nvSpPr>
        <p:spPr bwMode="auto">
          <a:xfrm>
            <a:off x="5189486" y="5484827"/>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t>System</a:t>
            </a:r>
            <a:br>
              <a:rPr lang="en-US" sz="2800" b="1" dirty="0"/>
            </a:br>
            <a:r>
              <a:rPr lang="en-US" sz="2800" b="1" dirty="0"/>
              <a:t>Testing</a:t>
            </a:r>
          </a:p>
        </p:txBody>
      </p:sp>
      <p:sp>
        <p:nvSpPr>
          <p:cNvPr id="28" name="Rounded Rectangle 27">
            <a:extLst>
              <a:ext uri="{FF2B5EF4-FFF2-40B4-BE49-F238E27FC236}">
                <a16:creationId xmlns:a16="http://schemas.microsoft.com/office/drawing/2014/main" id="{E40671DF-5222-294B-B02D-957C8F72CE19}"/>
              </a:ext>
            </a:extLst>
          </p:cNvPr>
          <p:cNvSpPr>
            <a:spLocks noChangeArrowheads="1"/>
          </p:cNvSpPr>
          <p:nvPr/>
        </p:nvSpPr>
        <p:spPr bwMode="auto">
          <a:xfrm>
            <a:off x="3359696" y="3814352"/>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t>Release</a:t>
            </a:r>
            <a:br>
              <a:rPr lang="en-US" sz="2800" b="1" dirty="0"/>
            </a:br>
            <a:r>
              <a:rPr lang="en-US" sz="2800" b="1" dirty="0"/>
              <a:t>Testing</a:t>
            </a:r>
          </a:p>
        </p:txBody>
      </p:sp>
      <p:sp>
        <p:nvSpPr>
          <p:cNvPr id="19" name="Oval 18">
            <a:extLst>
              <a:ext uri="{FF2B5EF4-FFF2-40B4-BE49-F238E27FC236}">
                <a16:creationId xmlns:a16="http://schemas.microsoft.com/office/drawing/2014/main" id="{2DC19CDE-E27C-4340-BC5D-42F86B53D0BE}"/>
              </a:ext>
            </a:extLst>
          </p:cNvPr>
          <p:cNvSpPr/>
          <p:nvPr/>
        </p:nvSpPr>
        <p:spPr>
          <a:xfrm>
            <a:off x="5009242" y="2112197"/>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20" name="Oval 19">
            <a:extLst>
              <a:ext uri="{FF2B5EF4-FFF2-40B4-BE49-F238E27FC236}">
                <a16:creationId xmlns:a16="http://schemas.microsoft.com/office/drawing/2014/main" id="{46FB1351-8E58-BA4E-8393-784494B73C59}"/>
              </a:ext>
            </a:extLst>
          </p:cNvPr>
          <p:cNvSpPr/>
          <p:nvPr/>
        </p:nvSpPr>
        <p:spPr>
          <a:xfrm>
            <a:off x="6888088" y="3573016"/>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21" name="Oval 20">
            <a:extLst>
              <a:ext uri="{FF2B5EF4-FFF2-40B4-BE49-F238E27FC236}">
                <a16:creationId xmlns:a16="http://schemas.microsoft.com/office/drawing/2014/main" id="{086EFD2E-A804-D44D-A8C0-A1E9EA8F6718}"/>
              </a:ext>
            </a:extLst>
          </p:cNvPr>
          <p:cNvSpPr/>
          <p:nvPr/>
        </p:nvSpPr>
        <p:spPr>
          <a:xfrm>
            <a:off x="5015880" y="5249768"/>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22" name="Oval 21">
            <a:extLst>
              <a:ext uri="{FF2B5EF4-FFF2-40B4-BE49-F238E27FC236}">
                <a16:creationId xmlns:a16="http://schemas.microsoft.com/office/drawing/2014/main" id="{EFD5E467-67D9-7E43-B6E2-CEAC19BF969D}"/>
              </a:ext>
            </a:extLst>
          </p:cNvPr>
          <p:cNvSpPr/>
          <p:nvPr/>
        </p:nvSpPr>
        <p:spPr>
          <a:xfrm>
            <a:off x="3143672" y="3593584"/>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959823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32</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27198"/>
            <a:ext cx="8229600" cy="796738"/>
          </a:xfrm>
        </p:spPr>
        <p:txBody>
          <a:bodyPr>
            <a:normAutofit fontScale="90000"/>
          </a:bodyPr>
          <a:lstStyle/>
          <a:p>
            <a:r>
              <a:rPr lang="en-US" dirty="0">
                <a:solidFill>
                  <a:schemeClr val="accent1"/>
                </a:solidFill>
              </a:rPr>
              <a:t>Test-driven development (TDD)</a:t>
            </a:r>
          </a:p>
        </p:txBody>
      </p:sp>
      <p:cxnSp>
        <p:nvCxnSpPr>
          <p:cNvPr id="9" name="Straight Arrow Connector 8">
            <a:extLst>
              <a:ext uri="{FF2B5EF4-FFF2-40B4-BE49-F238E27FC236}">
                <a16:creationId xmlns:a16="http://schemas.microsoft.com/office/drawing/2014/main" id="{1A996CCD-F0C7-7B47-968E-1D62ABBC712E}"/>
              </a:ext>
            </a:extLst>
          </p:cNvPr>
          <p:cNvCxnSpPr>
            <a:cxnSpLocks/>
          </p:cNvCxnSpPr>
          <p:nvPr/>
        </p:nvCxnSpPr>
        <p:spPr>
          <a:xfrm>
            <a:off x="3121926" y="1393449"/>
            <a:ext cx="669819" cy="0"/>
          </a:xfrm>
          <a:prstGeom prst="straightConnector1">
            <a:avLst/>
          </a:prstGeom>
          <a:ln w="101600">
            <a:solidFill>
              <a:schemeClr val="accent2">
                <a:lumMod val="75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C2C20CA-A475-BF4B-81BB-FEACED8872AC}"/>
              </a:ext>
            </a:extLst>
          </p:cNvPr>
          <p:cNvSpPr txBox="1"/>
          <p:nvPr/>
        </p:nvSpPr>
        <p:spPr>
          <a:xfrm>
            <a:off x="2891959" y="995255"/>
            <a:ext cx="698333" cy="400110"/>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Start</a:t>
            </a:r>
          </a:p>
        </p:txBody>
      </p:sp>
      <p:sp>
        <p:nvSpPr>
          <p:cNvPr id="11" name="Rounded Rectangle 10">
            <a:extLst>
              <a:ext uri="{FF2B5EF4-FFF2-40B4-BE49-F238E27FC236}">
                <a16:creationId xmlns:a16="http://schemas.microsoft.com/office/drawing/2014/main" id="{226C5B62-B50A-7E4F-AE8B-D46740B8D5E6}"/>
              </a:ext>
            </a:extLst>
          </p:cNvPr>
          <p:cNvSpPr>
            <a:spLocks noChangeArrowheads="1"/>
          </p:cNvSpPr>
          <p:nvPr/>
        </p:nvSpPr>
        <p:spPr bwMode="auto">
          <a:xfrm>
            <a:off x="3863753" y="1052736"/>
            <a:ext cx="1852701" cy="715810"/>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b="1" dirty="0"/>
              <a:t>Identify new </a:t>
            </a:r>
            <a:br>
              <a:rPr lang="en-US" sz="2000" b="1" dirty="0"/>
            </a:br>
            <a:r>
              <a:rPr lang="en-US" sz="2000" b="1" dirty="0"/>
              <a:t>functionality</a:t>
            </a:r>
          </a:p>
        </p:txBody>
      </p:sp>
      <p:sp>
        <p:nvSpPr>
          <p:cNvPr id="13" name="Arc 12">
            <a:extLst>
              <a:ext uri="{FF2B5EF4-FFF2-40B4-BE49-F238E27FC236}">
                <a16:creationId xmlns:a16="http://schemas.microsoft.com/office/drawing/2014/main" id="{22A16064-4395-FF40-8AB1-DD3AAF8258EB}"/>
              </a:ext>
            </a:extLst>
          </p:cNvPr>
          <p:cNvSpPr>
            <a:spLocks/>
          </p:cNvSpPr>
          <p:nvPr/>
        </p:nvSpPr>
        <p:spPr>
          <a:xfrm>
            <a:off x="3579912" y="1525871"/>
            <a:ext cx="2560320" cy="2560320"/>
          </a:xfrm>
          <a:prstGeom prst="arc">
            <a:avLst>
              <a:gd name="adj1" fmla="val 6412394"/>
              <a:gd name="adj2" fmla="val 13844082"/>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Oval 18">
            <a:extLst>
              <a:ext uri="{FF2B5EF4-FFF2-40B4-BE49-F238E27FC236}">
                <a16:creationId xmlns:a16="http://schemas.microsoft.com/office/drawing/2014/main" id="{E681FCD6-01EE-3A47-B756-6E590EC901B3}"/>
              </a:ext>
            </a:extLst>
          </p:cNvPr>
          <p:cNvSpPr/>
          <p:nvPr/>
        </p:nvSpPr>
        <p:spPr>
          <a:xfrm>
            <a:off x="3716849" y="922432"/>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1</a:t>
            </a:r>
          </a:p>
        </p:txBody>
      </p:sp>
      <p:sp>
        <p:nvSpPr>
          <p:cNvPr id="25" name="Arc 24">
            <a:extLst>
              <a:ext uri="{FF2B5EF4-FFF2-40B4-BE49-F238E27FC236}">
                <a16:creationId xmlns:a16="http://schemas.microsoft.com/office/drawing/2014/main" id="{8E2AAB76-8B03-F947-ADAD-994F13175FEB}"/>
              </a:ext>
            </a:extLst>
          </p:cNvPr>
          <p:cNvSpPr>
            <a:spLocks/>
          </p:cNvSpPr>
          <p:nvPr/>
        </p:nvSpPr>
        <p:spPr>
          <a:xfrm>
            <a:off x="3579912" y="1525871"/>
            <a:ext cx="2560320" cy="2560320"/>
          </a:xfrm>
          <a:prstGeom prst="arc">
            <a:avLst>
              <a:gd name="adj1" fmla="val 18547087"/>
              <a:gd name="adj2" fmla="val 19641147"/>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Arc 25">
            <a:extLst>
              <a:ext uri="{FF2B5EF4-FFF2-40B4-BE49-F238E27FC236}">
                <a16:creationId xmlns:a16="http://schemas.microsoft.com/office/drawing/2014/main" id="{04BCFA5A-742F-1E45-958A-6D8CCC2E2F9C}"/>
              </a:ext>
            </a:extLst>
          </p:cNvPr>
          <p:cNvSpPr>
            <a:spLocks/>
          </p:cNvSpPr>
          <p:nvPr/>
        </p:nvSpPr>
        <p:spPr>
          <a:xfrm>
            <a:off x="4439816" y="2507704"/>
            <a:ext cx="3657600" cy="3657600"/>
          </a:xfrm>
          <a:prstGeom prst="arc">
            <a:avLst>
              <a:gd name="adj1" fmla="val 10272211"/>
              <a:gd name="adj2" fmla="val 14504715"/>
            </a:avLst>
          </a:prstGeom>
          <a:noFill/>
          <a:ln w="101600">
            <a:solidFill>
              <a:srgbClr val="ED7D3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7" name="Arc 26">
            <a:extLst>
              <a:ext uri="{FF2B5EF4-FFF2-40B4-BE49-F238E27FC236}">
                <a16:creationId xmlns:a16="http://schemas.microsoft.com/office/drawing/2014/main" id="{008C6929-72F3-C146-941A-9D90A87ACCB5}"/>
              </a:ext>
            </a:extLst>
          </p:cNvPr>
          <p:cNvSpPr>
            <a:spLocks/>
          </p:cNvSpPr>
          <p:nvPr/>
        </p:nvSpPr>
        <p:spPr>
          <a:xfrm>
            <a:off x="7219528" y="4377631"/>
            <a:ext cx="1828800" cy="1828800"/>
          </a:xfrm>
          <a:prstGeom prst="arc">
            <a:avLst>
              <a:gd name="adj1" fmla="val 884595"/>
              <a:gd name="adj2" fmla="val 2333932"/>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8" name="Arc 27">
            <a:extLst>
              <a:ext uri="{FF2B5EF4-FFF2-40B4-BE49-F238E27FC236}">
                <a16:creationId xmlns:a16="http://schemas.microsoft.com/office/drawing/2014/main" id="{8443C285-9633-1C40-93F3-12C5C75431B4}"/>
              </a:ext>
            </a:extLst>
          </p:cNvPr>
          <p:cNvSpPr>
            <a:spLocks/>
          </p:cNvSpPr>
          <p:nvPr/>
        </p:nvSpPr>
        <p:spPr>
          <a:xfrm>
            <a:off x="4439816" y="2507704"/>
            <a:ext cx="3657600" cy="3657600"/>
          </a:xfrm>
          <a:prstGeom prst="arc">
            <a:avLst>
              <a:gd name="adj1" fmla="val 18014088"/>
              <a:gd name="adj2" fmla="val 18771691"/>
            </a:avLst>
          </a:prstGeom>
          <a:noFill/>
          <a:ln w="101600">
            <a:solidFill>
              <a:srgbClr val="ED7D3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Arc 28">
            <a:extLst>
              <a:ext uri="{FF2B5EF4-FFF2-40B4-BE49-F238E27FC236}">
                <a16:creationId xmlns:a16="http://schemas.microsoft.com/office/drawing/2014/main" id="{8EC88C20-1FD2-C446-8616-2C22E3752DB2}"/>
              </a:ext>
            </a:extLst>
          </p:cNvPr>
          <p:cNvSpPr>
            <a:spLocks/>
          </p:cNvSpPr>
          <p:nvPr/>
        </p:nvSpPr>
        <p:spPr>
          <a:xfrm>
            <a:off x="4439816" y="2507704"/>
            <a:ext cx="3657600" cy="3657600"/>
          </a:xfrm>
          <a:prstGeom prst="arc">
            <a:avLst>
              <a:gd name="adj1" fmla="val 20260350"/>
              <a:gd name="adj2" fmla="val 21012695"/>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0" name="Arc 29">
            <a:extLst>
              <a:ext uri="{FF2B5EF4-FFF2-40B4-BE49-F238E27FC236}">
                <a16:creationId xmlns:a16="http://schemas.microsoft.com/office/drawing/2014/main" id="{77AD3061-811C-274E-AD58-E57F2B8896F8}"/>
              </a:ext>
            </a:extLst>
          </p:cNvPr>
          <p:cNvSpPr>
            <a:spLocks/>
          </p:cNvSpPr>
          <p:nvPr/>
        </p:nvSpPr>
        <p:spPr>
          <a:xfrm>
            <a:off x="4439816" y="2507704"/>
            <a:ext cx="3657600" cy="3657600"/>
          </a:xfrm>
          <a:prstGeom prst="arc">
            <a:avLst>
              <a:gd name="adj1" fmla="val 3297678"/>
              <a:gd name="adj2" fmla="val 8944735"/>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1" name="Arc 30">
            <a:extLst>
              <a:ext uri="{FF2B5EF4-FFF2-40B4-BE49-F238E27FC236}">
                <a16:creationId xmlns:a16="http://schemas.microsoft.com/office/drawing/2014/main" id="{F747A4E7-17EC-734A-897C-B13B2DC0D231}"/>
              </a:ext>
            </a:extLst>
          </p:cNvPr>
          <p:cNvSpPr>
            <a:spLocks/>
          </p:cNvSpPr>
          <p:nvPr/>
        </p:nvSpPr>
        <p:spPr>
          <a:xfrm>
            <a:off x="7219528" y="4377631"/>
            <a:ext cx="1828800" cy="1828800"/>
          </a:xfrm>
          <a:prstGeom prst="arc">
            <a:avLst>
              <a:gd name="adj1" fmla="val 8374020"/>
              <a:gd name="adj2" fmla="val 9900318"/>
            </a:avLst>
          </a:prstGeom>
          <a:noFill/>
          <a:ln w="101600">
            <a:solidFill>
              <a:srgbClr val="ED7D31">
                <a:alpha val="70196"/>
              </a:srgb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2" name="Arc 31">
            <a:extLst>
              <a:ext uri="{FF2B5EF4-FFF2-40B4-BE49-F238E27FC236}">
                <a16:creationId xmlns:a16="http://schemas.microsoft.com/office/drawing/2014/main" id="{5B01A486-676F-2A42-AF3A-03DA45C00A14}"/>
              </a:ext>
            </a:extLst>
          </p:cNvPr>
          <p:cNvSpPr>
            <a:spLocks/>
          </p:cNvSpPr>
          <p:nvPr/>
        </p:nvSpPr>
        <p:spPr>
          <a:xfrm>
            <a:off x="4439816" y="2492896"/>
            <a:ext cx="3657600" cy="3657600"/>
          </a:xfrm>
          <a:prstGeom prst="arc">
            <a:avLst>
              <a:gd name="adj1" fmla="val 513796"/>
              <a:gd name="adj2" fmla="val 1204879"/>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Rounded Rectangle 32">
            <a:extLst>
              <a:ext uri="{FF2B5EF4-FFF2-40B4-BE49-F238E27FC236}">
                <a16:creationId xmlns:a16="http://schemas.microsoft.com/office/drawing/2014/main" id="{874C6919-168B-0849-805B-ACC227498DD2}"/>
              </a:ext>
            </a:extLst>
          </p:cNvPr>
          <p:cNvSpPr>
            <a:spLocks noChangeArrowheads="1"/>
          </p:cNvSpPr>
          <p:nvPr/>
        </p:nvSpPr>
        <p:spPr bwMode="auto">
          <a:xfrm>
            <a:off x="4287611" y="2093554"/>
            <a:ext cx="2953509" cy="615936"/>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wrap="none" lIns="0" tIns="0" rIns="0" bIns="0" anchor="ctr"/>
          <a:lstStyle/>
          <a:p>
            <a:pPr algn="ctr">
              <a:defRPr/>
            </a:pPr>
            <a:r>
              <a:rPr lang="en-US" sz="1700" b="1" dirty="0"/>
              <a:t>Identify partial implementation </a:t>
            </a:r>
          </a:p>
          <a:p>
            <a:pPr algn="ctr">
              <a:defRPr/>
            </a:pPr>
            <a:r>
              <a:rPr lang="en-US" sz="1700" b="1" dirty="0"/>
              <a:t>of functionality</a:t>
            </a:r>
          </a:p>
        </p:txBody>
      </p:sp>
      <p:sp>
        <p:nvSpPr>
          <p:cNvPr id="34" name="Rounded Rectangle 33">
            <a:extLst>
              <a:ext uri="{FF2B5EF4-FFF2-40B4-BE49-F238E27FC236}">
                <a16:creationId xmlns:a16="http://schemas.microsoft.com/office/drawing/2014/main" id="{B91FBE67-EF5D-0749-B42D-9FD79081A214}"/>
              </a:ext>
            </a:extLst>
          </p:cNvPr>
          <p:cNvSpPr>
            <a:spLocks noChangeArrowheads="1"/>
          </p:cNvSpPr>
          <p:nvPr/>
        </p:nvSpPr>
        <p:spPr bwMode="auto">
          <a:xfrm>
            <a:off x="7178053" y="3034499"/>
            <a:ext cx="1996717"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t>Write code stub </a:t>
            </a:r>
            <a:br>
              <a:rPr lang="en-US" b="1" dirty="0"/>
            </a:br>
            <a:r>
              <a:rPr lang="en-US" b="1" dirty="0"/>
              <a:t>that will fail test</a:t>
            </a:r>
          </a:p>
        </p:txBody>
      </p:sp>
      <p:sp>
        <p:nvSpPr>
          <p:cNvPr id="35" name="Rounded Rectangle 34">
            <a:extLst>
              <a:ext uri="{FF2B5EF4-FFF2-40B4-BE49-F238E27FC236}">
                <a16:creationId xmlns:a16="http://schemas.microsoft.com/office/drawing/2014/main" id="{AE7A4998-3D7D-D942-95E0-C86FD42FB93B}"/>
              </a:ext>
            </a:extLst>
          </p:cNvPr>
          <p:cNvSpPr>
            <a:spLocks noChangeArrowheads="1"/>
          </p:cNvSpPr>
          <p:nvPr/>
        </p:nvSpPr>
        <p:spPr bwMode="auto">
          <a:xfrm>
            <a:off x="7602526" y="3975444"/>
            <a:ext cx="1651122"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t>Run all </a:t>
            </a:r>
            <a:br>
              <a:rPr lang="en-US" b="1" dirty="0"/>
            </a:br>
            <a:r>
              <a:rPr lang="en-US" b="1" dirty="0"/>
              <a:t>automated test </a:t>
            </a:r>
          </a:p>
        </p:txBody>
      </p:sp>
      <p:sp>
        <p:nvSpPr>
          <p:cNvPr id="36" name="Rounded Rectangle 35">
            <a:extLst>
              <a:ext uri="{FF2B5EF4-FFF2-40B4-BE49-F238E27FC236}">
                <a16:creationId xmlns:a16="http://schemas.microsoft.com/office/drawing/2014/main" id="{87A47B02-16D9-C044-8565-7C7192490D19}"/>
              </a:ext>
            </a:extLst>
          </p:cNvPr>
          <p:cNvSpPr>
            <a:spLocks noChangeArrowheads="1"/>
          </p:cNvSpPr>
          <p:nvPr/>
        </p:nvSpPr>
        <p:spPr bwMode="auto">
          <a:xfrm>
            <a:off x="7392325" y="5857336"/>
            <a:ext cx="1651122"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t>Run all </a:t>
            </a:r>
            <a:br>
              <a:rPr lang="en-US" b="1" dirty="0"/>
            </a:br>
            <a:r>
              <a:rPr lang="en-US" b="1" dirty="0"/>
              <a:t>automated test </a:t>
            </a:r>
          </a:p>
        </p:txBody>
      </p:sp>
      <p:sp>
        <p:nvSpPr>
          <p:cNvPr id="37" name="Rounded Rectangle 36">
            <a:extLst>
              <a:ext uri="{FF2B5EF4-FFF2-40B4-BE49-F238E27FC236}">
                <a16:creationId xmlns:a16="http://schemas.microsoft.com/office/drawing/2014/main" id="{5376F632-3B52-954C-B327-6BC94C86F019}"/>
              </a:ext>
            </a:extLst>
          </p:cNvPr>
          <p:cNvSpPr>
            <a:spLocks noChangeArrowheads="1"/>
          </p:cNvSpPr>
          <p:nvPr/>
        </p:nvSpPr>
        <p:spPr bwMode="auto">
          <a:xfrm>
            <a:off x="6596608" y="4916389"/>
            <a:ext cx="3001616"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t>Implement code that should cause failing test to pass</a:t>
            </a:r>
          </a:p>
        </p:txBody>
      </p:sp>
      <p:sp>
        <p:nvSpPr>
          <p:cNvPr id="38" name="Rounded Rectangle 37">
            <a:extLst>
              <a:ext uri="{FF2B5EF4-FFF2-40B4-BE49-F238E27FC236}">
                <a16:creationId xmlns:a16="http://schemas.microsoft.com/office/drawing/2014/main" id="{FA12384F-C003-874C-B133-0203A09D38EE}"/>
              </a:ext>
            </a:extLst>
          </p:cNvPr>
          <p:cNvSpPr>
            <a:spLocks noChangeArrowheads="1"/>
          </p:cNvSpPr>
          <p:nvPr/>
        </p:nvSpPr>
        <p:spPr bwMode="auto">
          <a:xfrm>
            <a:off x="3863752" y="4621572"/>
            <a:ext cx="1651122"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t>Refactor code </a:t>
            </a:r>
            <a:br>
              <a:rPr lang="en-US" b="1" dirty="0"/>
            </a:br>
            <a:r>
              <a:rPr lang="en-US" b="1" dirty="0"/>
              <a:t>if required</a:t>
            </a:r>
          </a:p>
        </p:txBody>
      </p:sp>
      <p:sp>
        <p:nvSpPr>
          <p:cNvPr id="39" name="TextBox 38">
            <a:extLst>
              <a:ext uri="{FF2B5EF4-FFF2-40B4-BE49-F238E27FC236}">
                <a16:creationId xmlns:a16="http://schemas.microsoft.com/office/drawing/2014/main" id="{F608A466-FA7D-F044-B1BF-41D9E6A74104}"/>
              </a:ext>
            </a:extLst>
          </p:cNvPr>
          <p:cNvSpPr txBox="1"/>
          <p:nvPr/>
        </p:nvSpPr>
        <p:spPr>
          <a:xfrm>
            <a:off x="4671925" y="3376253"/>
            <a:ext cx="1630575" cy="707886"/>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Functionality </a:t>
            </a:r>
            <a:br>
              <a:rPr lang="en-US" sz="2000" b="1" dirty="0">
                <a:solidFill>
                  <a:schemeClr val="accent1"/>
                </a:solidFill>
                <a:latin typeface="Calibri" panose="020F0502020204030204" pitchFamily="34" charset="0"/>
                <a:cs typeface="Calibri" panose="020F0502020204030204" pitchFamily="34" charset="0"/>
              </a:rPr>
            </a:br>
            <a:r>
              <a:rPr lang="en-US" sz="2000" b="1" dirty="0">
                <a:solidFill>
                  <a:schemeClr val="accent1"/>
                </a:solidFill>
                <a:latin typeface="Calibri" panose="020F0502020204030204" pitchFamily="34" charset="0"/>
                <a:cs typeface="Calibri" panose="020F0502020204030204" pitchFamily="34" charset="0"/>
              </a:rPr>
              <a:t>incomplete</a:t>
            </a:r>
          </a:p>
        </p:txBody>
      </p:sp>
      <p:sp>
        <p:nvSpPr>
          <p:cNvPr id="40" name="TextBox 39">
            <a:extLst>
              <a:ext uri="{FF2B5EF4-FFF2-40B4-BE49-F238E27FC236}">
                <a16:creationId xmlns:a16="http://schemas.microsoft.com/office/drawing/2014/main" id="{676F7209-7649-3149-A6E3-96EA3D1AC02E}"/>
              </a:ext>
            </a:extLst>
          </p:cNvPr>
          <p:cNvSpPr txBox="1"/>
          <p:nvPr/>
        </p:nvSpPr>
        <p:spPr>
          <a:xfrm>
            <a:off x="2207569" y="3376253"/>
            <a:ext cx="1630575" cy="707886"/>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Functionality </a:t>
            </a:r>
            <a:br>
              <a:rPr lang="en-US" sz="2000" b="1" dirty="0">
                <a:solidFill>
                  <a:schemeClr val="accent1"/>
                </a:solidFill>
                <a:latin typeface="Calibri" panose="020F0502020204030204" pitchFamily="34" charset="0"/>
                <a:cs typeface="Calibri" panose="020F0502020204030204" pitchFamily="34" charset="0"/>
              </a:rPr>
            </a:br>
            <a:r>
              <a:rPr lang="en-US" sz="2000" b="1" dirty="0">
                <a:solidFill>
                  <a:schemeClr val="accent1"/>
                </a:solidFill>
                <a:latin typeface="Calibri" panose="020F0502020204030204" pitchFamily="34" charset="0"/>
                <a:cs typeface="Calibri" panose="020F0502020204030204" pitchFamily="34" charset="0"/>
              </a:rPr>
              <a:t>complete</a:t>
            </a:r>
          </a:p>
        </p:txBody>
      </p:sp>
      <p:sp>
        <p:nvSpPr>
          <p:cNvPr id="41" name="TextBox 40">
            <a:extLst>
              <a:ext uri="{FF2B5EF4-FFF2-40B4-BE49-F238E27FC236}">
                <a16:creationId xmlns:a16="http://schemas.microsoft.com/office/drawing/2014/main" id="{6E9F351E-67B8-484C-A0D5-457ACE31CD5D}"/>
              </a:ext>
            </a:extLst>
          </p:cNvPr>
          <p:cNvSpPr txBox="1"/>
          <p:nvPr/>
        </p:nvSpPr>
        <p:spPr>
          <a:xfrm>
            <a:off x="4295801" y="6085054"/>
            <a:ext cx="1555619" cy="400110"/>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All tests pass</a:t>
            </a:r>
          </a:p>
        </p:txBody>
      </p:sp>
      <p:sp>
        <p:nvSpPr>
          <p:cNvPr id="42" name="TextBox 41">
            <a:extLst>
              <a:ext uri="{FF2B5EF4-FFF2-40B4-BE49-F238E27FC236}">
                <a16:creationId xmlns:a16="http://schemas.microsoft.com/office/drawing/2014/main" id="{0EE3E6BA-4D86-7B47-874D-92A78C60E3C9}"/>
              </a:ext>
            </a:extLst>
          </p:cNvPr>
          <p:cNvSpPr txBox="1"/>
          <p:nvPr/>
        </p:nvSpPr>
        <p:spPr>
          <a:xfrm>
            <a:off x="7361579" y="5507940"/>
            <a:ext cx="1229887" cy="369332"/>
          </a:xfrm>
          <a:prstGeom prst="rect">
            <a:avLst/>
          </a:prstGeom>
          <a:noFill/>
          <a:ln>
            <a:noFill/>
          </a:ln>
        </p:spPr>
        <p:txBody>
          <a:bodyPr wrap="none" rtlCol="0">
            <a:spAutoFit/>
          </a:bodyPr>
          <a:lstStyle/>
          <a:p>
            <a:pPr algn="ctr"/>
            <a:r>
              <a:rPr lang="en-US" b="1" dirty="0">
                <a:solidFill>
                  <a:schemeClr val="accent1"/>
                </a:solidFill>
                <a:latin typeface="Calibri" panose="020F0502020204030204" pitchFamily="34" charset="0"/>
                <a:cs typeface="Calibri" panose="020F0502020204030204" pitchFamily="34" charset="0"/>
              </a:rPr>
              <a:t>Test failure</a:t>
            </a:r>
          </a:p>
        </p:txBody>
      </p:sp>
      <p:sp>
        <p:nvSpPr>
          <p:cNvPr id="43" name="Oval 42">
            <a:extLst>
              <a:ext uri="{FF2B5EF4-FFF2-40B4-BE49-F238E27FC236}">
                <a16:creationId xmlns:a16="http://schemas.microsoft.com/office/drawing/2014/main" id="{565F1F2A-2B7B-DA43-B86A-BB6C08C4FCED}"/>
              </a:ext>
            </a:extLst>
          </p:cNvPr>
          <p:cNvSpPr/>
          <p:nvPr/>
        </p:nvSpPr>
        <p:spPr>
          <a:xfrm>
            <a:off x="4239396" y="1890184"/>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2</a:t>
            </a:r>
          </a:p>
        </p:txBody>
      </p:sp>
      <p:sp>
        <p:nvSpPr>
          <p:cNvPr id="44" name="Oval 43">
            <a:extLst>
              <a:ext uri="{FF2B5EF4-FFF2-40B4-BE49-F238E27FC236}">
                <a16:creationId xmlns:a16="http://schemas.microsoft.com/office/drawing/2014/main" id="{BBFAE1C1-B98B-2142-B090-9B1E4B53F5B7}"/>
              </a:ext>
            </a:extLst>
          </p:cNvPr>
          <p:cNvSpPr/>
          <p:nvPr/>
        </p:nvSpPr>
        <p:spPr>
          <a:xfrm>
            <a:off x="7015785" y="2912860"/>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3</a:t>
            </a:r>
          </a:p>
        </p:txBody>
      </p:sp>
      <p:sp>
        <p:nvSpPr>
          <p:cNvPr id="45" name="Oval 44">
            <a:extLst>
              <a:ext uri="{FF2B5EF4-FFF2-40B4-BE49-F238E27FC236}">
                <a16:creationId xmlns:a16="http://schemas.microsoft.com/office/drawing/2014/main" id="{3B6F4141-9640-DC41-9106-6A550E69B9DE}"/>
              </a:ext>
            </a:extLst>
          </p:cNvPr>
          <p:cNvSpPr/>
          <p:nvPr/>
        </p:nvSpPr>
        <p:spPr>
          <a:xfrm>
            <a:off x="7490473" y="3879236"/>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4</a:t>
            </a:r>
          </a:p>
        </p:txBody>
      </p:sp>
      <p:sp>
        <p:nvSpPr>
          <p:cNvPr id="46" name="Oval 45">
            <a:extLst>
              <a:ext uri="{FF2B5EF4-FFF2-40B4-BE49-F238E27FC236}">
                <a16:creationId xmlns:a16="http://schemas.microsoft.com/office/drawing/2014/main" id="{C383EA74-B739-3646-95F0-84945BD33CF2}"/>
              </a:ext>
            </a:extLst>
          </p:cNvPr>
          <p:cNvSpPr/>
          <p:nvPr/>
        </p:nvSpPr>
        <p:spPr>
          <a:xfrm>
            <a:off x="6496588" y="4764420"/>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5</a:t>
            </a:r>
          </a:p>
        </p:txBody>
      </p:sp>
      <p:sp>
        <p:nvSpPr>
          <p:cNvPr id="47" name="Oval 46">
            <a:extLst>
              <a:ext uri="{FF2B5EF4-FFF2-40B4-BE49-F238E27FC236}">
                <a16:creationId xmlns:a16="http://schemas.microsoft.com/office/drawing/2014/main" id="{BF813A16-7CF3-D042-B637-37893D05C44B}"/>
              </a:ext>
            </a:extLst>
          </p:cNvPr>
          <p:cNvSpPr/>
          <p:nvPr/>
        </p:nvSpPr>
        <p:spPr>
          <a:xfrm>
            <a:off x="7353137" y="5857333"/>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6</a:t>
            </a:r>
          </a:p>
        </p:txBody>
      </p:sp>
      <p:sp>
        <p:nvSpPr>
          <p:cNvPr id="48" name="Oval 47">
            <a:extLst>
              <a:ext uri="{FF2B5EF4-FFF2-40B4-BE49-F238E27FC236}">
                <a16:creationId xmlns:a16="http://schemas.microsoft.com/office/drawing/2014/main" id="{8A03A9C2-9729-D842-A2B2-110E8DAE953F}"/>
              </a:ext>
            </a:extLst>
          </p:cNvPr>
          <p:cNvSpPr/>
          <p:nvPr/>
        </p:nvSpPr>
        <p:spPr>
          <a:xfrm>
            <a:off x="3732827" y="4492851"/>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7</a:t>
            </a:r>
          </a:p>
        </p:txBody>
      </p:sp>
    </p:spTree>
    <p:extLst>
      <p:ext uri="{BB962C8B-B14F-4D97-AF65-F5344CB8AC3E}">
        <p14:creationId xmlns:p14="http://schemas.microsoft.com/office/powerpoint/2010/main" val="3403036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33</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normAutofit fontScale="90000"/>
          </a:bodyPr>
          <a:lstStyle/>
          <a:p>
            <a:r>
              <a:rPr lang="en-US" sz="7200" dirty="0">
                <a:solidFill>
                  <a:schemeClr val="accent1"/>
                </a:solidFill>
              </a:rPr>
              <a:t>DevOps</a:t>
            </a:r>
          </a:p>
        </p:txBody>
      </p:sp>
      <p:sp>
        <p:nvSpPr>
          <p:cNvPr id="8" name="Oval 7">
            <a:extLst>
              <a:ext uri="{FF2B5EF4-FFF2-40B4-BE49-F238E27FC236}">
                <a16:creationId xmlns:a16="http://schemas.microsoft.com/office/drawing/2014/main" id="{EAC9AA54-51E5-AD4E-966B-1EF8666F210A}"/>
              </a:ext>
            </a:extLst>
          </p:cNvPr>
          <p:cNvSpPr/>
          <p:nvPr/>
        </p:nvSpPr>
        <p:spPr>
          <a:xfrm>
            <a:off x="4724400" y="1458312"/>
            <a:ext cx="2743200" cy="2743200"/>
          </a:xfrm>
          <a:prstGeom prst="ellipse">
            <a:avLst/>
          </a:prstGeom>
          <a:solidFill>
            <a:srgbClr val="FFC000">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endParaRPr lang="en-US" sz="2800" b="1" dirty="0">
              <a:solidFill>
                <a:schemeClr val="tx1"/>
              </a:solidFill>
            </a:endParaRPr>
          </a:p>
        </p:txBody>
      </p:sp>
      <p:sp>
        <p:nvSpPr>
          <p:cNvPr id="9" name="Oval 8">
            <a:extLst>
              <a:ext uri="{FF2B5EF4-FFF2-40B4-BE49-F238E27FC236}">
                <a16:creationId xmlns:a16="http://schemas.microsoft.com/office/drawing/2014/main" id="{B030FA86-3515-0248-9496-195D06C78561}"/>
              </a:ext>
            </a:extLst>
          </p:cNvPr>
          <p:cNvSpPr/>
          <p:nvPr/>
        </p:nvSpPr>
        <p:spPr>
          <a:xfrm>
            <a:off x="3712840" y="2990056"/>
            <a:ext cx="2743200" cy="2743200"/>
          </a:xfrm>
          <a:prstGeom prst="ellipse">
            <a:avLst/>
          </a:prstGeom>
          <a:solidFill>
            <a:srgbClr val="76D6FF">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endParaRPr lang="en-US" sz="2800" b="1" dirty="0">
              <a:solidFill>
                <a:schemeClr val="tx1"/>
              </a:solidFill>
            </a:endParaRPr>
          </a:p>
        </p:txBody>
      </p:sp>
      <p:sp>
        <p:nvSpPr>
          <p:cNvPr id="10" name="Oval 9">
            <a:extLst>
              <a:ext uri="{FF2B5EF4-FFF2-40B4-BE49-F238E27FC236}">
                <a16:creationId xmlns:a16="http://schemas.microsoft.com/office/drawing/2014/main" id="{6547D04E-DA28-424A-A2CF-D47188C52526}"/>
              </a:ext>
            </a:extLst>
          </p:cNvPr>
          <p:cNvSpPr/>
          <p:nvPr/>
        </p:nvSpPr>
        <p:spPr>
          <a:xfrm>
            <a:off x="5735960" y="2990056"/>
            <a:ext cx="2743200" cy="2743200"/>
          </a:xfrm>
          <a:prstGeom prst="ellipse">
            <a:avLst/>
          </a:prstGeom>
          <a:solidFill>
            <a:srgbClr val="92D050">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endParaRPr lang="en-US" sz="2800" b="1" dirty="0">
              <a:solidFill>
                <a:schemeClr val="tx1"/>
              </a:solidFill>
            </a:endParaRPr>
          </a:p>
        </p:txBody>
      </p:sp>
      <p:sp>
        <p:nvSpPr>
          <p:cNvPr id="11" name="TextBox 10">
            <a:extLst>
              <a:ext uri="{FF2B5EF4-FFF2-40B4-BE49-F238E27FC236}">
                <a16:creationId xmlns:a16="http://schemas.microsoft.com/office/drawing/2014/main" id="{07984A84-C903-C249-94A8-AD560309D158}"/>
              </a:ext>
            </a:extLst>
          </p:cNvPr>
          <p:cNvSpPr txBox="1"/>
          <p:nvPr/>
        </p:nvSpPr>
        <p:spPr>
          <a:xfrm>
            <a:off x="5015558" y="2268161"/>
            <a:ext cx="2197653" cy="523220"/>
          </a:xfrm>
          <a:prstGeom prst="rect">
            <a:avLst/>
          </a:prstGeom>
          <a:noFill/>
        </p:spPr>
        <p:txBody>
          <a:bodyPr wrap="none" rtlCol="0">
            <a:spAutoFit/>
          </a:bodyPr>
          <a:lstStyle/>
          <a:p>
            <a:pPr algn="ctr"/>
            <a:r>
              <a:rPr lang="en-US" sz="2800" b="1" dirty="0">
                <a:latin typeface="Calibri" panose="020F0502020204030204" pitchFamily="34" charset="0"/>
                <a:cs typeface="Calibri" panose="020F0502020204030204" pitchFamily="34" charset="0"/>
              </a:rPr>
              <a:t>Development</a:t>
            </a:r>
          </a:p>
        </p:txBody>
      </p:sp>
      <p:sp>
        <p:nvSpPr>
          <p:cNvPr id="12" name="TextBox 11">
            <a:extLst>
              <a:ext uri="{FF2B5EF4-FFF2-40B4-BE49-F238E27FC236}">
                <a16:creationId xmlns:a16="http://schemas.microsoft.com/office/drawing/2014/main" id="{0C51856D-5720-1349-B4FC-EAD6DBB77F1E}"/>
              </a:ext>
            </a:extLst>
          </p:cNvPr>
          <p:cNvSpPr txBox="1"/>
          <p:nvPr/>
        </p:nvSpPr>
        <p:spPr>
          <a:xfrm>
            <a:off x="3719737" y="4253557"/>
            <a:ext cx="2019463" cy="523220"/>
          </a:xfrm>
          <a:prstGeom prst="rect">
            <a:avLst/>
          </a:prstGeom>
          <a:noFill/>
        </p:spPr>
        <p:txBody>
          <a:bodyPr wrap="none" rtlCol="0">
            <a:spAutoFit/>
          </a:bodyPr>
          <a:lstStyle/>
          <a:p>
            <a:pPr algn="ctr"/>
            <a:r>
              <a:rPr lang="en-US" sz="2800" b="1" dirty="0">
                <a:latin typeface="Calibri" panose="020F0502020204030204" pitchFamily="34" charset="0"/>
                <a:cs typeface="Calibri" panose="020F0502020204030204" pitchFamily="34" charset="0"/>
              </a:rPr>
              <a:t>Deployment</a:t>
            </a:r>
          </a:p>
        </p:txBody>
      </p:sp>
      <p:sp>
        <p:nvSpPr>
          <p:cNvPr id="13" name="TextBox 12">
            <a:extLst>
              <a:ext uri="{FF2B5EF4-FFF2-40B4-BE49-F238E27FC236}">
                <a16:creationId xmlns:a16="http://schemas.microsoft.com/office/drawing/2014/main" id="{DADBF2AC-A85D-6343-9983-AD139B2D1234}"/>
              </a:ext>
            </a:extLst>
          </p:cNvPr>
          <p:cNvSpPr txBox="1"/>
          <p:nvPr/>
        </p:nvSpPr>
        <p:spPr>
          <a:xfrm>
            <a:off x="6806932" y="4256283"/>
            <a:ext cx="1377300" cy="523220"/>
          </a:xfrm>
          <a:prstGeom prst="rect">
            <a:avLst/>
          </a:prstGeom>
          <a:noFill/>
        </p:spPr>
        <p:txBody>
          <a:bodyPr wrap="none" rtlCol="0">
            <a:spAutoFit/>
          </a:bodyPr>
          <a:lstStyle/>
          <a:p>
            <a:pPr algn="ctr"/>
            <a:r>
              <a:rPr lang="en-US" sz="2800" b="1" dirty="0">
                <a:latin typeface="Calibri" panose="020F0502020204030204" pitchFamily="34" charset="0"/>
                <a:cs typeface="Calibri" panose="020F0502020204030204" pitchFamily="34" charset="0"/>
              </a:rPr>
              <a:t>Support</a:t>
            </a:r>
          </a:p>
        </p:txBody>
      </p:sp>
      <p:sp>
        <p:nvSpPr>
          <p:cNvPr id="14" name="TextBox 13">
            <a:extLst>
              <a:ext uri="{FF2B5EF4-FFF2-40B4-BE49-F238E27FC236}">
                <a16:creationId xmlns:a16="http://schemas.microsoft.com/office/drawing/2014/main" id="{9E442FF4-2879-4B4F-B7CD-2E0B19EBD55B}"/>
              </a:ext>
            </a:extLst>
          </p:cNvPr>
          <p:cNvSpPr txBox="1"/>
          <p:nvPr/>
        </p:nvSpPr>
        <p:spPr>
          <a:xfrm>
            <a:off x="3176002" y="5889466"/>
            <a:ext cx="5839997" cy="707886"/>
          </a:xfrm>
          <a:prstGeom prst="rect">
            <a:avLst/>
          </a:prstGeom>
          <a:noFill/>
        </p:spPr>
        <p:txBody>
          <a:bodyPr wrap="none" rtlCol="0">
            <a:spAutoFit/>
          </a:bodyPr>
          <a:lstStyle/>
          <a:p>
            <a:pPr algn="ctr"/>
            <a:r>
              <a:rPr lang="en-US" sz="4000" b="1" dirty="0">
                <a:solidFill>
                  <a:schemeClr val="accent1"/>
                </a:solidFill>
                <a:latin typeface="Calibri" panose="020F0502020204030204" pitchFamily="34" charset="0"/>
                <a:cs typeface="Calibri" panose="020F0502020204030204" pitchFamily="34" charset="0"/>
              </a:rPr>
              <a:t>Multi-skilled DevOps team</a:t>
            </a:r>
          </a:p>
        </p:txBody>
      </p:sp>
    </p:spTree>
    <p:extLst>
      <p:ext uri="{BB962C8B-B14F-4D97-AF65-F5344CB8AC3E}">
        <p14:creationId xmlns:p14="http://schemas.microsoft.com/office/powerpoint/2010/main" val="26398768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34</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Code management and DevOps</a:t>
            </a:r>
          </a:p>
        </p:txBody>
      </p:sp>
      <p:sp>
        <p:nvSpPr>
          <p:cNvPr id="8" name="Rounded Rectangle 7">
            <a:extLst>
              <a:ext uri="{FF2B5EF4-FFF2-40B4-BE49-F238E27FC236}">
                <a16:creationId xmlns:a16="http://schemas.microsoft.com/office/drawing/2014/main" id="{820C5958-35A4-4149-B1A7-D5CF3530283B}"/>
              </a:ext>
            </a:extLst>
          </p:cNvPr>
          <p:cNvSpPr>
            <a:spLocks noChangeArrowheads="1"/>
          </p:cNvSpPr>
          <p:nvPr/>
        </p:nvSpPr>
        <p:spPr bwMode="auto">
          <a:xfrm>
            <a:off x="2510488" y="1484784"/>
            <a:ext cx="6999664" cy="950146"/>
          </a:xfrm>
          <a:prstGeom prst="roundRect">
            <a:avLst>
              <a:gd name="adj" fmla="val 9613"/>
            </a:avLst>
          </a:prstGeom>
          <a:solidFill>
            <a:schemeClr val="accent6">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solidFill>
                <a:srgbClr val="FF0000"/>
              </a:solidFill>
              <a:latin typeface="Calibri" panose="020F0502020204030204" pitchFamily="34" charset="0"/>
              <a:cs typeface="Calibri" panose="020F0502020204030204" pitchFamily="34" charset="0"/>
            </a:endParaRPr>
          </a:p>
        </p:txBody>
      </p:sp>
      <p:sp>
        <p:nvSpPr>
          <p:cNvPr id="10" name="Rounded Rectangle 9">
            <a:extLst>
              <a:ext uri="{FF2B5EF4-FFF2-40B4-BE49-F238E27FC236}">
                <a16:creationId xmlns:a16="http://schemas.microsoft.com/office/drawing/2014/main" id="{1350CDFE-3FBD-AB4F-AA15-C83899A94DBD}"/>
              </a:ext>
            </a:extLst>
          </p:cNvPr>
          <p:cNvSpPr>
            <a:spLocks noChangeArrowheads="1"/>
          </p:cNvSpPr>
          <p:nvPr/>
        </p:nvSpPr>
        <p:spPr bwMode="auto">
          <a:xfrm>
            <a:off x="2495600" y="2965681"/>
            <a:ext cx="6999664" cy="1975487"/>
          </a:xfrm>
          <a:prstGeom prst="roundRect">
            <a:avLst>
              <a:gd name="adj" fmla="val 9613"/>
            </a:avLst>
          </a:prstGeom>
          <a:solidFill>
            <a:schemeClr val="accent1">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solidFill>
                <a:srgbClr val="FF0000"/>
              </a:solidFill>
              <a:latin typeface="Calibri" panose="020F0502020204030204" pitchFamily="34" charset="0"/>
              <a:cs typeface="Calibri" panose="020F0502020204030204" pitchFamily="34" charset="0"/>
            </a:endParaRPr>
          </a:p>
        </p:txBody>
      </p:sp>
      <p:sp>
        <p:nvSpPr>
          <p:cNvPr id="11" name="Rounded Rectangle 10">
            <a:extLst>
              <a:ext uri="{FF2B5EF4-FFF2-40B4-BE49-F238E27FC236}">
                <a16:creationId xmlns:a16="http://schemas.microsoft.com/office/drawing/2014/main" id="{8D34F5D5-8CF5-0045-9CE9-48A87540DDF9}"/>
              </a:ext>
            </a:extLst>
          </p:cNvPr>
          <p:cNvSpPr>
            <a:spLocks noChangeArrowheads="1"/>
          </p:cNvSpPr>
          <p:nvPr/>
        </p:nvSpPr>
        <p:spPr bwMode="auto">
          <a:xfrm>
            <a:off x="2495600" y="5524101"/>
            <a:ext cx="6999664" cy="995763"/>
          </a:xfrm>
          <a:prstGeom prst="roundRect">
            <a:avLst>
              <a:gd name="adj" fmla="val 9613"/>
            </a:avLst>
          </a:prstGeom>
          <a:solidFill>
            <a:schemeClr val="accent3">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solidFill>
                <a:srgbClr val="FF0000"/>
              </a:solidFill>
              <a:latin typeface="Calibri" panose="020F0502020204030204" pitchFamily="34" charset="0"/>
              <a:cs typeface="Calibri" panose="020F0502020204030204" pitchFamily="34" charset="0"/>
            </a:endParaRPr>
          </a:p>
        </p:txBody>
      </p:sp>
      <p:cxnSp>
        <p:nvCxnSpPr>
          <p:cNvPr id="12" name="Straight Arrow Connector 11">
            <a:extLst>
              <a:ext uri="{FF2B5EF4-FFF2-40B4-BE49-F238E27FC236}">
                <a16:creationId xmlns:a16="http://schemas.microsoft.com/office/drawing/2014/main" id="{9706E5BF-3C48-8949-8FA6-2749A005EADD}"/>
              </a:ext>
            </a:extLst>
          </p:cNvPr>
          <p:cNvCxnSpPr>
            <a:cxnSpLocks/>
          </p:cNvCxnSpPr>
          <p:nvPr/>
        </p:nvCxnSpPr>
        <p:spPr>
          <a:xfrm>
            <a:off x="7968208" y="2434930"/>
            <a:ext cx="0" cy="53075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3" name="Rounded Rectangle 12">
            <a:extLst>
              <a:ext uri="{FF2B5EF4-FFF2-40B4-BE49-F238E27FC236}">
                <a16:creationId xmlns:a16="http://schemas.microsoft.com/office/drawing/2014/main" id="{397BD22D-3479-194B-9F8C-CE5913D1B553}"/>
              </a:ext>
            </a:extLst>
          </p:cNvPr>
          <p:cNvSpPr>
            <a:spLocks noChangeArrowheads="1"/>
          </p:cNvSpPr>
          <p:nvPr/>
        </p:nvSpPr>
        <p:spPr bwMode="auto">
          <a:xfrm>
            <a:off x="4385989" y="3447802"/>
            <a:ext cx="3203998" cy="875785"/>
          </a:xfrm>
          <a:prstGeom prst="roundRect">
            <a:avLst>
              <a:gd name="adj" fmla="val 12554"/>
            </a:avLst>
          </a:prstGeom>
          <a:solidFill>
            <a:schemeClr val="accent1">
              <a:lumMod val="60000"/>
              <a:lumOff val="4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Code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repository</a:t>
            </a:r>
          </a:p>
        </p:txBody>
      </p:sp>
      <p:sp>
        <p:nvSpPr>
          <p:cNvPr id="14" name="TextBox 13">
            <a:extLst>
              <a:ext uri="{FF2B5EF4-FFF2-40B4-BE49-F238E27FC236}">
                <a16:creationId xmlns:a16="http://schemas.microsoft.com/office/drawing/2014/main" id="{E63A097E-03FC-A640-8137-77F58C693741}"/>
              </a:ext>
            </a:extLst>
          </p:cNvPr>
          <p:cNvSpPr txBox="1"/>
          <p:nvPr/>
        </p:nvSpPr>
        <p:spPr>
          <a:xfrm>
            <a:off x="4601987" y="1023120"/>
            <a:ext cx="2742226" cy="461665"/>
          </a:xfrm>
          <a:prstGeom prst="rect">
            <a:avLst/>
          </a:prstGeom>
          <a:noFill/>
        </p:spPr>
        <p:txBody>
          <a:bodyPr wrap="none" rtlCol="0">
            <a:spAutoFit/>
          </a:bodyPr>
          <a:lstStyle/>
          <a:p>
            <a:pPr algn="ctr"/>
            <a:r>
              <a:rPr lang="en-US" sz="2400" b="1" dirty="0">
                <a:solidFill>
                  <a:schemeClr val="accent2">
                    <a:lumMod val="50000"/>
                  </a:schemeClr>
                </a:solidFill>
                <a:latin typeface="Calibri" panose="020F0502020204030204" pitchFamily="34" charset="0"/>
                <a:cs typeface="Calibri" panose="020F0502020204030204" pitchFamily="34" charset="0"/>
              </a:rPr>
              <a:t>DevOps automation</a:t>
            </a:r>
          </a:p>
        </p:txBody>
      </p:sp>
      <p:sp>
        <p:nvSpPr>
          <p:cNvPr id="15" name="TextBox 14">
            <a:extLst>
              <a:ext uri="{FF2B5EF4-FFF2-40B4-BE49-F238E27FC236}">
                <a16:creationId xmlns:a16="http://schemas.microsoft.com/office/drawing/2014/main" id="{DC3FE0FF-D534-AA4B-976E-E85660DAF3F4}"/>
              </a:ext>
            </a:extLst>
          </p:cNvPr>
          <p:cNvSpPr txBox="1"/>
          <p:nvPr/>
        </p:nvSpPr>
        <p:spPr>
          <a:xfrm>
            <a:off x="4281857" y="2466819"/>
            <a:ext cx="3556551" cy="461665"/>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Code management system</a:t>
            </a:r>
          </a:p>
        </p:txBody>
      </p:sp>
      <p:sp>
        <p:nvSpPr>
          <p:cNvPr id="16" name="TextBox 15">
            <a:extLst>
              <a:ext uri="{FF2B5EF4-FFF2-40B4-BE49-F238E27FC236}">
                <a16:creationId xmlns:a16="http://schemas.microsoft.com/office/drawing/2014/main" id="{AE80C629-C95D-3D49-8699-93337FA3EC0F}"/>
              </a:ext>
            </a:extLst>
          </p:cNvPr>
          <p:cNvSpPr txBox="1"/>
          <p:nvPr/>
        </p:nvSpPr>
        <p:spPr>
          <a:xfrm>
            <a:off x="4460346" y="5039680"/>
            <a:ext cx="3025508" cy="461665"/>
          </a:xfrm>
          <a:prstGeom prst="rect">
            <a:avLst/>
          </a:prstGeom>
          <a:noFill/>
        </p:spPr>
        <p:txBody>
          <a:bodyPr wrap="none" rtlCol="0">
            <a:spAutoFit/>
          </a:bodyPr>
          <a:lstStyle/>
          <a:p>
            <a:pPr algn="ctr"/>
            <a:r>
              <a:rPr lang="en-US" sz="2400" b="1" dirty="0">
                <a:solidFill>
                  <a:schemeClr val="accent6">
                    <a:lumMod val="75000"/>
                  </a:schemeClr>
                </a:solidFill>
                <a:latin typeface="Calibri" panose="020F0502020204030204" pitchFamily="34" charset="0"/>
                <a:cs typeface="Calibri" panose="020F0502020204030204" pitchFamily="34" charset="0"/>
              </a:rPr>
              <a:t>DevOps measurement</a:t>
            </a:r>
          </a:p>
        </p:txBody>
      </p:sp>
      <p:cxnSp>
        <p:nvCxnSpPr>
          <p:cNvPr id="18" name="Straight Arrow Connector 17">
            <a:extLst>
              <a:ext uri="{FF2B5EF4-FFF2-40B4-BE49-F238E27FC236}">
                <a16:creationId xmlns:a16="http://schemas.microsoft.com/office/drawing/2014/main" id="{12AA05F5-38D0-A747-97E1-DE640653896E}"/>
              </a:ext>
            </a:extLst>
          </p:cNvPr>
          <p:cNvCxnSpPr>
            <a:cxnSpLocks/>
          </p:cNvCxnSpPr>
          <p:nvPr/>
        </p:nvCxnSpPr>
        <p:spPr>
          <a:xfrm>
            <a:off x="7968208" y="4941168"/>
            <a:ext cx="0" cy="53075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674606A-7A7D-684D-B819-4EE94140FFA0}"/>
              </a:ext>
            </a:extLst>
          </p:cNvPr>
          <p:cNvCxnSpPr>
            <a:cxnSpLocks/>
          </p:cNvCxnSpPr>
          <p:nvPr/>
        </p:nvCxnSpPr>
        <p:spPr>
          <a:xfrm flipV="1">
            <a:off x="4007768" y="2434930"/>
            <a:ext cx="0" cy="53411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1A39D82-8535-2F4B-B164-F7BAE64EC1A6}"/>
              </a:ext>
            </a:extLst>
          </p:cNvPr>
          <p:cNvCxnSpPr>
            <a:cxnSpLocks/>
          </p:cNvCxnSpPr>
          <p:nvPr/>
        </p:nvCxnSpPr>
        <p:spPr>
          <a:xfrm flipV="1">
            <a:off x="4007768" y="4911114"/>
            <a:ext cx="0" cy="53411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22" name="Rounded Rectangle 21">
            <a:extLst>
              <a:ext uri="{FF2B5EF4-FFF2-40B4-BE49-F238E27FC236}">
                <a16:creationId xmlns:a16="http://schemas.microsoft.com/office/drawing/2014/main" id="{857BD21B-783D-6F48-8AFA-FC2A1AEBEBE1}"/>
              </a:ext>
            </a:extLst>
          </p:cNvPr>
          <p:cNvSpPr>
            <a:spLocks noChangeArrowheads="1"/>
          </p:cNvSpPr>
          <p:nvPr/>
        </p:nvSpPr>
        <p:spPr bwMode="auto">
          <a:xfrm>
            <a:off x="2783633" y="1645794"/>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Continuous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integration</a:t>
            </a:r>
          </a:p>
        </p:txBody>
      </p:sp>
      <p:sp>
        <p:nvSpPr>
          <p:cNvPr id="23" name="Rounded Rectangle 22">
            <a:extLst>
              <a:ext uri="{FF2B5EF4-FFF2-40B4-BE49-F238E27FC236}">
                <a16:creationId xmlns:a16="http://schemas.microsoft.com/office/drawing/2014/main" id="{5FD95943-F214-2C4B-8303-26941341BA4C}"/>
              </a:ext>
            </a:extLst>
          </p:cNvPr>
          <p:cNvSpPr>
            <a:spLocks noChangeArrowheads="1"/>
          </p:cNvSpPr>
          <p:nvPr/>
        </p:nvSpPr>
        <p:spPr bwMode="auto">
          <a:xfrm>
            <a:off x="4474900" y="1645794"/>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Continuous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deployment</a:t>
            </a:r>
          </a:p>
        </p:txBody>
      </p:sp>
      <p:sp>
        <p:nvSpPr>
          <p:cNvPr id="24" name="Rounded Rectangle 23">
            <a:extLst>
              <a:ext uri="{FF2B5EF4-FFF2-40B4-BE49-F238E27FC236}">
                <a16:creationId xmlns:a16="http://schemas.microsoft.com/office/drawing/2014/main" id="{03092E3E-0E7E-BA4A-AF9F-B0E06BE4F40B}"/>
              </a:ext>
            </a:extLst>
          </p:cNvPr>
          <p:cNvSpPr>
            <a:spLocks noChangeArrowheads="1"/>
          </p:cNvSpPr>
          <p:nvPr/>
        </p:nvSpPr>
        <p:spPr bwMode="auto">
          <a:xfrm>
            <a:off x="6166167" y="1645794"/>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Continuous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delivery</a:t>
            </a:r>
          </a:p>
        </p:txBody>
      </p:sp>
      <p:sp>
        <p:nvSpPr>
          <p:cNvPr id="25" name="Rounded Rectangle 24">
            <a:extLst>
              <a:ext uri="{FF2B5EF4-FFF2-40B4-BE49-F238E27FC236}">
                <a16:creationId xmlns:a16="http://schemas.microsoft.com/office/drawing/2014/main" id="{3528A953-99FC-DA4E-A836-14BCBBE29730}"/>
              </a:ext>
            </a:extLst>
          </p:cNvPr>
          <p:cNvSpPr>
            <a:spLocks noChangeArrowheads="1"/>
          </p:cNvSpPr>
          <p:nvPr/>
        </p:nvSpPr>
        <p:spPr bwMode="auto">
          <a:xfrm>
            <a:off x="7857434" y="1645794"/>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Infrastructure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as code</a:t>
            </a:r>
          </a:p>
        </p:txBody>
      </p:sp>
      <p:sp>
        <p:nvSpPr>
          <p:cNvPr id="26" name="Rounded Rectangle 25">
            <a:extLst>
              <a:ext uri="{FF2B5EF4-FFF2-40B4-BE49-F238E27FC236}">
                <a16:creationId xmlns:a16="http://schemas.microsoft.com/office/drawing/2014/main" id="{1786B62D-E2BD-DB43-A1CF-D9AE96012FC7}"/>
              </a:ext>
            </a:extLst>
          </p:cNvPr>
          <p:cNvSpPr>
            <a:spLocks noChangeArrowheads="1"/>
          </p:cNvSpPr>
          <p:nvPr/>
        </p:nvSpPr>
        <p:spPr bwMode="auto">
          <a:xfrm>
            <a:off x="3062150" y="5677550"/>
            <a:ext cx="1665699" cy="679130"/>
          </a:xfrm>
          <a:prstGeom prst="roundRect">
            <a:avLst>
              <a:gd name="adj" fmla="val 12554"/>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Data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collection</a:t>
            </a:r>
          </a:p>
        </p:txBody>
      </p:sp>
      <p:sp>
        <p:nvSpPr>
          <p:cNvPr id="27" name="Rounded Rectangle 26">
            <a:extLst>
              <a:ext uri="{FF2B5EF4-FFF2-40B4-BE49-F238E27FC236}">
                <a16:creationId xmlns:a16="http://schemas.microsoft.com/office/drawing/2014/main" id="{10AD0183-3A93-C44F-A3C5-6B198342CAE1}"/>
              </a:ext>
            </a:extLst>
          </p:cNvPr>
          <p:cNvSpPr>
            <a:spLocks noChangeArrowheads="1"/>
          </p:cNvSpPr>
          <p:nvPr/>
        </p:nvSpPr>
        <p:spPr bwMode="auto">
          <a:xfrm>
            <a:off x="5222390" y="5677550"/>
            <a:ext cx="1665699" cy="679130"/>
          </a:xfrm>
          <a:prstGeom prst="roundRect">
            <a:avLst>
              <a:gd name="adj" fmla="val 12554"/>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Data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analysis</a:t>
            </a:r>
          </a:p>
        </p:txBody>
      </p:sp>
      <p:sp>
        <p:nvSpPr>
          <p:cNvPr id="28" name="Rounded Rectangle 27">
            <a:extLst>
              <a:ext uri="{FF2B5EF4-FFF2-40B4-BE49-F238E27FC236}">
                <a16:creationId xmlns:a16="http://schemas.microsoft.com/office/drawing/2014/main" id="{9B28B3D0-69A9-F640-8A21-EAE5E6DF2E09}"/>
              </a:ext>
            </a:extLst>
          </p:cNvPr>
          <p:cNvSpPr>
            <a:spLocks noChangeArrowheads="1"/>
          </p:cNvSpPr>
          <p:nvPr/>
        </p:nvSpPr>
        <p:spPr bwMode="auto">
          <a:xfrm>
            <a:off x="7382630" y="5677550"/>
            <a:ext cx="1665699" cy="679130"/>
          </a:xfrm>
          <a:prstGeom prst="roundRect">
            <a:avLst>
              <a:gd name="adj" fmla="val 12554"/>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Report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generation</a:t>
            </a:r>
          </a:p>
        </p:txBody>
      </p:sp>
      <p:sp>
        <p:nvSpPr>
          <p:cNvPr id="29" name="TextBox 28">
            <a:extLst>
              <a:ext uri="{FF2B5EF4-FFF2-40B4-BE49-F238E27FC236}">
                <a16:creationId xmlns:a16="http://schemas.microsoft.com/office/drawing/2014/main" id="{AAB94754-C05B-B547-9C76-26E1A67FC336}"/>
              </a:ext>
            </a:extLst>
          </p:cNvPr>
          <p:cNvSpPr txBox="1"/>
          <p:nvPr/>
        </p:nvSpPr>
        <p:spPr>
          <a:xfrm>
            <a:off x="2613312" y="3369381"/>
            <a:ext cx="1449819" cy="1015663"/>
          </a:xfrm>
          <a:prstGeom prst="rect">
            <a:avLst/>
          </a:prstGeom>
          <a:noFill/>
        </p:spPr>
        <p:txBody>
          <a:bodyPr wrap="none" rtlCol="0">
            <a:spAutoFit/>
          </a:bodyPr>
          <a:lstStyle/>
          <a:p>
            <a:pPr algn="ctr"/>
            <a:r>
              <a:rPr lang="en-US" sz="2000" b="1" dirty="0">
                <a:solidFill>
                  <a:schemeClr val="tx2"/>
                </a:solidFill>
                <a:latin typeface="Calibri" panose="020F0502020204030204" pitchFamily="34" charset="0"/>
                <a:cs typeface="Calibri" panose="020F0502020204030204" pitchFamily="34" charset="0"/>
              </a:rPr>
              <a:t>Recover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version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information</a:t>
            </a:r>
          </a:p>
        </p:txBody>
      </p:sp>
      <p:sp>
        <p:nvSpPr>
          <p:cNvPr id="30" name="TextBox 29">
            <a:extLst>
              <a:ext uri="{FF2B5EF4-FFF2-40B4-BE49-F238E27FC236}">
                <a16:creationId xmlns:a16="http://schemas.microsoft.com/office/drawing/2014/main" id="{B8ED03D9-6BA3-4543-AC9A-EEFBA6E71607}"/>
              </a:ext>
            </a:extLst>
          </p:cNvPr>
          <p:cNvSpPr txBox="1"/>
          <p:nvPr/>
        </p:nvSpPr>
        <p:spPr>
          <a:xfrm>
            <a:off x="7968208" y="3354704"/>
            <a:ext cx="1196546" cy="1015663"/>
          </a:xfrm>
          <a:prstGeom prst="rect">
            <a:avLst/>
          </a:prstGeom>
          <a:noFill/>
        </p:spPr>
        <p:txBody>
          <a:bodyPr wrap="none" rtlCol="0">
            <a:spAutoFit/>
          </a:bodyPr>
          <a:lstStyle/>
          <a:p>
            <a:pPr algn="ctr"/>
            <a:r>
              <a:rPr lang="en-US" sz="2000" b="1" dirty="0">
                <a:solidFill>
                  <a:schemeClr val="tx2"/>
                </a:solidFill>
                <a:latin typeface="Calibri" panose="020F0502020204030204" pitchFamily="34" charset="0"/>
                <a:cs typeface="Calibri" panose="020F0502020204030204" pitchFamily="34" charset="0"/>
              </a:rPr>
              <a:t>Save and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retrieve</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versions</a:t>
            </a:r>
          </a:p>
        </p:txBody>
      </p:sp>
      <p:sp>
        <p:nvSpPr>
          <p:cNvPr id="31" name="TextBox 30">
            <a:extLst>
              <a:ext uri="{FF2B5EF4-FFF2-40B4-BE49-F238E27FC236}">
                <a16:creationId xmlns:a16="http://schemas.microsoft.com/office/drawing/2014/main" id="{67E6ED03-FBC0-BC4F-A645-D405F609FE34}"/>
              </a:ext>
            </a:extLst>
          </p:cNvPr>
          <p:cNvSpPr txBox="1"/>
          <p:nvPr/>
        </p:nvSpPr>
        <p:spPr>
          <a:xfrm>
            <a:off x="4232806" y="3008253"/>
            <a:ext cx="3506631" cy="400110"/>
          </a:xfrm>
          <a:prstGeom prst="rect">
            <a:avLst/>
          </a:prstGeom>
          <a:noFill/>
        </p:spPr>
        <p:txBody>
          <a:bodyPr wrap="square" rtlCol="0">
            <a:spAutoFit/>
          </a:bodyPr>
          <a:lstStyle/>
          <a:p>
            <a:pPr algn="ctr"/>
            <a:r>
              <a:rPr lang="en-US" sz="2000" b="1" dirty="0">
                <a:solidFill>
                  <a:schemeClr val="tx2"/>
                </a:solidFill>
                <a:latin typeface="Calibri" panose="020F0502020204030204" pitchFamily="34" charset="0"/>
                <a:cs typeface="Calibri" panose="020F0502020204030204" pitchFamily="34" charset="0"/>
              </a:rPr>
              <a:t>Branching and merging</a:t>
            </a:r>
          </a:p>
        </p:txBody>
      </p:sp>
      <p:sp>
        <p:nvSpPr>
          <p:cNvPr id="32" name="TextBox 31">
            <a:extLst>
              <a:ext uri="{FF2B5EF4-FFF2-40B4-BE49-F238E27FC236}">
                <a16:creationId xmlns:a16="http://schemas.microsoft.com/office/drawing/2014/main" id="{72ED3E7B-44C3-C349-B9B7-D5B56902B2FB}"/>
              </a:ext>
            </a:extLst>
          </p:cNvPr>
          <p:cNvSpPr txBox="1"/>
          <p:nvPr/>
        </p:nvSpPr>
        <p:spPr>
          <a:xfrm>
            <a:off x="3338220" y="4437016"/>
            <a:ext cx="5050416" cy="400110"/>
          </a:xfrm>
          <a:prstGeom prst="rect">
            <a:avLst/>
          </a:prstGeom>
          <a:noFill/>
        </p:spPr>
        <p:txBody>
          <a:bodyPr wrap="square" rtlCol="0">
            <a:spAutoFit/>
          </a:bodyPr>
          <a:lstStyle/>
          <a:p>
            <a:pPr algn="ctr"/>
            <a:r>
              <a:rPr lang="en-US" sz="2000" b="1" dirty="0">
                <a:solidFill>
                  <a:schemeClr val="tx2"/>
                </a:solidFill>
                <a:latin typeface="Calibri" panose="020F0502020204030204" pitchFamily="34" charset="0"/>
                <a:cs typeface="Calibri" panose="020F0502020204030204" pitchFamily="34" charset="0"/>
              </a:rPr>
              <a:t>Transfer code to/from developer’s </a:t>
            </a:r>
            <a:r>
              <a:rPr lang="en-US" sz="2000" b="1" dirty="0" err="1">
                <a:solidFill>
                  <a:schemeClr val="tx2"/>
                </a:solidFill>
                <a:latin typeface="Calibri" panose="020F0502020204030204" pitchFamily="34" charset="0"/>
                <a:cs typeface="Calibri" panose="020F0502020204030204" pitchFamily="34" charset="0"/>
              </a:rPr>
              <a:t>filestore</a:t>
            </a:r>
            <a:endParaRPr lang="en-US" sz="2000" b="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14170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3B6DF-9C69-6D9C-4960-8550B3429EA6}"/>
              </a:ext>
            </a:extLst>
          </p:cNvPr>
          <p:cNvSpPr>
            <a:spLocks noGrp="1"/>
          </p:cNvSpPr>
          <p:nvPr>
            <p:ph type="title"/>
          </p:nvPr>
        </p:nvSpPr>
        <p:spPr>
          <a:xfrm>
            <a:off x="534390" y="57831"/>
            <a:ext cx="11222181" cy="778051"/>
          </a:xfrm>
        </p:spPr>
        <p:txBody>
          <a:bodyPr>
            <a:normAutofit fontScale="90000"/>
          </a:bodyPr>
          <a:lstStyle/>
          <a:p>
            <a:r>
              <a:rPr lang="en-US" sz="4800" dirty="0"/>
              <a:t>Generative AI LLMs (2017-2025)</a:t>
            </a:r>
            <a:endParaRPr lang="en-US" sz="2900" dirty="0"/>
          </a:p>
        </p:txBody>
      </p:sp>
      <p:sp>
        <p:nvSpPr>
          <p:cNvPr id="4" name="Slide Number Placeholder 3">
            <a:extLst>
              <a:ext uri="{FF2B5EF4-FFF2-40B4-BE49-F238E27FC236}">
                <a16:creationId xmlns:a16="http://schemas.microsoft.com/office/drawing/2014/main" id="{6CFED9C7-0078-39A6-8205-EE747F4196BC}"/>
              </a:ext>
            </a:extLst>
          </p:cNvPr>
          <p:cNvSpPr>
            <a:spLocks noGrp="1"/>
          </p:cNvSpPr>
          <p:nvPr>
            <p:ph type="sldNum" sz="quarter" idx="12"/>
          </p:nvPr>
        </p:nvSpPr>
        <p:spPr/>
        <p:txBody>
          <a:bodyPr/>
          <a:lstStyle/>
          <a:p>
            <a:fld id="{5D6FF71F-CF6A-4C46-8F9B-61D49EEA70E3}" type="slidenum">
              <a:rPr lang="en-US" smtClean="0"/>
              <a:t>35</a:t>
            </a:fld>
            <a:endParaRPr lang="en-US"/>
          </a:p>
        </p:txBody>
      </p:sp>
      <p:pic>
        <p:nvPicPr>
          <p:cNvPr id="6" name="Picture 5">
            <a:extLst>
              <a:ext uri="{FF2B5EF4-FFF2-40B4-BE49-F238E27FC236}">
                <a16:creationId xmlns:a16="http://schemas.microsoft.com/office/drawing/2014/main" id="{C6C0DB83-E7C1-15A4-EF5C-A667897480FE}"/>
              </a:ext>
            </a:extLst>
          </p:cNvPr>
          <p:cNvPicPr>
            <a:picLocks noChangeAspect="1"/>
          </p:cNvPicPr>
          <p:nvPr/>
        </p:nvPicPr>
        <p:blipFill>
          <a:blip r:embed="rId2"/>
          <a:stretch>
            <a:fillRect/>
          </a:stretch>
        </p:blipFill>
        <p:spPr>
          <a:xfrm>
            <a:off x="469995" y="772734"/>
            <a:ext cx="11442962" cy="5841944"/>
          </a:xfrm>
          <a:prstGeom prst="rect">
            <a:avLst/>
          </a:prstGeom>
        </p:spPr>
      </p:pic>
      <p:sp>
        <p:nvSpPr>
          <p:cNvPr id="7" name="Rectangle 6">
            <a:extLst>
              <a:ext uri="{FF2B5EF4-FFF2-40B4-BE49-F238E27FC236}">
                <a16:creationId xmlns:a16="http://schemas.microsoft.com/office/drawing/2014/main" id="{E5A5EC10-60B9-CC3A-2951-C13020D8B06C}"/>
              </a:ext>
            </a:extLst>
          </p:cNvPr>
          <p:cNvSpPr/>
          <p:nvPr/>
        </p:nvSpPr>
        <p:spPr>
          <a:xfrm>
            <a:off x="185738" y="6606277"/>
            <a:ext cx="11599744" cy="246221"/>
          </a:xfrm>
          <a:prstGeom prst="rect">
            <a:avLst/>
          </a:prstGeom>
        </p:spPr>
        <p:txBody>
          <a:bodyPr wrap="square">
            <a:spAutoFit/>
          </a:bodyPr>
          <a:lstStyle/>
          <a:p>
            <a:pPr algn="ctr"/>
            <a:r>
              <a:rPr lang="en-US" sz="1000" dirty="0">
                <a:solidFill>
                  <a:schemeClr val="bg1">
                    <a:lumMod val="75000"/>
                  </a:schemeClr>
                </a:solidFill>
              </a:rPr>
              <a:t>Source: https://</a:t>
            </a:r>
            <a:r>
              <a:rPr lang="en-US" sz="1000" dirty="0" err="1">
                <a:solidFill>
                  <a:schemeClr val="bg1">
                    <a:lumMod val="75000"/>
                  </a:schemeClr>
                </a:solidFill>
              </a:rPr>
              <a:t>github.com</a:t>
            </a:r>
            <a:r>
              <a:rPr lang="en-US" sz="1000" dirty="0">
                <a:solidFill>
                  <a:schemeClr val="bg1">
                    <a:lumMod val="75000"/>
                  </a:schemeClr>
                </a:solidFill>
              </a:rPr>
              <a:t>/Hannibal046/Awesome-LLM</a:t>
            </a:r>
            <a:endParaRPr lang="en-US" altLang="zh-TW" sz="1000" dirty="0">
              <a:solidFill>
                <a:schemeClr val="bg1">
                  <a:lumMod val="75000"/>
                </a:schemeClr>
              </a:solidFill>
            </a:endParaRPr>
          </a:p>
        </p:txBody>
      </p:sp>
    </p:spTree>
    <p:extLst>
      <p:ext uri="{BB962C8B-B14F-4D97-AF65-F5344CB8AC3E}">
        <p14:creationId xmlns:p14="http://schemas.microsoft.com/office/powerpoint/2010/main" val="34156108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9601FDCE-57F2-F0B7-170E-8047AB4003C1}"/>
              </a:ext>
            </a:extLst>
          </p:cNvPr>
          <p:cNvSpPr/>
          <p:nvPr/>
        </p:nvSpPr>
        <p:spPr>
          <a:xfrm>
            <a:off x="534390" y="629623"/>
            <a:ext cx="11251092" cy="5598754"/>
          </a:xfrm>
          <a:custGeom>
            <a:avLst/>
            <a:gdLst>
              <a:gd name="connsiteX0" fmla="*/ 0 w 1442434"/>
              <a:gd name="connsiteY0" fmla="*/ 824248 h 824248"/>
              <a:gd name="connsiteX1" fmla="*/ 978794 w 1442434"/>
              <a:gd name="connsiteY1" fmla="*/ 656823 h 824248"/>
              <a:gd name="connsiteX2" fmla="*/ 1442434 w 1442434"/>
              <a:gd name="connsiteY2" fmla="*/ 0 h 824248"/>
              <a:gd name="connsiteX0" fmla="*/ 0 w 1442434"/>
              <a:gd name="connsiteY0" fmla="*/ 824248 h 824248"/>
              <a:gd name="connsiteX1" fmla="*/ 864867 w 1442434"/>
              <a:gd name="connsiteY1" fmla="*/ 620798 h 824248"/>
              <a:gd name="connsiteX2" fmla="*/ 1442434 w 1442434"/>
              <a:gd name="connsiteY2" fmla="*/ 0 h 824248"/>
            </a:gdLst>
            <a:ahLst/>
            <a:cxnLst>
              <a:cxn ang="0">
                <a:pos x="connsiteX0" y="connsiteY0"/>
              </a:cxn>
              <a:cxn ang="0">
                <a:pos x="connsiteX1" y="connsiteY1"/>
              </a:cxn>
              <a:cxn ang="0">
                <a:pos x="connsiteX2" y="connsiteY2"/>
              </a:cxn>
            </a:cxnLst>
            <a:rect l="l" t="t" r="r" b="b"/>
            <a:pathLst>
              <a:path w="1442434" h="824248">
                <a:moveTo>
                  <a:pt x="0" y="824248"/>
                </a:moveTo>
                <a:cubicBezTo>
                  <a:pt x="369194" y="809223"/>
                  <a:pt x="624461" y="758173"/>
                  <a:pt x="864867" y="620798"/>
                </a:cubicBezTo>
                <a:cubicBezTo>
                  <a:pt x="1105273" y="483423"/>
                  <a:pt x="1330817" y="259724"/>
                  <a:pt x="1442434" y="0"/>
                </a:cubicBezTo>
              </a:path>
            </a:pathLst>
          </a:custGeom>
          <a:noFill/>
          <a:ln w="76200">
            <a:solidFill>
              <a:srgbClr val="00B050"/>
            </a:solidFill>
            <a:headEnd type="none" w="med" len="med"/>
            <a:tailEnd type="triangl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973B6DF-9C69-6D9C-4960-8550B3429EA6}"/>
              </a:ext>
            </a:extLst>
          </p:cNvPr>
          <p:cNvSpPr>
            <a:spLocks noGrp="1"/>
          </p:cNvSpPr>
          <p:nvPr>
            <p:ph type="title"/>
          </p:nvPr>
        </p:nvSpPr>
        <p:spPr>
          <a:xfrm>
            <a:off x="534390" y="57831"/>
            <a:ext cx="11222181" cy="778051"/>
          </a:xfrm>
        </p:spPr>
        <p:txBody>
          <a:bodyPr>
            <a:normAutofit fontScale="90000"/>
          </a:bodyPr>
          <a:lstStyle/>
          <a:p>
            <a:r>
              <a:rPr lang="en-US" sz="4800" dirty="0"/>
              <a:t>Generative AI, Agentic AI, Physical AI</a:t>
            </a:r>
            <a:endParaRPr lang="en-US" sz="2900" dirty="0"/>
          </a:p>
        </p:txBody>
      </p:sp>
      <p:sp>
        <p:nvSpPr>
          <p:cNvPr id="4" name="Slide Number Placeholder 3">
            <a:extLst>
              <a:ext uri="{FF2B5EF4-FFF2-40B4-BE49-F238E27FC236}">
                <a16:creationId xmlns:a16="http://schemas.microsoft.com/office/drawing/2014/main" id="{6CFED9C7-0078-39A6-8205-EE747F4196BC}"/>
              </a:ext>
            </a:extLst>
          </p:cNvPr>
          <p:cNvSpPr>
            <a:spLocks noGrp="1"/>
          </p:cNvSpPr>
          <p:nvPr>
            <p:ph type="sldNum" sz="quarter" idx="12"/>
          </p:nvPr>
        </p:nvSpPr>
        <p:spPr/>
        <p:txBody>
          <a:bodyPr/>
          <a:lstStyle/>
          <a:p>
            <a:fld id="{5D6FF71F-CF6A-4C46-8F9B-61D49EEA70E3}" type="slidenum">
              <a:rPr lang="en-US" smtClean="0"/>
              <a:t>36</a:t>
            </a:fld>
            <a:endParaRPr lang="en-US"/>
          </a:p>
        </p:txBody>
      </p:sp>
      <p:sp>
        <p:nvSpPr>
          <p:cNvPr id="7" name="Rectangle 6">
            <a:extLst>
              <a:ext uri="{FF2B5EF4-FFF2-40B4-BE49-F238E27FC236}">
                <a16:creationId xmlns:a16="http://schemas.microsoft.com/office/drawing/2014/main" id="{E5A5EC10-60B9-CC3A-2951-C13020D8B06C}"/>
              </a:ext>
            </a:extLst>
          </p:cNvPr>
          <p:cNvSpPr/>
          <p:nvPr/>
        </p:nvSpPr>
        <p:spPr>
          <a:xfrm>
            <a:off x="185738" y="6606277"/>
            <a:ext cx="11599744" cy="246221"/>
          </a:xfrm>
          <a:prstGeom prst="rect">
            <a:avLst/>
          </a:prstGeom>
        </p:spPr>
        <p:txBody>
          <a:bodyPr wrap="square">
            <a:spAutoFit/>
          </a:bodyPr>
          <a:lstStyle/>
          <a:p>
            <a:pPr algn="ctr"/>
            <a:r>
              <a:rPr lang="en-US" sz="1000" dirty="0">
                <a:solidFill>
                  <a:schemeClr val="bg1">
                    <a:lumMod val="75000"/>
                  </a:schemeClr>
                </a:solidFill>
              </a:rPr>
              <a:t>Source: NVIDIA (2025), GTC March 2025 Keynote with NVIDIA CEO Jensen Huang, </a:t>
            </a:r>
            <a:r>
              <a:rPr lang="en-US" sz="1000" dirty="0">
                <a:solidFill>
                  <a:schemeClr val="bg1">
                    <a:lumMod val="75000"/>
                  </a:schemeClr>
                </a:solidFill>
                <a:hlinkClick r:id="rId3">
                  <a:extLst>
                    <a:ext uri="{A12FA001-AC4F-418D-AE19-62706E023703}">
                      <ahyp:hlinkClr xmlns:ahyp="http://schemas.microsoft.com/office/drawing/2018/hyperlinkcolor" val="tx"/>
                    </a:ext>
                  </a:extLst>
                </a:hlinkClick>
              </a:rPr>
              <a:t>https://www.youtube.com/watch?v=_waPvOwL9Z8</a:t>
            </a:r>
            <a:endParaRPr lang="en-US" sz="1000" dirty="0">
              <a:solidFill>
                <a:schemeClr val="bg1">
                  <a:lumMod val="75000"/>
                </a:schemeClr>
              </a:solidFill>
            </a:endParaRPr>
          </a:p>
        </p:txBody>
      </p:sp>
      <p:sp>
        <p:nvSpPr>
          <p:cNvPr id="3" name="TextBox 2">
            <a:extLst>
              <a:ext uri="{FF2B5EF4-FFF2-40B4-BE49-F238E27FC236}">
                <a16:creationId xmlns:a16="http://schemas.microsoft.com/office/drawing/2014/main" id="{DA5D9060-B116-BBB5-5F13-246915EABA93}"/>
              </a:ext>
            </a:extLst>
          </p:cNvPr>
          <p:cNvSpPr txBox="1"/>
          <p:nvPr/>
        </p:nvSpPr>
        <p:spPr>
          <a:xfrm>
            <a:off x="79065" y="5781181"/>
            <a:ext cx="2228045" cy="523220"/>
          </a:xfrm>
          <a:prstGeom prst="rect">
            <a:avLst/>
          </a:prstGeom>
          <a:solidFill>
            <a:schemeClr val="bg1"/>
          </a:solidFill>
        </p:spPr>
        <p:txBody>
          <a:bodyPr wrap="square" rtlCol="0">
            <a:spAutoFit/>
          </a:bodyPr>
          <a:lstStyle/>
          <a:p>
            <a:r>
              <a:rPr lang="en-US" sz="2800" b="1" dirty="0">
                <a:solidFill>
                  <a:srgbClr val="C00000"/>
                </a:solidFill>
                <a:latin typeface="Calibri" panose="020F0502020204030204" pitchFamily="34" charset="0"/>
                <a:cs typeface="Calibri" panose="020F0502020204030204" pitchFamily="34" charset="0"/>
              </a:rPr>
              <a:t>2012 </a:t>
            </a:r>
            <a:r>
              <a:rPr lang="en-US" sz="2800" b="1" dirty="0" err="1">
                <a:solidFill>
                  <a:srgbClr val="C00000"/>
                </a:solidFill>
                <a:latin typeface="Calibri" panose="020F0502020204030204" pitchFamily="34" charset="0"/>
                <a:cs typeface="Calibri" panose="020F0502020204030204" pitchFamily="34" charset="0"/>
              </a:rPr>
              <a:t>AlexNet</a:t>
            </a:r>
            <a:endParaRPr lang="en-US" sz="2800" b="1" dirty="0">
              <a:solidFill>
                <a:srgbClr val="C00000"/>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1BECD0F0-2AF0-748F-A1F3-83CEE701776B}"/>
              </a:ext>
            </a:extLst>
          </p:cNvPr>
          <p:cNvSpPr txBox="1"/>
          <p:nvPr/>
        </p:nvSpPr>
        <p:spPr>
          <a:xfrm>
            <a:off x="3025567" y="4811298"/>
            <a:ext cx="2481943" cy="523220"/>
          </a:xfrm>
          <a:prstGeom prst="rect">
            <a:avLst/>
          </a:prstGeom>
          <a:solidFill>
            <a:schemeClr val="bg1"/>
          </a:solidFill>
        </p:spPr>
        <p:txBody>
          <a:bodyPr wrap="square" rtlCol="0">
            <a:spAutoFit/>
          </a:bodyPr>
          <a:lstStyle/>
          <a:p>
            <a:r>
              <a:rPr lang="en-US" sz="2800" b="1" dirty="0">
                <a:solidFill>
                  <a:srgbClr val="C00000"/>
                </a:solidFill>
                <a:latin typeface="Calibri" panose="020F0502020204030204" pitchFamily="34" charset="0"/>
                <a:cs typeface="Calibri" panose="020F0502020204030204" pitchFamily="34" charset="0"/>
              </a:rPr>
              <a:t>Perception AI </a:t>
            </a:r>
          </a:p>
        </p:txBody>
      </p:sp>
      <p:sp>
        <p:nvSpPr>
          <p:cNvPr id="8" name="TextBox 7">
            <a:extLst>
              <a:ext uri="{FF2B5EF4-FFF2-40B4-BE49-F238E27FC236}">
                <a16:creationId xmlns:a16="http://schemas.microsoft.com/office/drawing/2014/main" id="{7F17BBE6-40CB-9418-F92C-0663B8DE008D}"/>
              </a:ext>
            </a:extLst>
          </p:cNvPr>
          <p:cNvSpPr txBox="1"/>
          <p:nvPr/>
        </p:nvSpPr>
        <p:spPr>
          <a:xfrm>
            <a:off x="5962835" y="3873070"/>
            <a:ext cx="2481943" cy="523220"/>
          </a:xfrm>
          <a:prstGeom prst="rect">
            <a:avLst/>
          </a:prstGeom>
          <a:solidFill>
            <a:schemeClr val="bg1"/>
          </a:solidFill>
        </p:spPr>
        <p:txBody>
          <a:bodyPr wrap="square" rtlCol="0">
            <a:spAutoFit/>
          </a:bodyPr>
          <a:lstStyle/>
          <a:p>
            <a:r>
              <a:rPr lang="en-US" sz="2800" b="1" dirty="0">
                <a:solidFill>
                  <a:srgbClr val="C00000"/>
                </a:solidFill>
                <a:latin typeface="Calibri" panose="020F0502020204030204" pitchFamily="34" charset="0"/>
                <a:cs typeface="Calibri" panose="020F0502020204030204" pitchFamily="34" charset="0"/>
              </a:rPr>
              <a:t>Generative AI </a:t>
            </a:r>
          </a:p>
        </p:txBody>
      </p:sp>
      <p:sp>
        <p:nvSpPr>
          <p:cNvPr id="9" name="TextBox 8">
            <a:extLst>
              <a:ext uri="{FF2B5EF4-FFF2-40B4-BE49-F238E27FC236}">
                <a16:creationId xmlns:a16="http://schemas.microsoft.com/office/drawing/2014/main" id="{0C75107F-5F71-B9A6-EDDE-7E238969C83A}"/>
              </a:ext>
            </a:extLst>
          </p:cNvPr>
          <p:cNvSpPr txBox="1"/>
          <p:nvPr/>
        </p:nvSpPr>
        <p:spPr>
          <a:xfrm>
            <a:off x="8228630" y="2374071"/>
            <a:ext cx="2481943" cy="523220"/>
          </a:xfrm>
          <a:prstGeom prst="rect">
            <a:avLst/>
          </a:prstGeom>
          <a:solidFill>
            <a:schemeClr val="bg1"/>
          </a:solidFill>
        </p:spPr>
        <p:txBody>
          <a:bodyPr wrap="square" rtlCol="0">
            <a:spAutoFit/>
          </a:bodyPr>
          <a:lstStyle/>
          <a:p>
            <a:r>
              <a:rPr lang="en-US" sz="2800" b="1" dirty="0">
                <a:solidFill>
                  <a:srgbClr val="C00000"/>
                </a:solidFill>
                <a:latin typeface="Calibri" panose="020F0502020204030204" pitchFamily="34" charset="0"/>
                <a:cs typeface="Calibri" panose="020F0502020204030204" pitchFamily="34" charset="0"/>
              </a:rPr>
              <a:t>Agentic AI </a:t>
            </a:r>
          </a:p>
        </p:txBody>
      </p:sp>
      <p:sp>
        <p:nvSpPr>
          <p:cNvPr id="10" name="TextBox 9">
            <a:extLst>
              <a:ext uri="{FF2B5EF4-FFF2-40B4-BE49-F238E27FC236}">
                <a16:creationId xmlns:a16="http://schemas.microsoft.com/office/drawing/2014/main" id="{35B15FA0-7324-3D94-39E1-11925662A730}"/>
              </a:ext>
            </a:extLst>
          </p:cNvPr>
          <p:cNvSpPr txBox="1"/>
          <p:nvPr/>
        </p:nvSpPr>
        <p:spPr>
          <a:xfrm>
            <a:off x="9918825" y="1048081"/>
            <a:ext cx="2201671" cy="523220"/>
          </a:xfrm>
          <a:prstGeom prst="rect">
            <a:avLst/>
          </a:prstGeom>
          <a:solidFill>
            <a:schemeClr val="bg1"/>
          </a:solidFill>
        </p:spPr>
        <p:txBody>
          <a:bodyPr wrap="square" rtlCol="0">
            <a:spAutoFit/>
          </a:bodyPr>
          <a:lstStyle/>
          <a:p>
            <a:r>
              <a:rPr lang="en-US" sz="2800" b="1" dirty="0">
                <a:solidFill>
                  <a:srgbClr val="C00000"/>
                </a:solidFill>
                <a:latin typeface="Calibri" panose="020F0502020204030204" pitchFamily="34" charset="0"/>
                <a:cs typeface="Calibri" panose="020F0502020204030204" pitchFamily="34" charset="0"/>
              </a:rPr>
              <a:t>Physical AI</a:t>
            </a:r>
          </a:p>
        </p:txBody>
      </p:sp>
      <p:sp>
        <p:nvSpPr>
          <p:cNvPr id="11" name="TextBox 10">
            <a:extLst>
              <a:ext uri="{FF2B5EF4-FFF2-40B4-BE49-F238E27FC236}">
                <a16:creationId xmlns:a16="http://schemas.microsoft.com/office/drawing/2014/main" id="{34838DA6-4EA4-A3ED-9454-4C98AFA23EE4}"/>
              </a:ext>
            </a:extLst>
          </p:cNvPr>
          <p:cNvSpPr txBox="1"/>
          <p:nvPr/>
        </p:nvSpPr>
        <p:spPr>
          <a:xfrm>
            <a:off x="79065" y="6169808"/>
            <a:ext cx="3189282" cy="400110"/>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Deep learning breakthrough</a:t>
            </a:r>
          </a:p>
        </p:txBody>
      </p:sp>
      <p:sp>
        <p:nvSpPr>
          <p:cNvPr id="12" name="TextBox 11">
            <a:extLst>
              <a:ext uri="{FF2B5EF4-FFF2-40B4-BE49-F238E27FC236}">
                <a16:creationId xmlns:a16="http://schemas.microsoft.com/office/drawing/2014/main" id="{E42A7D9A-582A-283A-7EA4-3E5CDA7A7A5D}"/>
              </a:ext>
            </a:extLst>
          </p:cNvPr>
          <p:cNvSpPr txBox="1"/>
          <p:nvPr/>
        </p:nvSpPr>
        <p:spPr>
          <a:xfrm>
            <a:off x="3025567" y="5249073"/>
            <a:ext cx="3189282" cy="1015663"/>
          </a:xfrm>
          <a:prstGeom prst="rect">
            <a:avLst/>
          </a:prstGeom>
          <a:solidFill>
            <a:schemeClr val="bg1"/>
          </a:solidFill>
        </p:spPr>
        <p:txBody>
          <a:bodyPr wrap="square" rtlCol="0">
            <a:spAutoFit/>
          </a:bodyPr>
          <a:lstStyle/>
          <a:p>
            <a:r>
              <a:rPr lang="en-US" sz="2000" dirty="0">
                <a:latin typeface="Calibri" panose="020F0502020204030204" pitchFamily="34" charset="0"/>
                <a:cs typeface="Calibri" panose="020F0502020204030204" pitchFamily="34" charset="0"/>
              </a:rPr>
              <a:t>Speech recognition </a:t>
            </a:r>
          </a:p>
          <a:p>
            <a:r>
              <a:rPr lang="en-US" sz="2000" dirty="0">
                <a:latin typeface="Calibri" panose="020F0502020204030204" pitchFamily="34" charset="0"/>
                <a:cs typeface="Calibri" panose="020F0502020204030204" pitchFamily="34" charset="0"/>
              </a:rPr>
              <a:t>Deep recommender systems</a:t>
            </a:r>
          </a:p>
          <a:p>
            <a:r>
              <a:rPr lang="en-US" sz="2000" dirty="0">
                <a:latin typeface="Calibri" panose="020F0502020204030204" pitchFamily="34" charset="0"/>
                <a:cs typeface="Calibri" panose="020F0502020204030204" pitchFamily="34" charset="0"/>
              </a:rPr>
              <a:t>Medical imaging</a:t>
            </a:r>
          </a:p>
        </p:txBody>
      </p:sp>
      <p:sp>
        <p:nvSpPr>
          <p:cNvPr id="13" name="TextBox 12">
            <a:extLst>
              <a:ext uri="{FF2B5EF4-FFF2-40B4-BE49-F238E27FC236}">
                <a16:creationId xmlns:a16="http://schemas.microsoft.com/office/drawing/2014/main" id="{49A41FC3-3775-C6C9-870D-0B39302C80B4}"/>
              </a:ext>
            </a:extLst>
          </p:cNvPr>
          <p:cNvSpPr txBox="1"/>
          <p:nvPr/>
        </p:nvSpPr>
        <p:spPr>
          <a:xfrm>
            <a:off x="5997753" y="4298959"/>
            <a:ext cx="2321737" cy="707886"/>
          </a:xfrm>
          <a:prstGeom prst="rect">
            <a:avLst/>
          </a:prstGeom>
          <a:solidFill>
            <a:schemeClr val="bg1"/>
          </a:solidFill>
        </p:spPr>
        <p:txBody>
          <a:bodyPr wrap="square" rtlCol="0">
            <a:spAutoFit/>
          </a:bodyPr>
          <a:lstStyle/>
          <a:p>
            <a:r>
              <a:rPr lang="en-US" sz="2000" dirty="0">
                <a:latin typeface="Calibri" panose="020F0502020204030204" pitchFamily="34" charset="0"/>
                <a:cs typeface="Calibri" panose="020F0502020204030204" pitchFamily="34" charset="0"/>
              </a:rPr>
              <a:t>Digital marketing</a:t>
            </a:r>
          </a:p>
          <a:p>
            <a:r>
              <a:rPr lang="en-US" sz="2000" dirty="0">
                <a:latin typeface="Calibri" panose="020F0502020204030204" pitchFamily="34" charset="0"/>
                <a:cs typeface="Calibri" panose="020F0502020204030204" pitchFamily="34" charset="0"/>
              </a:rPr>
              <a:t>Content creation</a:t>
            </a:r>
          </a:p>
        </p:txBody>
      </p:sp>
      <p:sp>
        <p:nvSpPr>
          <p:cNvPr id="14" name="TextBox 13">
            <a:extLst>
              <a:ext uri="{FF2B5EF4-FFF2-40B4-BE49-F238E27FC236}">
                <a16:creationId xmlns:a16="http://schemas.microsoft.com/office/drawing/2014/main" id="{676BCA19-8CFA-222D-B0BB-C23EC7F6EE0B}"/>
              </a:ext>
            </a:extLst>
          </p:cNvPr>
          <p:cNvSpPr txBox="1"/>
          <p:nvPr/>
        </p:nvSpPr>
        <p:spPr>
          <a:xfrm>
            <a:off x="8245883" y="2793773"/>
            <a:ext cx="2276462" cy="1015663"/>
          </a:xfrm>
          <a:prstGeom prst="rect">
            <a:avLst/>
          </a:prstGeom>
          <a:solidFill>
            <a:schemeClr val="bg1"/>
          </a:solidFill>
        </p:spPr>
        <p:txBody>
          <a:bodyPr wrap="square" rtlCol="0">
            <a:spAutoFit/>
          </a:bodyPr>
          <a:lstStyle/>
          <a:p>
            <a:r>
              <a:rPr lang="en-US" sz="2000" dirty="0">
                <a:latin typeface="Calibri" panose="020F0502020204030204" pitchFamily="34" charset="0"/>
                <a:cs typeface="Calibri" panose="020F0502020204030204" pitchFamily="34" charset="0"/>
              </a:rPr>
              <a:t>Coding assistants</a:t>
            </a:r>
          </a:p>
          <a:p>
            <a:r>
              <a:rPr lang="en-US" sz="2000" dirty="0">
                <a:latin typeface="Calibri" panose="020F0502020204030204" pitchFamily="34" charset="0"/>
                <a:cs typeface="Calibri" panose="020F0502020204030204" pitchFamily="34" charset="0"/>
              </a:rPr>
              <a:t>Customer service</a:t>
            </a:r>
          </a:p>
          <a:p>
            <a:r>
              <a:rPr lang="en-US" sz="2000" dirty="0">
                <a:latin typeface="Calibri" panose="020F0502020204030204" pitchFamily="34" charset="0"/>
                <a:cs typeface="Calibri" panose="020F0502020204030204" pitchFamily="34" charset="0"/>
              </a:rPr>
              <a:t>Patient care</a:t>
            </a:r>
          </a:p>
        </p:txBody>
      </p:sp>
      <p:sp>
        <p:nvSpPr>
          <p:cNvPr id="15" name="TextBox 14">
            <a:extLst>
              <a:ext uri="{FF2B5EF4-FFF2-40B4-BE49-F238E27FC236}">
                <a16:creationId xmlns:a16="http://schemas.microsoft.com/office/drawing/2014/main" id="{1CAE19E5-A43E-8A09-0DC2-132EBB6D0400}"/>
              </a:ext>
            </a:extLst>
          </p:cNvPr>
          <p:cNvSpPr txBox="1"/>
          <p:nvPr/>
        </p:nvSpPr>
        <p:spPr>
          <a:xfrm>
            <a:off x="9915935" y="1467824"/>
            <a:ext cx="2201671" cy="707886"/>
          </a:xfrm>
          <a:prstGeom prst="rect">
            <a:avLst/>
          </a:prstGeom>
          <a:solidFill>
            <a:schemeClr val="bg1"/>
          </a:solidFill>
        </p:spPr>
        <p:txBody>
          <a:bodyPr wrap="square" rtlCol="0">
            <a:spAutoFit/>
          </a:bodyPr>
          <a:lstStyle/>
          <a:p>
            <a:r>
              <a:rPr lang="en-US" sz="2000" dirty="0">
                <a:latin typeface="Calibri" panose="020F0502020204030204" pitchFamily="34" charset="0"/>
                <a:cs typeface="Calibri" panose="020F0502020204030204" pitchFamily="34" charset="0"/>
              </a:rPr>
              <a:t>Self-driving cars</a:t>
            </a:r>
          </a:p>
          <a:p>
            <a:r>
              <a:rPr lang="en-US" sz="2000" dirty="0">
                <a:latin typeface="Calibri" panose="020F0502020204030204" pitchFamily="34" charset="0"/>
                <a:cs typeface="Calibri" panose="020F0502020204030204" pitchFamily="34" charset="0"/>
              </a:rPr>
              <a:t>General robotics</a:t>
            </a:r>
          </a:p>
        </p:txBody>
      </p:sp>
    </p:spTree>
    <p:extLst>
      <p:ext uri="{BB962C8B-B14F-4D97-AF65-F5344CB8AC3E}">
        <p14:creationId xmlns:p14="http://schemas.microsoft.com/office/powerpoint/2010/main" val="2553442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03301" y="274638"/>
            <a:ext cx="10156496" cy="6287606"/>
          </a:xfrm>
        </p:spPr>
        <p:txBody>
          <a:bodyPr>
            <a:normAutofit fontScale="90000"/>
          </a:bodyPr>
          <a:lstStyle/>
          <a:p>
            <a:r>
              <a:rPr lang="en-US" altLang="zh-TW" sz="12000" dirty="0">
                <a:solidFill>
                  <a:srgbClr val="C00000"/>
                </a:solidFill>
              </a:rPr>
              <a:t>Features, Scenarios, </a:t>
            </a:r>
            <a:br>
              <a:rPr lang="en-US" altLang="zh-TW" sz="12000" dirty="0">
                <a:solidFill>
                  <a:srgbClr val="C00000"/>
                </a:solidFill>
              </a:rPr>
            </a:br>
            <a:r>
              <a:rPr lang="en-US" altLang="zh-TW" sz="12000" dirty="0">
                <a:solidFill>
                  <a:srgbClr val="C00000"/>
                </a:solidFill>
              </a:rPr>
              <a:t>and </a:t>
            </a:r>
            <a:br>
              <a:rPr lang="en-US" altLang="zh-TW" sz="12000" dirty="0">
                <a:solidFill>
                  <a:srgbClr val="C00000"/>
                </a:solidFill>
              </a:rPr>
            </a:br>
            <a:r>
              <a:rPr lang="en-US" altLang="zh-TW" sz="12000" dirty="0">
                <a:solidFill>
                  <a:srgbClr val="C00000"/>
                </a:solidFill>
              </a:rPr>
              <a:t>Stories</a:t>
            </a:r>
            <a:endParaRPr lang="zh-TW" altLang="en-US" sz="12000" dirty="0">
              <a:solidFill>
                <a:srgbClr val="FF0000"/>
              </a:solidFill>
            </a:endParaRPr>
          </a:p>
        </p:txBody>
      </p:sp>
      <p:sp>
        <p:nvSpPr>
          <p:cNvPr id="4" name="投影片編號版面配置區 3"/>
          <p:cNvSpPr>
            <a:spLocks noGrp="1"/>
          </p:cNvSpPr>
          <p:nvPr>
            <p:ph type="sldNum" sz="quarter" idx="12"/>
          </p:nvPr>
        </p:nvSpPr>
        <p:spPr/>
        <p:txBody>
          <a:bodyPr/>
          <a:lstStyle/>
          <a:p>
            <a:pPr>
              <a:defRPr/>
            </a:pPr>
            <a:fld id="{E78C9E75-97FD-45D9-8ED3-955348887BB1}" type="slidenum">
              <a:rPr lang="zh-TW" altLang="en-US" smtClean="0"/>
              <a:pPr>
                <a:defRPr/>
              </a:pPr>
              <a:t>37</a:t>
            </a:fld>
            <a:endParaRPr lang="zh-TW" altLang="en-US"/>
          </a:p>
        </p:txBody>
      </p:sp>
    </p:spTree>
    <p:extLst>
      <p:ext uri="{BB962C8B-B14F-4D97-AF65-F5344CB8AC3E}">
        <p14:creationId xmlns:p14="http://schemas.microsoft.com/office/powerpoint/2010/main" val="744231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B4753-5A15-F84F-97C2-423BF5C1BA04}"/>
              </a:ext>
            </a:extLst>
          </p:cNvPr>
          <p:cNvSpPr>
            <a:spLocks noGrp="1"/>
          </p:cNvSpPr>
          <p:nvPr>
            <p:ph type="title"/>
          </p:nvPr>
        </p:nvSpPr>
        <p:spPr>
          <a:xfrm>
            <a:off x="1981200" y="56735"/>
            <a:ext cx="8229600" cy="833959"/>
          </a:xfrm>
        </p:spPr>
        <p:txBody>
          <a:bodyPr/>
          <a:lstStyle/>
          <a:p>
            <a:r>
              <a:rPr lang="en-US" dirty="0">
                <a:solidFill>
                  <a:schemeClr val="accent1"/>
                </a:solidFill>
              </a:rPr>
              <a:t>From personas to features</a:t>
            </a:r>
          </a:p>
        </p:txBody>
      </p:sp>
      <p:sp>
        <p:nvSpPr>
          <p:cNvPr id="4" name="Slide Number Placeholder 3">
            <a:extLst>
              <a:ext uri="{FF2B5EF4-FFF2-40B4-BE49-F238E27FC236}">
                <a16:creationId xmlns:a16="http://schemas.microsoft.com/office/drawing/2014/main" id="{76779704-0609-B54C-AC1D-EC6C6D0912B9}"/>
              </a:ext>
            </a:extLst>
          </p:cNvPr>
          <p:cNvSpPr>
            <a:spLocks noGrp="1"/>
          </p:cNvSpPr>
          <p:nvPr>
            <p:ph type="sldNum" sz="quarter" idx="12"/>
          </p:nvPr>
        </p:nvSpPr>
        <p:spPr/>
        <p:txBody>
          <a:bodyPr/>
          <a:lstStyle/>
          <a:p>
            <a:pPr>
              <a:defRPr/>
            </a:pPr>
            <a:fld id="{E78C9E75-97FD-45D9-8ED3-955348887BB1}" type="slidenum">
              <a:rPr lang="zh-TW" altLang="en-US" smtClean="0"/>
              <a:pPr>
                <a:defRPr/>
              </a:pPr>
              <a:t>38</a:t>
            </a:fld>
            <a:endParaRPr lang="zh-TW" altLang="en-US"/>
          </a:p>
        </p:txBody>
      </p:sp>
      <p:sp>
        <p:nvSpPr>
          <p:cNvPr id="6" name="Natural language descriptions of a user interacting with a software product">
            <a:extLst>
              <a:ext uri="{FF2B5EF4-FFF2-40B4-BE49-F238E27FC236}">
                <a16:creationId xmlns:a16="http://schemas.microsoft.com/office/drawing/2014/main" id="{0FAC68B3-D91F-4547-A3DC-992F67FF82F0}"/>
              </a:ext>
            </a:extLst>
          </p:cNvPr>
          <p:cNvSpPr txBox="1"/>
          <p:nvPr/>
        </p:nvSpPr>
        <p:spPr>
          <a:xfrm>
            <a:off x="5514797" y="2613721"/>
            <a:ext cx="4957831"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1800">
                <a:solidFill>
                  <a:schemeClr val="accent5"/>
                </a:solidFill>
              </a:defRPr>
            </a:lvl1pPr>
          </a:lstStyle>
          <a:p>
            <a:r>
              <a:rPr sz="2000" dirty="0">
                <a:solidFill>
                  <a:srgbClr val="C00000"/>
                </a:solidFill>
              </a:rPr>
              <a:t>Natural language descriptions of a user interacting with a software product</a:t>
            </a:r>
          </a:p>
        </p:txBody>
      </p:sp>
      <p:sp>
        <p:nvSpPr>
          <p:cNvPr id="7" name="A way of representing users">
            <a:extLst>
              <a:ext uri="{FF2B5EF4-FFF2-40B4-BE49-F238E27FC236}">
                <a16:creationId xmlns:a16="http://schemas.microsoft.com/office/drawing/2014/main" id="{DCE2F4B2-EFA6-9841-84D6-F65BC36D772C}"/>
              </a:ext>
            </a:extLst>
          </p:cNvPr>
          <p:cNvSpPr txBox="1"/>
          <p:nvPr/>
        </p:nvSpPr>
        <p:spPr>
          <a:xfrm>
            <a:off x="5807968" y="1218432"/>
            <a:ext cx="3436498"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800">
                <a:solidFill>
                  <a:schemeClr val="accent5"/>
                </a:solidFill>
              </a:defRPr>
            </a:lvl1pPr>
          </a:lstStyle>
          <a:p>
            <a:r>
              <a:rPr sz="2000" dirty="0">
                <a:solidFill>
                  <a:srgbClr val="C00000"/>
                </a:solidFill>
              </a:rPr>
              <a:t>A way of representing users</a:t>
            </a:r>
          </a:p>
        </p:txBody>
      </p:sp>
      <p:sp>
        <p:nvSpPr>
          <p:cNvPr id="8" name="Fragments of product functionality">
            <a:extLst>
              <a:ext uri="{FF2B5EF4-FFF2-40B4-BE49-F238E27FC236}">
                <a16:creationId xmlns:a16="http://schemas.microsoft.com/office/drawing/2014/main" id="{E77145DD-55E2-DA49-8E7E-3728BB2D854B}"/>
              </a:ext>
            </a:extLst>
          </p:cNvPr>
          <p:cNvSpPr txBox="1"/>
          <p:nvPr/>
        </p:nvSpPr>
        <p:spPr>
          <a:xfrm>
            <a:off x="2639617" y="6186984"/>
            <a:ext cx="4066357"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800">
                <a:solidFill>
                  <a:schemeClr val="accent5"/>
                </a:solidFill>
              </a:defRPr>
            </a:lvl1pPr>
          </a:lstStyle>
          <a:p>
            <a:r>
              <a:rPr sz="2000" dirty="0">
                <a:solidFill>
                  <a:srgbClr val="C00000"/>
                </a:solidFill>
              </a:rPr>
              <a:t>Fragments of product functionality</a:t>
            </a:r>
          </a:p>
        </p:txBody>
      </p:sp>
      <p:sp>
        <p:nvSpPr>
          <p:cNvPr id="9" name="Natural language descriptions of something that is needed or wanted by users">
            <a:extLst>
              <a:ext uri="{FF2B5EF4-FFF2-40B4-BE49-F238E27FC236}">
                <a16:creationId xmlns:a16="http://schemas.microsoft.com/office/drawing/2014/main" id="{ACE7B491-990E-7D49-9354-151989A055CE}"/>
              </a:ext>
            </a:extLst>
          </p:cNvPr>
          <p:cNvSpPr txBox="1"/>
          <p:nvPr/>
        </p:nvSpPr>
        <p:spPr>
          <a:xfrm>
            <a:off x="8328248" y="4379234"/>
            <a:ext cx="2262764" cy="16414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1800">
                <a:solidFill>
                  <a:schemeClr val="accent5"/>
                </a:solidFill>
              </a:defRPr>
            </a:lvl1pPr>
          </a:lstStyle>
          <a:p>
            <a:r>
              <a:rPr sz="2000" dirty="0">
                <a:solidFill>
                  <a:srgbClr val="C00000"/>
                </a:solidFill>
              </a:rPr>
              <a:t>Natural language descriptions of something that is needed or wanted by users</a:t>
            </a:r>
          </a:p>
        </p:txBody>
      </p:sp>
      <p:sp>
        <p:nvSpPr>
          <p:cNvPr id="11" name="Footer Placeholder 4">
            <a:extLst>
              <a:ext uri="{FF2B5EF4-FFF2-40B4-BE49-F238E27FC236}">
                <a16:creationId xmlns:a16="http://schemas.microsoft.com/office/drawing/2014/main" id="{046F8F36-1069-5449-B054-03346C99330D}"/>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14" name="Arc 13">
            <a:extLst>
              <a:ext uri="{FF2B5EF4-FFF2-40B4-BE49-F238E27FC236}">
                <a16:creationId xmlns:a16="http://schemas.microsoft.com/office/drawing/2014/main" id="{C8DD8C7A-DE62-6148-A878-ED05BF61C528}"/>
              </a:ext>
            </a:extLst>
          </p:cNvPr>
          <p:cNvSpPr/>
          <p:nvPr/>
        </p:nvSpPr>
        <p:spPr>
          <a:xfrm>
            <a:off x="2763528" y="3575720"/>
            <a:ext cx="5053290" cy="3674132"/>
          </a:xfrm>
          <a:prstGeom prst="arc">
            <a:avLst>
              <a:gd name="adj1" fmla="val 17032185"/>
              <a:gd name="adj2" fmla="val 20017287"/>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Arc 16">
            <a:extLst>
              <a:ext uri="{FF2B5EF4-FFF2-40B4-BE49-F238E27FC236}">
                <a16:creationId xmlns:a16="http://schemas.microsoft.com/office/drawing/2014/main" id="{3804EC97-EA51-724B-A017-EA3BBE8D9409}"/>
              </a:ext>
            </a:extLst>
          </p:cNvPr>
          <p:cNvSpPr/>
          <p:nvPr/>
        </p:nvSpPr>
        <p:spPr>
          <a:xfrm>
            <a:off x="4547257" y="2350028"/>
            <a:ext cx="3056535" cy="3521148"/>
          </a:xfrm>
          <a:prstGeom prst="arc">
            <a:avLst>
              <a:gd name="adj1" fmla="val 2150912"/>
              <a:gd name="adj2" fmla="val 6057485"/>
            </a:avLst>
          </a:prstGeom>
          <a:noFill/>
          <a:ln w="152400">
            <a:solidFill>
              <a:schemeClr val="accent2">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8" name="Straight Arrow Connector 17">
            <a:extLst>
              <a:ext uri="{FF2B5EF4-FFF2-40B4-BE49-F238E27FC236}">
                <a16:creationId xmlns:a16="http://schemas.microsoft.com/office/drawing/2014/main" id="{16B9256F-69C7-0745-8870-F5406674EC6D}"/>
              </a:ext>
            </a:extLst>
          </p:cNvPr>
          <p:cNvCxnSpPr>
            <a:cxnSpLocks/>
            <a:stCxn id="20" idx="2"/>
            <a:endCxn id="23" idx="0"/>
          </p:cNvCxnSpPr>
          <p:nvPr/>
        </p:nvCxnSpPr>
        <p:spPr>
          <a:xfrm>
            <a:off x="4773109" y="1772817"/>
            <a:ext cx="0" cy="1561445"/>
          </a:xfrm>
          <a:prstGeom prst="straightConnector1">
            <a:avLst/>
          </a:prstGeom>
          <a:ln w="152400">
            <a:solidFill>
              <a:schemeClr val="accent2">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4FD1B8E-7582-7647-B58D-BC301E2D79A2}"/>
              </a:ext>
            </a:extLst>
          </p:cNvPr>
          <p:cNvSpPr txBox="1"/>
          <p:nvPr/>
        </p:nvSpPr>
        <p:spPr>
          <a:xfrm>
            <a:off x="4974606" y="1972061"/>
            <a:ext cx="1337418"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inspire</a:t>
            </a:r>
          </a:p>
        </p:txBody>
      </p:sp>
      <p:sp>
        <p:nvSpPr>
          <p:cNvPr id="28" name="Arc 27">
            <a:extLst>
              <a:ext uri="{FF2B5EF4-FFF2-40B4-BE49-F238E27FC236}">
                <a16:creationId xmlns:a16="http://schemas.microsoft.com/office/drawing/2014/main" id="{26509453-EBEC-CF45-BEDC-B77190A5C24A}"/>
              </a:ext>
            </a:extLst>
          </p:cNvPr>
          <p:cNvSpPr/>
          <p:nvPr/>
        </p:nvSpPr>
        <p:spPr>
          <a:xfrm>
            <a:off x="3148302" y="3191196"/>
            <a:ext cx="4925385" cy="3188053"/>
          </a:xfrm>
          <a:prstGeom prst="arc">
            <a:avLst>
              <a:gd name="adj1" fmla="val 8990352"/>
              <a:gd name="adj2" fmla="val 12622057"/>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TextBox 28">
            <a:extLst>
              <a:ext uri="{FF2B5EF4-FFF2-40B4-BE49-F238E27FC236}">
                <a16:creationId xmlns:a16="http://schemas.microsoft.com/office/drawing/2014/main" id="{7C9329D4-0351-3242-AA2B-AA9D297714E8}"/>
              </a:ext>
            </a:extLst>
          </p:cNvPr>
          <p:cNvSpPr txBox="1"/>
          <p:nvPr/>
        </p:nvSpPr>
        <p:spPr>
          <a:xfrm>
            <a:off x="6680679" y="3341104"/>
            <a:ext cx="3451009"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are-developed-into</a:t>
            </a:r>
          </a:p>
        </p:txBody>
      </p:sp>
      <p:sp>
        <p:nvSpPr>
          <p:cNvPr id="30" name="TextBox 29">
            <a:extLst>
              <a:ext uri="{FF2B5EF4-FFF2-40B4-BE49-F238E27FC236}">
                <a16:creationId xmlns:a16="http://schemas.microsoft.com/office/drawing/2014/main" id="{D4FC2654-237A-A84A-8D11-BC84BF69AAED}"/>
              </a:ext>
            </a:extLst>
          </p:cNvPr>
          <p:cNvSpPr txBox="1"/>
          <p:nvPr/>
        </p:nvSpPr>
        <p:spPr>
          <a:xfrm>
            <a:off x="6702926" y="5564413"/>
            <a:ext cx="1265282"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define</a:t>
            </a:r>
          </a:p>
        </p:txBody>
      </p:sp>
      <p:sp>
        <p:nvSpPr>
          <p:cNvPr id="32" name="TextBox 31">
            <a:extLst>
              <a:ext uri="{FF2B5EF4-FFF2-40B4-BE49-F238E27FC236}">
                <a16:creationId xmlns:a16="http://schemas.microsoft.com/office/drawing/2014/main" id="{987CCB33-175D-2E4C-BDD0-297BEB051650}"/>
              </a:ext>
            </a:extLst>
          </p:cNvPr>
          <p:cNvSpPr txBox="1"/>
          <p:nvPr/>
        </p:nvSpPr>
        <p:spPr>
          <a:xfrm>
            <a:off x="1734246" y="4363320"/>
            <a:ext cx="1337418"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inspire</a:t>
            </a:r>
          </a:p>
        </p:txBody>
      </p:sp>
      <p:sp>
        <p:nvSpPr>
          <p:cNvPr id="20" name="Rounded Rectangle 19">
            <a:extLst>
              <a:ext uri="{FF2B5EF4-FFF2-40B4-BE49-F238E27FC236}">
                <a16:creationId xmlns:a16="http://schemas.microsoft.com/office/drawing/2014/main" id="{D53F87F9-CBF4-584C-B60E-5BDC7D53B51D}"/>
              </a:ext>
            </a:extLst>
          </p:cNvPr>
          <p:cNvSpPr>
            <a:spLocks noChangeArrowheads="1"/>
          </p:cNvSpPr>
          <p:nvPr/>
        </p:nvSpPr>
        <p:spPr bwMode="auto">
          <a:xfrm>
            <a:off x="3791745" y="1109096"/>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Personas</a:t>
            </a:r>
          </a:p>
        </p:txBody>
      </p:sp>
      <p:sp>
        <p:nvSpPr>
          <p:cNvPr id="23" name="Rounded Rectangle 22">
            <a:extLst>
              <a:ext uri="{FF2B5EF4-FFF2-40B4-BE49-F238E27FC236}">
                <a16:creationId xmlns:a16="http://schemas.microsoft.com/office/drawing/2014/main" id="{EA3CF226-A569-034F-9346-461F7479D0AA}"/>
              </a:ext>
            </a:extLst>
          </p:cNvPr>
          <p:cNvSpPr>
            <a:spLocks noChangeArrowheads="1"/>
          </p:cNvSpPr>
          <p:nvPr/>
        </p:nvSpPr>
        <p:spPr bwMode="auto">
          <a:xfrm>
            <a:off x="3791745" y="3334262"/>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Scenarios</a:t>
            </a:r>
          </a:p>
        </p:txBody>
      </p:sp>
      <p:sp>
        <p:nvSpPr>
          <p:cNvPr id="24" name="Rounded Rectangle 23">
            <a:extLst>
              <a:ext uri="{FF2B5EF4-FFF2-40B4-BE49-F238E27FC236}">
                <a16:creationId xmlns:a16="http://schemas.microsoft.com/office/drawing/2014/main" id="{D0068D27-F887-2346-A0CA-2B7B25E5F8D9}"/>
              </a:ext>
            </a:extLst>
          </p:cNvPr>
          <p:cNvSpPr>
            <a:spLocks noChangeArrowheads="1"/>
          </p:cNvSpPr>
          <p:nvPr/>
        </p:nvSpPr>
        <p:spPr bwMode="auto">
          <a:xfrm>
            <a:off x="6305070" y="4386388"/>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Stories</a:t>
            </a:r>
          </a:p>
        </p:txBody>
      </p:sp>
      <p:sp>
        <p:nvSpPr>
          <p:cNvPr id="25" name="Rounded Rectangle 24">
            <a:extLst>
              <a:ext uri="{FF2B5EF4-FFF2-40B4-BE49-F238E27FC236}">
                <a16:creationId xmlns:a16="http://schemas.microsoft.com/office/drawing/2014/main" id="{AA0D7EA1-8A7F-6A4E-9E1D-BCC4F4332AEF}"/>
              </a:ext>
            </a:extLst>
          </p:cNvPr>
          <p:cNvSpPr>
            <a:spLocks noChangeArrowheads="1"/>
          </p:cNvSpPr>
          <p:nvPr/>
        </p:nvSpPr>
        <p:spPr bwMode="auto">
          <a:xfrm>
            <a:off x="3791745" y="5473404"/>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Features</a:t>
            </a:r>
          </a:p>
        </p:txBody>
      </p:sp>
      <p:sp>
        <p:nvSpPr>
          <p:cNvPr id="34" name="Oval 33">
            <a:extLst>
              <a:ext uri="{FF2B5EF4-FFF2-40B4-BE49-F238E27FC236}">
                <a16:creationId xmlns:a16="http://schemas.microsoft.com/office/drawing/2014/main" id="{65490703-02B2-E847-86EF-D0275769DCAB}"/>
              </a:ext>
            </a:extLst>
          </p:cNvPr>
          <p:cNvSpPr/>
          <p:nvPr/>
        </p:nvSpPr>
        <p:spPr>
          <a:xfrm>
            <a:off x="3359696" y="980728"/>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35" name="Oval 34">
            <a:extLst>
              <a:ext uri="{FF2B5EF4-FFF2-40B4-BE49-F238E27FC236}">
                <a16:creationId xmlns:a16="http://schemas.microsoft.com/office/drawing/2014/main" id="{BD4575A0-618A-8540-9DC6-B2C09A1B4D41}"/>
              </a:ext>
            </a:extLst>
          </p:cNvPr>
          <p:cNvSpPr/>
          <p:nvPr/>
        </p:nvSpPr>
        <p:spPr>
          <a:xfrm>
            <a:off x="3453374" y="2996952"/>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36" name="Oval 35">
            <a:extLst>
              <a:ext uri="{FF2B5EF4-FFF2-40B4-BE49-F238E27FC236}">
                <a16:creationId xmlns:a16="http://schemas.microsoft.com/office/drawing/2014/main" id="{CC54D719-265F-A440-8CE1-58F71E11C64F}"/>
              </a:ext>
            </a:extLst>
          </p:cNvPr>
          <p:cNvSpPr/>
          <p:nvPr/>
        </p:nvSpPr>
        <p:spPr>
          <a:xfrm>
            <a:off x="5901646" y="4087303"/>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37" name="Oval 36">
            <a:extLst>
              <a:ext uri="{FF2B5EF4-FFF2-40B4-BE49-F238E27FC236}">
                <a16:creationId xmlns:a16="http://schemas.microsoft.com/office/drawing/2014/main" id="{C83BD1D9-7B6A-5C42-95D4-0FE40A86E073}"/>
              </a:ext>
            </a:extLst>
          </p:cNvPr>
          <p:cNvSpPr/>
          <p:nvPr/>
        </p:nvSpPr>
        <p:spPr>
          <a:xfrm>
            <a:off x="3597632" y="5049559"/>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9962587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9B048-302D-128D-1F2B-83A332CF6E16}"/>
              </a:ext>
            </a:extLst>
          </p:cNvPr>
          <p:cNvSpPr>
            <a:spLocks noGrp="1"/>
          </p:cNvSpPr>
          <p:nvPr>
            <p:ph type="title"/>
          </p:nvPr>
        </p:nvSpPr>
        <p:spPr>
          <a:xfrm>
            <a:off x="534389" y="135105"/>
            <a:ext cx="11222181" cy="999844"/>
          </a:xfrm>
        </p:spPr>
        <p:txBody>
          <a:bodyPr>
            <a:normAutofit/>
          </a:bodyPr>
          <a:lstStyle/>
          <a:p>
            <a:r>
              <a:rPr lang="en-US" sz="4800" dirty="0">
                <a:solidFill>
                  <a:schemeClr val="accent1"/>
                </a:solidFill>
              </a:rPr>
              <a:t>Marketing for Software Products</a:t>
            </a:r>
            <a:endParaRPr lang="en-US" dirty="0"/>
          </a:p>
        </p:txBody>
      </p:sp>
      <p:sp>
        <p:nvSpPr>
          <p:cNvPr id="3" name="Content Placeholder 2">
            <a:extLst>
              <a:ext uri="{FF2B5EF4-FFF2-40B4-BE49-F238E27FC236}">
                <a16:creationId xmlns:a16="http://schemas.microsoft.com/office/drawing/2014/main" id="{C4E29AC1-1330-6BC2-24A4-88780B222AB7}"/>
              </a:ext>
            </a:extLst>
          </p:cNvPr>
          <p:cNvSpPr>
            <a:spLocks noGrp="1"/>
          </p:cNvSpPr>
          <p:nvPr>
            <p:ph idx="1"/>
          </p:nvPr>
        </p:nvSpPr>
        <p:spPr>
          <a:xfrm>
            <a:off x="534389" y="1233055"/>
            <a:ext cx="11222181" cy="5329189"/>
          </a:xfrm>
        </p:spPr>
        <p:txBody>
          <a:bodyPr>
            <a:normAutofit fontScale="92500" lnSpcReduction="20000"/>
          </a:bodyPr>
          <a:lstStyle/>
          <a:p>
            <a:r>
              <a:rPr lang="en-US" sz="3600" dirty="0"/>
              <a:t>Background Introduction</a:t>
            </a:r>
          </a:p>
          <a:p>
            <a:r>
              <a:rPr lang="en-US" sz="3600" dirty="0">
                <a:solidFill>
                  <a:srgbClr val="C00000"/>
                </a:solidFill>
              </a:rPr>
              <a:t>SWOT </a:t>
            </a:r>
          </a:p>
          <a:p>
            <a:pPr lvl="1"/>
            <a:r>
              <a:rPr lang="en-US" dirty="0">
                <a:solidFill>
                  <a:srgbClr val="C00000"/>
                </a:solidFill>
              </a:rPr>
              <a:t>S</a:t>
            </a:r>
            <a:r>
              <a:rPr lang="en-US" dirty="0"/>
              <a:t>trengths, </a:t>
            </a:r>
            <a:r>
              <a:rPr lang="en-US" dirty="0">
                <a:solidFill>
                  <a:srgbClr val="C00000"/>
                </a:solidFill>
              </a:rPr>
              <a:t>W</a:t>
            </a:r>
            <a:r>
              <a:rPr lang="en-US" dirty="0"/>
              <a:t>eaknesses, </a:t>
            </a:r>
            <a:r>
              <a:rPr lang="en-US" dirty="0">
                <a:solidFill>
                  <a:srgbClr val="C00000"/>
                </a:solidFill>
              </a:rPr>
              <a:t>O</a:t>
            </a:r>
            <a:r>
              <a:rPr lang="en-US" dirty="0"/>
              <a:t>pportunities, </a:t>
            </a:r>
            <a:r>
              <a:rPr lang="en-US" dirty="0">
                <a:solidFill>
                  <a:srgbClr val="C00000"/>
                </a:solidFill>
              </a:rPr>
              <a:t>T</a:t>
            </a:r>
            <a:r>
              <a:rPr lang="en-US" dirty="0"/>
              <a:t>hreats</a:t>
            </a:r>
          </a:p>
          <a:p>
            <a:pPr lvl="1"/>
            <a:r>
              <a:rPr lang="en-US" dirty="0"/>
              <a:t>PESTLE, Five Forces, Value Chain Analysis</a:t>
            </a:r>
          </a:p>
          <a:p>
            <a:pPr lvl="1"/>
            <a:r>
              <a:rPr lang="en-US" dirty="0"/>
              <a:t>TOWS</a:t>
            </a:r>
          </a:p>
          <a:p>
            <a:r>
              <a:rPr lang="en-US" sz="3600" dirty="0">
                <a:solidFill>
                  <a:srgbClr val="C00000"/>
                </a:solidFill>
              </a:rPr>
              <a:t>STP</a:t>
            </a:r>
          </a:p>
          <a:p>
            <a:pPr lvl="1"/>
            <a:r>
              <a:rPr lang="en-US" dirty="0">
                <a:solidFill>
                  <a:srgbClr val="C00000"/>
                </a:solidFill>
              </a:rPr>
              <a:t>S</a:t>
            </a:r>
            <a:r>
              <a:rPr lang="en-US" dirty="0"/>
              <a:t>egmentation, </a:t>
            </a:r>
            <a:r>
              <a:rPr lang="en-US" dirty="0">
                <a:solidFill>
                  <a:srgbClr val="C00000"/>
                </a:solidFill>
              </a:rPr>
              <a:t>T</a:t>
            </a:r>
            <a:r>
              <a:rPr lang="en-US" dirty="0"/>
              <a:t>argeting, </a:t>
            </a:r>
            <a:r>
              <a:rPr lang="en-US" dirty="0">
                <a:solidFill>
                  <a:srgbClr val="C00000"/>
                </a:solidFill>
              </a:rPr>
              <a:t>P</a:t>
            </a:r>
            <a:r>
              <a:rPr lang="en-US" dirty="0"/>
              <a:t>ositioning</a:t>
            </a:r>
          </a:p>
          <a:p>
            <a:r>
              <a:rPr lang="en-US" sz="3600" dirty="0">
                <a:solidFill>
                  <a:srgbClr val="C00000"/>
                </a:solidFill>
              </a:rPr>
              <a:t>4P</a:t>
            </a:r>
          </a:p>
          <a:p>
            <a:pPr lvl="1"/>
            <a:r>
              <a:rPr lang="en-US" dirty="0">
                <a:solidFill>
                  <a:srgbClr val="C00000"/>
                </a:solidFill>
              </a:rPr>
              <a:t>P</a:t>
            </a:r>
            <a:r>
              <a:rPr lang="en-US" dirty="0"/>
              <a:t>roduct, </a:t>
            </a:r>
            <a:r>
              <a:rPr lang="en-US" dirty="0">
                <a:solidFill>
                  <a:srgbClr val="C00000"/>
                </a:solidFill>
              </a:rPr>
              <a:t>P</a:t>
            </a:r>
            <a:r>
              <a:rPr lang="en-US" dirty="0"/>
              <a:t>rice, </a:t>
            </a:r>
            <a:r>
              <a:rPr lang="en-US" dirty="0">
                <a:solidFill>
                  <a:srgbClr val="C00000"/>
                </a:solidFill>
              </a:rPr>
              <a:t>P</a:t>
            </a:r>
            <a:r>
              <a:rPr lang="en-US" dirty="0"/>
              <a:t>lace, </a:t>
            </a:r>
            <a:r>
              <a:rPr lang="en-US" dirty="0">
                <a:solidFill>
                  <a:srgbClr val="C00000"/>
                </a:solidFill>
              </a:rPr>
              <a:t>P</a:t>
            </a:r>
            <a:r>
              <a:rPr lang="en-US" dirty="0"/>
              <a:t>romotion</a:t>
            </a:r>
          </a:p>
          <a:p>
            <a:r>
              <a:rPr lang="en-US" sz="3600" dirty="0">
                <a:solidFill>
                  <a:srgbClr val="C00000"/>
                </a:solidFill>
              </a:rPr>
              <a:t>Business Model</a:t>
            </a:r>
            <a:endParaRPr lang="en-US" dirty="0">
              <a:solidFill>
                <a:srgbClr val="C00000"/>
              </a:solidFill>
            </a:endParaRPr>
          </a:p>
        </p:txBody>
      </p:sp>
      <p:sp>
        <p:nvSpPr>
          <p:cNvPr id="4" name="Slide Number Placeholder 3">
            <a:extLst>
              <a:ext uri="{FF2B5EF4-FFF2-40B4-BE49-F238E27FC236}">
                <a16:creationId xmlns:a16="http://schemas.microsoft.com/office/drawing/2014/main" id="{CCB1415B-27FE-A608-4F09-BE490544E976}"/>
              </a:ext>
            </a:extLst>
          </p:cNvPr>
          <p:cNvSpPr>
            <a:spLocks noGrp="1"/>
          </p:cNvSpPr>
          <p:nvPr>
            <p:ph type="sldNum" sz="quarter" idx="12"/>
          </p:nvPr>
        </p:nvSpPr>
        <p:spPr/>
        <p:txBody>
          <a:bodyPr/>
          <a:lstStyle/>
          <a:p>
            <a:fld id="{5D6FF71F-CF6A-4C46-8F9B-61D49EEA70E3}" type="slidenum">
              <a:rPr lang="en-US" smtClean="0"/>
              <a:t>39</a:t>
            </a:fld>
            <a:endParaRPr lang="en-US"/>
          </a:p>
        </p:txBody>
      </p:sp>
    </p:spTree>
    <p:extLst>
      <p:ext uri="{BB962C8B-B14F-4D97-AF65-F5344CB8AC3E}">
        <p14:creationId xmlns:p14="http://schemas.microsoft.com/office/powerpoint/2010/main" val="2572998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DA260-D82C-834A-A2BC-FCBAD5A4CC28}"/>
              </a:ext>
            </a:extLst>
          </p:cNvPr>
          <p:cNvSpPr>
            <a:spLocks noGrp="1"/>
          </p:cNvSpPr>
          <p:nvPr>
            <p:ph type="title"/>
          </p:nvPr>
        </p:nvSpPr>
        <p:spPr>
          <a:xfrm>
            <a:off x="534389" y="107394"/>
            <a:ext cx="11222181" cy="903987"/>
          </a:xfrm>
        </p:spPr>
        <p:txBody>
          <a:bodyPr>
            <a:normAutofit/>
          </a:bodyPr>
          <a:lstStyle/>
          <a:p>
            <a:r>
              <a:rPr lang="en-US" dirty="0"/>
              <a:t>Syllabus</a:t>
            </a:r>
          </a:p>
        </p:txBody>
      </p:sp>
      <p:sp>
        <p:nvSpPr>
          <p:cNvPr id="3" name="Content Placeholder 2">
            <a:extLst>
              <a:ext uri="{FF2B5EF4-FFF2-40B4-BE49-F238E27FC236}">
                <a16:creationId xmlns:a16="http://schemas.microsoft.com/office/drawing/2014/main" id="{365F60FD-04E7-6242-8CFB-A2F0A9F585AB}"/>
              </a:ext>
            </a:extLst>
          </p:cNvPr>
          <p:cNvSpPr>
            <a:spLocks noGrp="1"/>
          </p:cNvSpPr>
          <p:nvPr>
            <p:ph idx="1"/>
          </p:nvPr>
        </p:nvSpPr>
        <p:spPr>
          <a:xfrm>
            <a:off x="534389" y="1039092"/>
            <a:ext cx="11222181" cy="5683804"/>
          </a:xfrm>
        </p:spPr>
        <p:txBody>
          <a:bodyPr>
            <a:noAutofit/>
          </a:bodyPr>
          <a:lstStyle/>
          <a:p>
            <a:pPr marL="0" indent="0">
              <a:spcAft>
                <a:spcPts val="1200"/>
              </a:spcAft>
              <a:buNone/>
            </a:pPr>
            <a:r>
              <a:rPr lang="en-US" altLang="zh-TW" sz="2800" dirty="0"/>
              <a:t>Week    Date    Subject/Topics</a:t>
            </a:r>
          </a:p>
          <a:p>
            <a:pPr marL="0" indent="0">
              <a:spcAft>
                <a:spcPts val="600"/>
              </a:spcAft>
              <a:buNone/>
            </a:pPr>
            <a:r>
              <a:rPr lang="en-US" sz="2800" dirty="0">
                <a:solidFill>
                  <a:schemeClr val="accent6">
                    <a:lumMod val="75000"/>
                  </a:schemeClr>
                </a:solidFill>
              </a:rPr>
              <a:t>13 2025/05/14 Industry Practices of Software Engineering</a:t>
            </a:r>
          </a:p>
          <a:p>
            <a:pPr marL="0" indent="0">
              <a:spcAft>
                <a:spcPts val="600"/>
              </a:spcAft>
              <a:buNone/>
            </a:pPr>
            <a:r>
              <a:rPr lang="en-US" sz="2800" dirty="0"/>
              <a:t>14 2025/05/21 Security and Privacy; Reliable Programming; </a:t>
            </a:r>
            <a:br>
              <a:rPr lang="en-US" sz="2800" dirty="0"/>
            </a:br>
            <a:r>
              <a:rPr lang="en-US" sz="2800" dirty="0"/>
              <a:t>                            Testing: Functional testing, Test automation, </a:t>
            </a:r>
            <a:br>
              <a:rPr lang="en-US" sz="2800" dirty="0"/>
            </a:br>
            <a:r>
              <a:rPr lang="en-US" sz="2800" dirty="0"/>
              <a:t>                            Test-driven development, and Code reviews; </a:t>
            </a:r>
            <a:br>
              <a:rPr lang="en-US" sz="2800" dirty="0"/>
            </a:br>
            <a:r>
              <a:rPr lang="en-US" sz="2800" dirty="0"/>
              <a:t>                            DevOps and Code Management: </a:t>
            </a:r>
            <a:br>
              <a:rPr lang="en-US" sz="2800" dirty="0"/>
            </a:br>
            <a:r>
              <a:rPr lang="en-US" sz="2800" dirty="0"/>
              <a:t>                            Code management and DevOps automation</a:t>
            </a:r>
          </a:p>
          <a:p>
            <a:pPr marL="0" indent="0">
              <a:spcAft>
                <a:spcPts val="600"/>
              </a:spcAft>
              <a:buNone/>
            </a:pPr>
            <a:r>
              <a:rPr lang="en-US" sz="2800" dirty="0">
                <a:solidFill>
                  <a:schemeClr val="accent2">
                    <a:lumMod val="75000"/>
                  </a:schemeClr>
                </a:solidFill>
              </a:rPr>
              <a:t>15 2025/05/28 Final Project Report I</a:t>
            </a:r>
          </a:p>
          <a:p>
            <a:pPr marL="0" indent="0">
              <a:spcAft>
                <a:spcPts val="600"/>
              </a:spcAft>
              <a:buNone/>
            </a:pPr>
            <a:r>
              <a:rPr lang="en-US" sz="2800" dirty="0">
                <a:solidFill>
                  <a:schemeClr val="accent2">
                    <a:lumMod val="75000"/>
                  </a:schemeClr>
                </a:solidFill>
              </a:rPr>
              <a:t>16 2025/06/04 Final Project Report II</a:t>
            </a:r>
          </a:p>
        </p:txBody>
      </p:sp>
      <p:sp>
        <p:nvSpPr>
          <p:cNvPr id="4" name="Slide Number Placeholder 3">
            <a:extLst>
              <a:ext uri="{FF2B5EF4-FFF2-40B4-BE49-F238E27FC236}">
                <a16:creationId xmlns:a16="http://schemas.microsoft.com/office/drawing/2014/main" id="{7C70E0B2-0864-5F44-9C79-2EC8070A3978}"/>
              </a:ext>
            </a:extLst>
          </p:cNvPr>
          <p:cNvSpPr>
            <a:spLocks noGrp="1"/>
          </p:cNvSpPr>
          <p:nvPr>
            <p:ph type="sldNum" sz="quarter" idx="12"/>
          </p:nvPr>
        </p:nvSpPr>
        <p:spPr/>
        <p:txBody>
          <a:bodyPr/>
          <a:lstStyle/>
          <a:p>
            <a:fld id="{5D6FF71F-CF6A-4C46-8F9B-61D49EEA70E3}" type="slidenum">
              <a:rPr lang="en-US" smtClean="0"/>
              <a:t>4</a:t>
            </a:fld>
            <a:endParaRPr lang="en-US"/>
          </a:p>
        </p:txBody>
      </p:sp>
      <p:pic>
        <p:nvPicPr>
          <p:cNvPr id="7" name="Picture 6">
            <a:extLst>
              <a:ext uri="{FF2B5EF4-FFF2-40B4-BE49-F238E27FC236}">
                <a16:creationId xmlns:a16="http://schemas.microsoft.com/office/drawing/2014/main" id="{95C0774D-A256-BA43-877D-8F5FD06E48B5}"/>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1129194" y="137553"/>
            <a:ext cx="962066" cy="620688"/>
          </a:xfrm>
          <a:prstGeom prst="rect">
            <a:avLst/>
          </a:prstGeom>
        </p:spPr>
      </p:pic>
      <p:pic>
        <p:nvPicPr>
          <p:cNvPr id="8" name="Picture 7">
            <a:extLst>
              <a:ext uri="{FF2B5EF4-FFF2-40B4-BE49-F238E27FC236}">
                <a16:creationId xmlns:a16="http://schemas.microsoft.com/office/drawing/2014/main" id="{F4EE8C73-3AA1-EA46-A8F6-0F326BF9EB1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128086" y="811230"/>
            <a:ext cx="964282" cy="235043"/>
          </a:xfrm>
          <a:prstGeom prst="rect">
            <a:avLst/>
          </a:prstGeom>
        </p:spPr>
      </p:pic>
    </p:spTree>
    <p:extLst>
      <p:ext uri="{BB962C8B-B14F-4D97-AF65-F5344CB8AC3E}">
        <p14:creationId xmlns:p14="http://schemas.microsoft.com/office/powerpoint/2010/main" val="9655918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6E070-C8C8-1545-A337-51851267ADED}"/>
              </a:ext>
            </a:extLst>
          </p:cNvPr>
          <p:cNvSpPr>
            <a:spLocks noGrp="1"/>
          </p:cNvSpPr>
          <p:nvPr>
            <p:ph type="title"/>
          </p:nvPr>
        </p:nvSpPr>
        <p:spPr>
          <a:xfrm>
            <a:off x="1981200" y="188641"/>
            <a:ext cx="8229600" cy="2387524"/>
          </a:xfrm>
        </p:spPr>
        <p:txBody>
          <a:bodyPr>
            <a:normAutofit fontScale="90000"/>
          </a:bodyPr>
          <a:lstStyle/>
          <a:p>
            <a:r>
              <a:rPr lang="en-US" dirty="0"/>
              <a:t>The Essence of </a:t>
            </a:r>
            <a:br>
              <a:rPr lang="en-US" dirty="0"/>
            </a:br>
            <a:r>
              <a:rPr lang="en-US" sz="6600" dirty="0">
                <a:solidFill>
                  <a:srgbClr val="FF0000"/>
                </a:solidFill>
              </a:rPr>
              <a:t>Strategic Marketing (STP)</a:t>
            </a:r>
          </a:p>
        </p:txBody>
      </p:sp>
      <p:sp>
        <p:nvSpPr>
          <p:cNvPr id="3" name="Content Placeholder 2">
            <a:extLst>
              <a:ext uri="{FF2B5EF4-FFF2-40B4-BE49-F238E27FC236}">
                <a16:creationId xmlns:a16="http://schemas.microsoft.com/office/drawing/2014/main" id="{6FFD8BDA-32EE-0F47-9A2E-3A0E6179F3F3}"/>
              </a:ext>
            </a:extLst>
          </p:cNvPr>
          <p:cNvSpPr>
            <a:spLocks noGrp="1"/>
          </p:cNvSpPr>
          <p:nvPr>
            <p:ph idx="1"/>
          </p:nvPr>
        </p:nvSpPr>
        <p:spPr>
          <a:xfrm>
            <a:off x="3935760" y="2780928"/>
            <a:ext cx="5112568" cy="3384376"/>
          </a:xfrm>
        </p:spPr>
        <p:txBody>
          <a:bodyPr/>
          <a:lstStyle/>
          <a:p>
            <a:pPr marL="0" indent="0">
              <a:buNone/>
            </a:pPr>
            <a:r>
              <a:rPr lang="en-US" sz="6000" dirty="0">
                <a:solidFill>
                  <a:srgbClr val="FF0000"/>
                </a:solidFill>
              </a:rPr>
              <a:t>S</a:t>
            </a:r>
            <a:r>
              <a:rPr lang="en-US" sz="6000" dirty="0"/>
              <a:t>egmentation</a:t>
            </a:r>
          </a:p>
          <a:p>
            <a:pPr marL="0" indent="0">
              <a:buNone/>
            </a:pPr>
            <a:r>
              <a:rPr lang="en-US" sz="6000" dirty="0">
                <a:solidFill>
                  <a:srgbClr val="FF0000"/>
                </a:solidFill>
              </a:rPr>
              <a:t>T</a:t>
            </a:r>
            <a:r>
              <a:rPr lang="en-US" sz="6000" dirty="0"/>
              <a:t>argeting</a:t>
            </a:r>
          </a:p>
          <a:p>
            <a:pPr marL="0" indent="0">
              <a:buNone/>
            </a:pPr>
            <a:r>
              <a:rPr lang="en-US" sz="6000" dirty="0">
                <a:solidFill>
                  <a:srgbClr val="FF0000"/>
                </a:solidFill>
              </a:rPr>
              <a:t>P</a:t>
            </a:r>
            <a:r>
              <a:rPr lang="en-US" sz="6000" dirty="0"/>
              <a:t>ositioning</a:t>
            </a:r>
          </a:p>
        </p:txBody>
      </p:sp>
      <p:sp>
        <p:nvSpPr>
          <p:cNvPr id="4" name="Slide Number Placeholder 3">
            <a:extLst>
              <a:ext uri="{FF2B5EF4-FFF2-40B4-BE49-F238E27FC236}">
                <a16:creationId xmlns:a16="http://schemas.microsoft.com/office/drawing/2014/main" id="{38DFCCD8-AD95-B442-950F-EB9B10B67E18}"/>
              </a:ext>
            </a:extLst>
          </p:cNvPr>
          <p:cNvSpPr>
            <a:spLocks noGrp="1"/>
          </p:cNvSpPr>
          <p:nvPr>
            <p:ph type="sldNum" sz="quarter" idx="12"/>
          </p:nvPr>
        </p:nvSpPr>
        <p:spPr/>
        <p:txBody>
          <a:bodyPr/>
          <a:lstStyle/>
          <a:p>
            <a:pPr>
              <a:defRPr/>
            </a:pPr>
            <a:fld id="{33CFB46C-01CC-41BD-8A17-4C0AF2F2BDA7}" type="slidenum">
              <a:rPr lang="zh-TW" altLang="en-US" smtClean="0"/>
              <a:pPr>
                <a:defRPr/>
              </a:pPr>
              <a:t>40</a:t>
            </a:fld>
            <a:endParaRPr lang="zh-TW" altLang="en-US"/>
          </a:p>
        </p:txBody>
      </p:sp>
      <p:sp>
        <p:nvSpPr>
          <p:cNvPr id="5" name="Footer Placeholder 4">
            <a:extLst>
              <a:ext uri="{FF2B5EF4-FFF2-40B4-BE49-F238E27FC236}">
                <a16:creationId xmlns:a16="http://schemas.microsoft.com/office/drawing/2014/main" id="{09D3E496-ADD8-0743-9B44-8F8DB5ADFAD8}"/>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11512038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2135188" y="188914"/>
            <a:ext cx="8229600" cy="993775"/>
          </a:xfrm>
        </p:spPr>
        <p:txBody>
          <a:bodyPr/>
          <a:lstStyle/>
          <a:p>
            <a:r>
              <a:rPr lang="en-US" altLang="zh-TW">
                <a:solidFill>
                  <a:schemeClr val="accent1"/>
                </a:solidFill>
                <a:latin typeface="Calibri" charset="0"/>
                <a:ea typeface="標楷體" charset="-120"/>
              </a:rPr>
              <a:t>Business Model</a:t>
            </a:r>
          </a:p>
        </p:txBody>
      </p:sp>
      <p:sp>
        <p:nvSpPr>
          <p:cNvPr id="6656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fld id="{61B6C2F8-306B-FA43-A548-6982A36A8CA7}" type="slidenum">
              <a:rPr lang="zh-TW" altLang="en-US" sz="1200">
                <a:solidFill>
                  <a:srgbClr val="898989"/>
                </a:solidFill>
              </a:rPr>
              <a:pPr eaLnBrk="1" hangingPunct="1">
                <a:spcBef>
                  <a:spcPct val="0"/>
                </a:spcBef>
                <a:buFontTx/>
                <a:buNone/>
              </a:pPr>
              <a:t>41</a:t>
            </a:fld>
            <a:endParaRPr lang="zh-TW" altLang="en-US" sz="1200">
              <a:solidFill>
                <a:srgbClr val="898989"/>
              </a:solidFill>
            </a:endParaRPr>
          </a:p>
        </p:txBody>
      </p:sp>
      <p:sp>
        <p:nvSpPr>
          <p:cNvPr id="6" name="Rectangle 5"/>
          <p:cNvSpPr/>
          <p:nvPr/>
        </p:nvSpPr>
        <p:spPr>
          <a:xfrm>
            <a:off x="2135189" y="6611938"/>
            <a:ext cx="8137525" cy="246062"/>
          </a:xfrm>
          <a:prstGeom prst="rect">
            <a:avLst/>
          </a:prstGeom>
        </p:spPr>
        <p:txBody>
          <a:bodyPr>
            <a:spAutoFit/>
          </a:bodyPr>
          <a:lstStyle/>
          <a:p>
            <a:pPr algn="ctr">
              <a:defRPr/>
            </a:pPr>
            <a:r>
              <a:rPr lang="en-US" altLang="zh-TW" sz="1000" dirty="0">
                <a:solidFill>
                  <a:schemeClr val="bg1">
                    <a:lumMod val="65000"/>
                  </a:schemeClr>
                </a:solidFill>
                <a:latin typeface="Calibri" charset="0"/>
                <a:ea typeface="標楷體" charset="0"/>
                <a:cs typeface="標楷體" charset="0"/>
              </a:rPr>
              <a:t>Source: Alexander </a:t>
            </a:r>
            <a:r>
              <a:rPr lang="en-US" altLang="zh-TW" sz="1000" dirty="0" err="1">
                <a:solidFill>
                  <a:schemeClr val="bg1">
                    <a:lumMod val="65000"/>
                  </a:schemeClr>
                </a:solidFill>
                <a:latin typeface="Calibri" charset="0"/>
                <a:ea typeface="標楷體" charset="0"/>
                <a:cs typeface="標楷體" charset="0"/>
              </a:rPr>
              <a:t>Osterwalder</a:t>
            </a:r>
            <a:r>
              <a:rPr lang="en-US" altLang="zh-TW" sz="1000" dirty="0">
                <a:solidFill>
                  <a:schemeClr val="bg1">
                    <a:lumMod val="65000"/>
                  </a:schemeClr>
                </a:solidFill>
                <a:latin typeface="Calibri" charset="0"/>
                <a:ea typeface="標楷體" charset="0"/>
                <a:cs typeface="標楷體" charset="0"/>
              </a:rPr>
              <a:t> &amp; Yves </a:t>
            </a:r>
            <a:r>
              <a:rPr lang="en-US" altLang="zh-TW" sz="1000" dirty="0" err="1">
                <a:solidFill>
                  <a:schemeClr val="bg1">
                    <a:lumMod val="65000"/>
                  </a:schemeClr>
                </a:solidFill>
                <a:latin typeface="Calibri" charset="0"/>
                <a:ea typeface="標楷體" charset="0"/>
                <a:cs typeface="標楷體" charset="0"/>
              </a:rPr>
              <a:t>Pigneur</a:t>
            </a:r>
            <a:r>
              <a:rPr lang="en-US" altLang="zh-TW" sz="1000" dirty="0">
                <a:solidFill>
                  <a:schemeClr val="bg1">
                    <a:lumMod val="65000"/>
                  </a:schemeClr>
                </a:solidFill>
                <a:latin typeface="Calibri" charset="0"/>
                <a:ea typeface="標楷體" charset="0"/>
                <a:cs typeface="標楷體" charset="0"/>
              </a:rPr>
              <a:t>, Business Model Generation: A Handbook for Visionaries, Game Changers, and Challengers, Wiley, 2010.</a:t>
            </a:r>
          </a:p>
        </p:txBody>
      </p:sp>
      <p:sp>
        <p:nvSpPr>
          <p:cNvPr id="9" name="Rectangle 8"/>
          <p:cNvSpPr>
            <a:spLocks noChangeArrowheads="1"/>
          </p:cNvSpPr>
          <p:nvPr/>
        </p:nvSpPr>
        <p:spPr bwMode="auto">
          <a:xfrm>
            <a:off x="3648076" y="1268414"/>
            <a:ext cx="1584325" cy="2016125"/>
          </a:xfrm>
          <a:prstGeom prst="rect">
            <a:avLst/>
          </a:prstGeom>
          <a:solidFill>
            <a:schemeClr val="bg1"/>
          </a:solidFill>
          <a:ln w="28575">
            <a:solidFill>
              <a:srgbClr val="77933C"/>
            </a:solidFill>
            <a:miter lim="800000"/>
            <a:headEnd/>
            <a:tailEnd/>
          </a:ln>
          <a:effectLst>
            <a:outerShdw blurRad="40000" dist="23000" dir="5400000" rotWithShape="0">
              <a:srgbClr val="000000">
                <a:alpha val="34998"/>
              </a:srgbClr>
            </a:outerShdw>
          </a:effectLst>
        </p:spPr>
        <p:txBody>
          <a:bodyPr anchor="ctr"/>
          <a:lstStyle/>
          <a:p>
            <a:pPr algn="ctr">
              <a:defRPr/>
            </a:pPr>
            <a:r>
              <a:rPr lang="en-US" sz="2000" dirty="0">
                <a:solidFill>
                  <a:schemeClr val="accent6">
                    <a:lumMod val="75000"/>
                  </a:schemeClr>
                </a:solidFill>
              </a:rPr>
              <a:t>Key </a:t>
            </a:r>
            <a:br>
              <a:rPr lang="en-US" sz="2000" dirty="0">
                <a:solidFill>
                  <a:schemeClr val="accent6">
                    <a:lumMod val="75000"/>
                  </a:schemeClr>
                </a:solidFill>
              </a:rPr>
            </a:br>
            <a:r>
              <a:rPr lang="en-US" sz="2000" dirty="0">
                <a:solidFill>
                  <a:schemeClr val="accent6">
                    <a:lumMod val="75000"/>
                  </a:schemeClr>
                </a:solidFill>
              </a:rPr>
              <a:t>Activities</a:t>
            </a:r>
          </a:p>
        </p:txBody>
      </p:sp>
      <p:sp>
        <p:nvSpPr>
          <p:cNvPr id="11" name="Rectangle 10"/>
          <p:cNvSpPr>
            <a:spLocks noChangeArrowheads="1"/>
          </p:cNvSpPr>
          <p:nvPr/>
        </p:nvSpPr>
        <p:spPr bwMode="auto">
          <a:xfrm>
            <a:off x="3648076" y="3284538"/>
            <a:ext cx="1584325" cy="1657350"/>
          </a:xfrm>
          <a:prstGeom prst="rect">
            <a:avLst/>
          </a:prstGeom>
          <a:solidFill>
            <a:schemeClr val="bg1"/>
          </a:solidFill>
          <a:ln w="28575">
            <a:solidFill>
              <a:srgbClr val="77933C"/>
            </a:solidFill>
            <a:miter lim="800000"/>
            <a:headEnd/>
            <a:tailEnd/>
          </a:ln>
          <a:effectLst>
            <a:outerShdw blurRad="40000" dist="23000" dir="5400000" rotWithShape="0">
              <a:srgbClr val="000000">
                <a:alpha val="34998"/>
              </a:srgbClr>
            </a:outerShdw>
          </a:effectLst>
        </p:spPr>
        <p:txBody>
          <a:bodyPr anchor="ctr"/>
          <a:lstStyle/>
          <a:p>
            <a:pPr algn="ctr">
              <a:defRPr/>
            </a:pPr>
            <a:r>
              <a:rPr lang="en-US" sz="2000" dirty="0">
                <a:solidFill>
                  <a:schemeClr val="accent6">
                    <a:lumMod val="75000"/>
                  </a:schemeClr>
                </a:solidFill>
              </a:rPr>
              <a:t>Key </a:t>
            </a:r>
            <a:br>
              <a:rPr lang="en-US" sz="2000" dirty="0">
                <a:solidFill>
                  <a:schemeClr val="accent6">
                    <a:lumMod val="75000"/>
                  </a:schemeClr>
                </a:solidFill>
              </a:rPr>
            </a:br>
            <a:r>
              <a:rPr lang="en-US" sz="2000" dirty="0">
                <a:solidFill>
                  <a:schemeClr val="accent6">
                    <a:lumMod val="75000"/>
                  </a:schemeClr>
                </a:solidFill>
              </a:rPr>
              <a:t>Resources</a:t>
            </a:r>
          </a:p>
        </p:txBody>
      </p:sp>
      <p:sp>
        <p:nvSpPr>
          <p:cNvPr id="12" name="Rectangle 11"/>
          <p:cNvSpPr>
            <a:spLocks noChangeArrowheads="1"/>
          </p:cNvSpPr>
          <p:nvPr/>
        </p:nvSpPr>
        <p:spPr bwMode="auto">
          <a:xfrm>
            <a:off x="8543926" y="1268414"/>
            <a:ext cx="1584325" cy="3673475"/>
          </a:xfrm>
          <a:prstGeom prst="rect">
            <a:avLst/>
          </a:prstGeom>
          <a:solidFill>
            <a:schemeClr val="bg1"/>
          </a:solidFill>
          <a:ln w="28575">
            <a:solidFill>
              <a:srgbClr val="E46C0A"/>
            </a:solidFill>
            <a:miter lim="800000"/>
            <a:headEnd/>
            <a:tailEnd/>
          </a:ln>
          <a:effectLst>
            <a:outerShdw blurRad="40000" dist="23000" dir="5400000" rotWithShape="0">
              <a:srgbClr val="000000">
                <a:alpha val="34998"/>
              </a:srgbClr>
            </a:outerShdw>
          </a:effectLst>
        </p:spPr>
        <p:txBody>
          <a:bodyPr anchor="ctr"/>
          <a:lstStyle/>
          <a:p>
            <a:pPr algn="ctr">
              <a:defRPr/>
            </a:pPr>
            <a:r>
              <a:rPr lang="en-US" sz="2000" dirty="0">
                <a:solidFill>
                  <a:schemeClr val="accent2">
                    <a:lumMod val="75000"/>
                  </a:schemeClr>
                </a:solidFill>
              </a:rPr>
              <a:t>Customer</a:t>
            </a:r>
            <a:br>
              <a:rPr lang="en-US" sz="2000" dirty="0">
                <a:solidFill>
                  <a:schemeClr val="accent2">
                    <a:lumMod val="75000"/>
                  </a:schemeClr>
                </a:solidFill>
              </a:rPr>
            </a:br>
            <a:r>
              <a:rPr lang="en-US" sz="2000" dirty="0">
                <a:solidFill>
                  <a:schemeClr val="accent2">
                    <a:lumMod val="75000"/>
                  </a:schemeClr>
                </a:solidFill>
              </a:rPr>
              <a:t>Segments</a:t>
            </a:r>
          </a:p>
        </p:txBody>
      </p:sp>
      <p:sp>
        <p:nvSpPr>
          <p:cNvPr id="15" name="Rectangle 14"/>
          <p:cNvSpPr>
            <a:spLocks noChangeArrowheads="1"/>
          </p:cNvSpPr>
          <p:nvPr/>
        </p:nvSpPr>
        <p:spPr bwMode="auto">
          <a:xfrm>
            <a:off x="2063751" y="1268414"/>
            <a:ext cx="1584325" cy="3673475"/>
          </a:xfrm>
          <a:prstGeom prst="rect">
            <a:avLst/>
          </a:prstGeom>
          <a:solidFill>
            <a:schemeClr val="bg1"/>
          </a:solidFill>
          <a:ln w="28575">
            <a:solidFill>
              <a:srgbClr val="77933C"/>
            </a:solidFill>
            <a:miter lim="800000"/>
            <a:headEnd/>
            <a:tailEnd/>
          </a:ln>
          <a:effectLst>
            <a:outerShdw blurRad="40000" dist="23000" dir="5400000" rotWithShape="0">
              <a:srgbClr val="000000">
                <a:alpha val="34998"/>
              </a:srgbClr>
            </a:outerShdw>
          </a:effectLst>
        </p:spPr>
        <p:txBody>
          <a:bodyPr anchor="ctr"/>
          <a:lstStyle/>
          <a:p>
            <a:pPr algn="ctr">
              <a:defRPr/>
            </a:pPr>
            <a:r>
              <a:rPr lang="en-US" sz="2000" dirty="0">
                <a:solidFill>
                  <a:schemeClr val="accent6">
                    <a:lumMod val="75000"/>
                  </a:schemeClr>
                </a:solidFill>
              </a:rPr>
              <a:t>Key</a:t>
            </a:r>
            <a:br>
              <a:rPr lang="en-US" sz="2000" dirty="0">
                <a:solidFill>
                  <a:schemeClr val="accent6">
                    <a:lumMod val="75000"/>
                  </a:schemeClr>
                </a:solidFill>
              </a:rPr>
            </a:br>
            <a:r>
              <a:rPr lang="en-US" sz="2000" dirty="0">
                <a:solidFill>
                  <a:schemeClr val="accent6">
                    <a:lumMod val="75000"/>
                  </a:schemeClr>
                </a:solidFill>
              </a:rPr>
              <a:t>Partners</a:t>
            </a:r>
          </a:p>
        </p:txBody>
      </p:sp>
      <p:sp>
        <p:nvSpPr>
          <p:cNvPr id="18" name="Rectangle 17"/>
          <p:cNvSpPr>
            <a:spLocks noChangeArrowheads="1"/>
          </p:cNvSpPr>
          <p:nvPr/>
        </p:nvSpPr>
        <p:spPr bwMode="auto">
          <a:xfrm>
            <a:off x="6959601" y="1268414"/>
            <a:ext cx="1584325" cy="2016125"/>
          </a:xfrm>
          <a:prstGeom prst="rect">
            <a:avLst/>
          </a:prstGeom>
          <a:solidFill>
            <a:schemeClr val="bg1"/>
          </a:solidFill>
          <a:ln w="28575">
            <a:solidFill>
              <a:srgbClr val="E46C0A"/>
            </a:solidFill>
            <a:miter lim="800000"/>
            <a:headEnd/>
            <a:tailEnd/>
          </a:ln>
          <a:effectLst>
            <a:outerShdw blurRad="40000" dist="23000" dir="5400000" rotWithShape="0">
              <a:srgbClr val="000000">
                <a:alpha val="34998"/>
              </a:srgbClr>
            </a:outerShdw>
          </a:effectLst>
        </p:spPr>
        <p:txBody>
          <a:bodyPr anchor="ctr"/>
          <a:lstStyle/>
          <a:p>
            <a:pPr algn="ctr">
              <a:defRPr/>
            </a:pPr>
            <a:r>
              <a:rPr lang="en-US" sz="2000" dirty="0">
                <a:solidFill>
                  <a:schemeClr val="accent2">
                    <a:lumMod val="75000"/>
                  </a:schemeClr>
                </a:solidFill>
              </a:rPr>
              <a:t>Customer</a:t>
            </a:r>
            <a:br>
              <a:rPr lang="en-US" sz="2000" dirty="0">
                <a:solidFill>
                  <a:schemeClr val="accent2">
                    <a:lumMod val="75000"/>
                  </a:schemeClr>
                </a:solidFill>
              </a:rPr>
            </a:br>
            <a:r>
              <a:rPr lang="en-US" sz="2000" dirty="0">
                <a:solidFill>
                  <a:schemeClr val="accent2">
                    <a:lumMod val="75000"/>
                  </a:schemeClr>
                </a:solidFill>
              </a:rPr>
              <a:t>Relationships</a:t>
            </a:r>
          </a:p>
        </p:txBody>
      </p:sp>
      <p:sp>
        <p:nvSpPr>
          <p:cNvPr id="17" name="Rectangle 16"/>
          <p:cNvSpPr>
            <a:spLocks noChangeArrowheads="1"/>
          </p:cNvSpPr>
          <p:nvPr/>
        </p:nvSpPr>
        <p:spPr bwMode="auto">
          <a:xfrm>
            <a:off x="6959601" y="3284538"/>
            <a:ext cx="1584325" cy="1657350"/>
          </a:xfrm>
          <a:prstGeom prst="rect">
            <a:avLst/>
          </a:prstGeom>
          <a:solidFill>
            <a:schemeClr val="bg1"/>
          </a:solidFill>
          <a:ln w="28575">
            <a:solidFill>
              <a:srgbClr val="E46C0A"/>
            </a:solidFill>
            <a:miter lim="800000"/>
            <a:headEnd/>
            <a:tailEnd/>
          </a:ln>
          <a:effectLst>
            <a:outerShdw blurRad="40000" dist="23000" dir="5400000" rotWithShape="0">
              <a:srgbClr val="000000">
                <a:alpha val="34998"/>
              </a:srgbClr>
            </a:outerShdw>
          </a:effectLst>
        </p:spPr>
        <p:txBody>
          <a:bodyPr anchor="ctr"/>
          <a:lstStyle/>
          <a:p>
            <a:pPr algn="ctr">
              <a:defRPr/>
            </a:pPr>
            <a:r>
              <a:rPr lang="en-US" sz="2000" dirty="0">
                <a:solidFill>
                  <a:schemeClr val="accent2">
                    <a:lumMod val="75000"/>
                  </a:schemeClr>
                </a:solidFill>
              </a:rPr>
              <a:t>Channels</a:t>
            </a:r>
          </a:p>
        </p:txBody>
      </p:sp>
      <p:sp>
        <p:nvSpPr>
          <p:cNvPr id="13" name="Rectangle 12"/>
          <p:cNvSpPr>
            <a:spLocks noChangeArrowheads="1"/>
          </p:cNvSpPr>
          <p:nvPr/>
        </p:nvSpPr>
        <p:spPr bwMode="auto">
          <a:xfrm>
            <a:off x="6096000" y="4941888"/>
            <a:ext cx="4032250" cy="1295400"/>
          </a:xfrm>
          <a:prstGeom prst="rect">
            <a:avLst/>
          </a:prstGeom>
          <a:solidFill>
            <a:schemeClr val="bg1"/>
          </a:solidFill>
          <a:ln w="28575">
            <a:solidFill>
              <a:schemeClr val="accent1"/>
            </a:solidFill>
            <a:miter lim="800000"/>
            <a:headEnd/>
            <a:tailEnd/>
          </a:ln>
          <a:effectLst>
            <a:outerShdw blurRad="40000" dist="23000" dir="5400000" rotWithShape="0">
              <a:srgbClr val="000000">
                <a:alpha val="34998"/>
              </a:srgbClr>
            </a:outerShdw>
          </a:effectLst>
        </p:spPr>
        <p:txBody>
          <a:bodyPr anchor="ctr"/>
          <a:lstStyle/>
          <a:p>
            <a:pPr algn="ctr">
              <a:defRPr/>
            </a:pPr>
            <a:r>
              <a:rPr lang="en-US" sz="2000" dirty="0">
                <a:solidFill>
                  <a:schemeClr val="accent1"/>
                </a:solidFill>
              </a:rPr>
              <a:t>Revenue</a:t>
            </a:r>
            <a:br>
              <a:rPr lang="en-US" sz="2000" dirty="0">
                <a:solidFill>
                  <a:schemeClr val="accent1"/>
                </a:solidFill>
              </a:rPr>
            </a:br>
            <a:r>
              <a:rPr lang="en-US" sz="2000" dirty="0">
                <a:solidFill>
                  <a:schemeClr val="accent1"/>
                </a:solidFill>
              </a:rPr>
              <a:t>Streams</a:t>
            </a:r>
          </a:p>
        </p:txBody>
      </p:sp>
      <p:sp>
        <p:nvSpPr>
          <p:cNvPr id="20" name="Rectangle 19"/>
          <p:cNvSpPr>
            <a:spLocks noChangeArrowheads="1"/>
          </p:cNvSpPr>
          <p:nvPr/>
        </p:nvSpPr>
        <p:spPr bwMode="auto">
          <a:xfrm>
            <a:off x="2063750" y="4941888"/>
            <a:ext cx="4032250" cy="1295400"/>
          </a:xfrm>
          <a:prstGeom prst="rect">
            <a:avLst/>
          </a:prstGeom>
          <a:solidFill>
            <a:schemeClr val="bg1"/>
          </a:solidFill>
          <a:ln w="28575">
            <a:solidFill>
              <a:schemeClr val="accent1"/>
            </a:solidFill>
            <a:miter lim="800000"/>
            <a:headEnd/>
            <a:tailEnd/>
          </a:ln>
          <a:effectLst>
            <a:outerShdw blurRad="40000" dist="23000" dir="5400000" rotWithShape="0">
              <a:srgbClr val="000000">
                <a:alpha val="34998"/>
              </a:srgbClr>
            </a:outerShdw>
          </a:effectLst>
        </p:spPr>
        <p:txBody>
          <a:bodyPr anchor="ctr"/>
          <a:lstStyle/>
          <a:p>
            <a:pPr algn="ctr">
              <a:defRPr/>
            </a:pPr>
            <a:r>
              <a:rPr lang="en-US" sz="2000" dirty="0">
                <a:solidFill>
                  <a:schemeClr val="accent1"/>
                </a:solidFill>
              </a:rPr>
              <a:t>Cost </a:t>
            </a:r>
            <a:br>
              <a:rPr lang="en-US" sz="2000" dirty="0">
                <a:solidFill>
                  <a:schemeClr val="accent1"/>
                </a:solidFill>
              </a:rPr>
            </a:br>
            <a:r>
              <a:rPr lang="en-US" sz="2000" dirty="0">
                <a:solidFill>
                  <a:schemeClr val="accent1"/>
                </a:solidFill>
              </a:rPr>
              <a:t>Structure</a:t>
            </a:r>
          </a:p>
        </p:txBody>
      </p:sp>
      <p:sp>
        <p:nvSpPr>
          <p:cNvPr id="10" name="Rectangle 9"/>
          <p:cNvSpPr>
            <a:spLocks noChangeArrowheads="1"/>
          </p:cNvSpPr>
          <p:nvPr/>
        </p:nvSpPr>
        <p:spPr bwMode="auto">
          <a:xfrm>
            <a:off x="5232400" y="1268414"/>
            <a:ext cx="1727200" cy="3673475"/>
          </a:xfrm>
          <a:prstGeom prst="rect">
            <a:avLst/>
          </a:prstGeom>
          <a:solidFill>
            <a:schemeClr val="bg1"/>
          </a:solidFill>
          <a:ln w="28575">
            <a:solidFill>
              <a:srgbClr val="FF0000"/>
            </a:solidFill>
            <a:miter lim="800000"/>
            <a:headEnd/>
            <a:tailEnd/>
          </a:ln>
          <a:effectLst>
            <a:outerShdw blurRad="40000" dist="23000" dir="5400000" rotWithShape="0">
              <a:srgbClr val="000000">
                <a:alpha val="34998"/>
              </a:srgbClr>
            </a:outerShdw>
          </a:effectLst>
        </p:spPr>
        <p:txBody>
          <a:bodyPr anchor="ctr"/>
          <a:lstStyle/>
          <a:p>
            <a:pPr algn="ctr">
              <a:defRPr/>
            </a:pPr>
            <a:r>
              <a:rPr lang="en-US" sz="2400" b="1" dirty="0">
                <a:solidFill>
                  <a:srgbClr val="FF0000"/>
                </a:solidFill>
              </a:rPr>
              <a:t>Value Proposition</a:t>
            </a:r>
          </a:p>
        </p:txBody>
      </p:sp>
      <p:sp>
        <p:nvSpPr>
          <p:cNvPr id="66574" name="TextBox 15"/>
          <p:cNvSpPr txBox="1">
            <a:spLocks noChangeArrowheads="1"/>
          </p:cNvSpPr>
          <p:nvPr/>
        </p:nvSpPr>
        <p:spPr bwMode="auto">
          <a:xfrm>
            <a:off x="8616950" y="1196976"/>
            <a:ext cx="7191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a:solidFill>
                  <a:srgbClr val="FF0000"/>
                </a:solidFill>
                <a:latin typeface="Arial" charset="0"/>
              </a:rPr>
              <a:t>1</a:t>
            </a:r>
          </a:p>
        </p:txBody>
      </p:sp>
      <p:sp>
        <p:nvSpPr>
          <p:cNvPr id="66575" name="TextBox 18"/>
          <p:cNvSpPr txBox="1">
            <a:spLocks noChangeArrowheads="1"/>
          </p:cNvSpPr>
          <p:nvPr/>
        </p:nvSpPr>
        <p:spPr bwMode="auto">
          <a:xfrm>
            <a:off x="5303839" y="1196976"/>
            <a:ext cx="7207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a:solidFill>
                  <a:srgbClr val="FF0000"/>
                </a:solidFill>
                <a:latin typeface="Arial" charset="0"/>
              </a:rPr>
              <a:t>2</a:t>
            </a:r>
          </a:p>
        </p:txBody>
      </p:sp>
      <p:sp>
        <p:nvSpPr>
          <p:cNvPr id="66576" name="TextBox 20"/>
          <p:cNvSpPr txBox="1">
            <a:spLocks noChangeArrowheads="1"/>
          </p:cNvSpPr>
          <p:nvPr/>
        </p:nvSpPr>
        <p:spPr bwMode="auto">
          <a:xfrm>
            <a:off x="7032625" y="3225032"/>
            <a:ext cx="7191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a:solidFill>
                  <a:srgbClr val="FF0000"/>
                </a:solidFill>
                <a:latin typeface="Arial" charset="0"/>
              </a:rPr>
              <a:t>3</a:t>
            </a:r>
          </a:p>
        </p:txBody>
      </p:sp>
      <p:sp>
        <p:nvSpPr>
          <p:cNvPr id="66577" name="TextBox 21"/>
          <p:cNvSpPr txBox="1">
            <a:spLocks noChangeArrowheads="1"/>
          </p:cNvSpPr>
          <p:nvPr/>
        </p:nvSpPr>
        <p:spPr bwMode="auto">
          <a:xfrm>
            <a:off x="3663440" y="3225032"/>
            <a:ext cx="7207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dirty="0">
                <a:solidFill>
                  <a:srgbClr val="FF0000"/>
                </a:solidFill>
                <a:latin typeface="Arial" charset="0"/>
              </a:rPr>
              <a:t>6</a:t>
            </a:r>
          </a:p>
        </p:txBody>
      </p:sp>
      <p:sp>
        <p:nvSpPr>
          <p:cNvPr id="66578" name="TextBox 22"/>
          <p:cNvSpPr txBox="1">
            <a:spLocks noChangeArrowheads="1"/>
          </p:cNvSpPr>
          <p:nvPr/>
        </p:nvSpPr>
        <p:spPr bwMode="auto">
          <a:xfrm>
            <a:off x="3683795" y="1196976"/>
            <a:ext cx="7207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dirty="0">
                <a:solidFill>
                  <a:srgbClr val="FF0000"/>
                </a:solidFill>
                <a:latin typeface="Arial" charset="0"/>
              </a:rPr>
              <a:t>7</a:t>
            </a:r>
          </a:p>
        </p:txBody>
      </p:sp>
      <p:sp>
        <p:nvSpPr>
          <p:cNvPr id="66579" name="TextBox 23"/>
          <p:cNvSpPr txBox="1">
            <a:spLocks noChangeArrowheads="1"/>
          </p:cNvSpPr>
          <p:nvPr/>
        </p:nvSpPr>
        <p:spPr bwMode="auto">
          <a:xfrm>
            <a:off x="7032625" y="1196976"/>
            <a:ext cx="7191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a:solidFill>
                  <a:srgbClr val="FF0000"/>
                </a:solidFill>
                <a:latin typeface="Arial" charset="0"/>
              </a:rPr>
              <a:t>4</a:t>
            </a:r>
          </a:p>
        </p:txBody>
      </p:sp>
      <p:sp>
        <p:nvSpPr>
          <p:cNvPr id="66580" name="TextBox 24"/>
          <p:cNvSpPr txBox="1">
            <a:spLocks noChangeArrowheads="1"/>
          </p:cNvSpPr>
          <p:nvPr/>
        </p:nvSpPr>
        <p:spPr bwMode="auto">
          <a:xfrm>
            <a:off x="2063750" y="4881564"/>
            <a:ext cx="7191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a:solidFill>
                  <a:srgbClr val="FF0000"/>
                </a:solidFill>
                <a:latin typeface="Arial" charset="0"/>
              </a:rPr>
              <a:t>9</a:t>
            </a:r>
          </a:p>
        </p:txBody>
      </p:sp>
      <p:sp>
        <p:nvSpPr>
          <p:cNvPr id="66581" name="TextBox 25"/>
          <p:cNvSpPr txBox="1">
            <a:spLocks noChangeArrowheads="1"/>
          </p:cNvSpPr>
          <p:nvPr/>
        </p:nvSpPr>
        <p:spPr bwMode="auto">
          <a:xfrm>
            <a:off x="6167439" y="4881564"/>
            <a:ext cx="7207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a:solidFill>
                  <a:srgbClr val="FF0000"/>
                </a:solidFill>
                <a:latin typeface="Arial" charset="0"/>
              </a:rPr>
              <a:t>5</a:t>
            </a:r>
          </a:p>
        </p:txBody>
      </p:sp>
      <p:sp>
        <p:nvSpPr>
          <p:cNvPr id="66582" name="TextBox 26"/>
          <p:cNvSpPr txBox="1">
            <a:spLocks noChangeArrowheads="1"/>
          </p:cNvSpPr>
          <p:nvPr/>
        </p:nvSpPr>
        <p:spPr bwMode="auto">
          <a:xfrm>
            <a:off x="2135189" y="1196976"/>
            <a:ext cx="7207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dirty="0">
                <a:solidFill>
                  <a:srgbClr val="FF0000"/>
                </a:solidFill>
                <a:latin typeface="Arial" charset="0"/>
              </a:rPr>
              <a:t>8</a:t>
            </a:r>
          </a:p>
        </p:txBody>
      </p:sp>
    </p:spTree>
    <p:extLst>
      <p:ext uri="{BB962C8B-B14F-4D97-AF65-F5344CB8AC3E}">
        <p14:creationId xmlns:p14="http://schemas.microsoft.com/office/powerpoint/2010/main" val="2911707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1200" y="274638"/>
            <a:ext cx="8229600" cy="6106690"/>
          </a:xfrm>
        </p:spPr>
        <p:txBody>
          <a:bodyPr/>
          <a:lstStyle/>
          <a:p>
            <a:r>
              <a:rPr lang="en-US" altLang="zh-TW" sz="11000" dirty="0">
                <a:solidFill>
                  <a:srgbClr val="FF0000"/>
                </a:solidFill>
              </a:rPr>
              <a:t>Marketing</a:t>
            </a:r>
            <a:endParaRPr lang="zh-TW" altLang="en-US" sz="11000" dirty="0">
              <a:solidFill>
                <a:srgbClr val="FF0000"/>
              </a:solidFill>
            </a:endParaRPr>
          </a:p>
        </p:txBody>
      </p:sp>
      <p:sp>
        <p:nvSpPr>
          <p:cNvPr id="4" name="投影片編號版面配置區 3"/>
          <p:cNvSpPr>
            <a:spLocks noGrp="1"/>
          </p:cNvSpPr>
          <p:nvPr>
            <p:ph type="sldNum" sz="quarter" idx="12"/>
          </p:nvPr>
        </p:nvSpPr>
        <p:spPr/>
        <p:txBody>
          <a:bodyPr/>
          <a:lstStyle/>
          <a:p>
            <a:pPr>
              <a:defRPr/>
            </a:pPr>
            <a:fld id="{E78C9E75-97FD-45D9-8ED3-955348887BB1}" type="slidenum">
              <a:rPr lang="zh-TW" altLang="en-US" smtClean="0"/>
              <a:pPr>
                <a:defRPr/>
              </a:pPr>
              <a:t>42</a:t>
            </a:fld>
            <a:endParaRPr lang="zh-TW" altLang="en-US"/>
          </a:p>
        </p:txBody>
      </p:sp>
    </p:spTree>
    <p:extLst>
      <p:ext uri="{BB962C8B-B14F-4D97-AF65-F5344CB8AC3E}">
        <p14:creationId xmlns:p14="http://schemas.microsoft.com/office/powerpoint/2010/main" val="35027325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81200" y="115888"/>
            <a:ext cx="8229600" cy="1368896"/>
          </a:xfrm>
        </p:spPr>
        <p:txBody>
          <a:bodyPr>
            <a:normAutofit fontScale="90000"/>
          </a:bodyPr>
          <a:lstStyle/>
          <a:p>
            <a:r>
              <a:rPr lang="en-US" altLang="zh-TW" sz="9600" dirty="0">
                <a:solidFill>
                  <a:srgbClr val="C00000"/>
                </a:solidFill>
              </a:rPr>
              <a:t>Marketing</a:t>
            </a:r>
          </a:p>
        </p:txBody>
      </p:sp>
      <p:sp>
        <p:nvSpPr>
          <p:cNvPr id="11267" name="Content Placeholder 2"/>
          <p:cNvSpPr>
            <a:spLocks noGrp="1"/>
          </p:cNvSpPr>
          <p:nvPr>
            <p:ph idx="1"/>
          </p:nvPr>
        </p:nvSpPr>
        <p:spPr>
          <a:xfrm>
            <a:off x="1981200" y="1484784"/>
            <a:ext cx="8229600" cy="4968404"/>
          </a:xfrm>
        </p:spPr>
        <p:txBody>
          <a:bodyPr/>
          <a:lstStyle/>
          <a:p>
            <a:pPr marL="0" indent="0" algn="ctr">
              <a:buNone/>
            </a:pPr>
            <a:r>
              <a:rPr lang="en-US" altLang="en-US" sz="9600" dirty="0">
                <a:solidFill>
                  <a:schemeClr val="accent1"/>
                </a:solidFill>
              </a:rPr>
              <a:t>“</a:t>
            </a:r>
            <a:r>
              <a:rPr lang="en-US" altLang="zh-TW" sz="9600" dirty="0">
                <a:solidFill>
                  <a:schemeClr val="accent1"/>
                </a:solidFill>
              </a:rPr>
              <a:t>Meeting</a:t>
            </a:r>
            <a:r>
              <a:rPr lang="en-US" altLang="zh-TW" sz="9600" dirty="0"/>
              <a:t> </a:t>
            </a:r>
            <a:br>
              <a:rPr lang="en-US" altLang="zh-TW" sz="9600" dirty="0"/>
            </a:br>
            <a:r>
              <a:rPr lang="en-US" altLang="zh-TW" sz="9600" dirty="0">
                <a:solidFill>
                  <a:srgbClr val="FF0000"/>
                </a:solidFill>
              </a:rPr>
              <a:t>needs</a:t>
            </a:r>
            <a:r>
              <a:rPr lang="en-US" altLang="zh-TW" sz="9600" dirty="0"/>
              <a:t> </a:t>
            </a:r>
            <a:r>
              <a:rPr lang="en-US" altLang="zh-TW" sz="9600" dirty="0">
                <a:solidFill>
                  <a:srgbClr val="4F81BD"/>
                </a:solidFill>
              </a:rPr>
              <a:t>profitably</a:t>
            </a:r>
            <a:r>
              <a:rPr lang="en-US" altLang="en-US" sz="9600" dirty="0">
                <a:solidFill>
                  <a:srgbClr val="4F81BD"/>
                </a:solidFill>
              </a:rPr>
              <a:t>”</a:t>
            </a:r>
            <a:endParaRPr lang="en-US" altLang="zh-TW" sz="9600" dirty="0">
              <a:solidFill>
                <a:srgbClr val="4F81BD"/>
              </a:solidFill>
            </a:endParaRPr>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eaLnBrk="1" hangingPunct="1">
              <a:spcBef>
                <a:spcPct val="0"/>
              </a:spcBef>
              <a:buFontTx/>
              <a:buNone/>
            </a:pPr>
            <a:fld id="{748AC87D-D0FA-490B-9E25-5BB51C7E004C}" type="slidenum">
              <a:rPr lang="zh-TW" altLang="en-US" sz="1200">
                <a:solidFill>
                  <a:srgbClr val="898989"/>
                </a:solidFill>
              </a:rPr>
              <a:pPr eaLnBrk="1" hangingPunct="1">
                <a:spcBef>
                  <a:spcPct val="0"/>
                </a:spcBef>
                <a:buFontTx/>
                <a:buNone/>
              </a:pPr>
              <a:t>43</a:t>
            </a:fld>
            <a:endParaRPr lang="zh-TW" altLang="en-US" sz="1200">
              <a:solidFill>
                <a:srgbClr val="898989"/>
              </a:solidFill>
            </a:endParaRPr>
          </a:p>
        </p:txBody>
      </p:sp>
      <p:sp>
        <p:nvSpPr>
          <p:cNvPr id="6" name="Footer Placeholder 4">
            <a:extLst>
              <a:ext uri="{FF2B5EF4-FFF2-40B4-BE49-F238E27FC236}">
                <a16:creationId xmlns:a16="http://schemas.microsoft.com/office/drawing/2014/main" id="{9578BEDC-48FF-B04A-9936-8B1FA260D2FB}"/>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1035807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標題 1"/>
          <p:cNvSpPr>
            <a:spLocks noGrp="1"/>
          </p:cNvSpPr>
          <p:nvPr>
            <p:ph type="title"/>
          </p:nvPr>
        </p:nvSpPr>
        <p:spPr/>
        <p:txBody>
          <a:bodyPr/>
          <a:lstStyle/>
          <a:p>
            <a:r>
              <a:rPr lang="en-US" altLang="zh-TW" sz="8000" dirty="0">
                <a:solidFill>
                  <a:srgbClr val="C00000"/>
                </a:solidFill>
              </a:rPr>
              <a:t>Marketing</a:t>
            </a:r>
            <a:endParaRPr lang="zh-TW" altLang="en-US" sz="8000" dirty="0">
              <a:solidFill>
                <a:srgbClr val="C00000"/>
              </a:solidFill>
            </a:endParaRPr>
          </a:p>
        </p:txBody>
      </p:sp>
      <p:sp>
        <p:nvSpPr>
          <p:cNvPr id="37891" name="內容版面配置區 2"/>
          <p:cNvSpPr>
            <a:spLocks noGrp="1"/>
          </p:cNvSpPr>
          <p:nvPr>
            <p:ph idx="1"/>
          </p:nvPr>
        </p:nvSpPr>
        <p:spPr/>
        <p:txBody>
          <a:bodyPr/>
          <a:lstStyle/>
          <a:p>
            <a:pPr marL="0" indent="0" algn="ctr">
              <a:buNone/>
            </a:pPr>
            <a:r>
              <a:rPr lang="en-US" altLang="zh-TW" sz="3600" dirty="0"/>
              <a:t>“Marketing is an </a:t>
            </a:r>
            <a:r>
              <a:rPr lang="en-US" altLang="zh-TW" sz="3600" dirty="0">
                <a:solidFill>
                  <a:schemeClr val="accent1"/>
                </a:solidFill>
              </a:rPr>
              <a:t>organizational function </a:t>
            </a:r>
            <a:br>
              <a:rPr lang="en-US" altLang="zh-TW" sz="3600" dirty="0"/>
            </a:br>
            <a:r>
              <a:rPr lang="en-US" altLang="zh-TW" sz="3600" dirty="0"/>
              <a:t>and </a:t>
            </a:r>
            <a:r>
              <a:rPr lang="en-US" altLang="zh-TW" sz="3600" dirty="0">
                <a:solidFill>
                  <a:schemeClr val="accent1"/>
                </a:solidFill>
              </a:rPr>
              <a:t>a set of processes </a:t>
            </a:r>
            <a:r>
              <a:rPr lang="en-US" altLang="zh-TW" sz="3600" dirty="0"/>
              <a:t>for </a:t>
            </a:r>
            <a:br>
              <a:rPr lang="en-US" altLang="zh-TW" sz="3600" dirty="0"/>
            </a:br>
            <a:r>
              <a:rPr lang="en-US" altLang="zh-TW" sz="3600" dirty="0">
                <a:solidFill>
                  <a:srgbClr val="FF0000"/>
                </a:solidFill>
              </a:rPr>
              <a:t>creating, communicating, and delivering </a:t>
            </a:r>
            <a:br>
              <a:rPr lang="en-US" altLang="zh-TW" sz="3600" dirty="0">
                <a:solidFill>
                  <a:srgbClr val="FF0000"/>
                </a:solidFill>
              </a:rPr>
            </a:br>
            <a:r>
              <a:rPr lang="en-US" altLang="zh-TW" sz="3600" dirty="0">
                <a:solidFill>
                  <a:srgbClr val="FF0000"/>
                </a:solidFill>
              </a:rPr>
              <a:t>value to customers </a:t>
            </a:r>
            <a:r>
              <a:rPr lang="en-US" altLang="zh-TW" sz="3600" dirty="0"/>
              <a:t>and </a:t>
            </a:r>
            <a:br>
              <a:rPr lang="en-US" altLang="zh-TW" sz="3600" dirty="0"/>
            </a:br>
            <a:r>
              <a:rPr lang="en-US" altLang="zh-TW" sz="3600" dirty="0"/>
              <a:t>for </a:t>
            </a:r>
            <a:r>
              <a:rPr lang="en-US" altLang="zh-TW" sz="3600" dirty="0">
                <a:solidFill>
                  <a:srgbClr val="FF0000"/>
                </a:solidFill>
              </a:rPr>
              <a:t>managing customer relationships </a:t>
            </a:r>
            <a:br>
              <a:rPr lang="en-US" altLang="zh-TW" sz="3600" u="sng" dirty="0">
                <a:solidFill>
                  <a:srgbClr val="FF0000"/>
                </a:solidFill>
              </a:rPr>
            </a:br>
            <a:r>
              <a:rPr lang="en-US" altLang="zh-TW" sz="3600" dirty="0"/>
              <a:t>in ways that </a:t>
            </a:r>
            <a:r>
              <a:rPr lang="en-US" altLang="zh-TW" sz="3600" dirty="0">
                <a:solidFill>
                  <a:schemeClr val="accent1"/>
                </a:solidFill>
              </a:rPr>
              <a:t>benefit the organization and its stakeholders</a:t>
            </a:r>
            <a:r>
              <a:rPr lang="en-US" altLang="zh-TW" sz="3600" dirty="0"/>
              <a:t>.” </a:t>
            </a:r>
            <a:endParaRPr lang="zh-TW" altLang="en-US" sz="2400" dirty="0"/>
          </a:p>
        </p:txBody>
      </p:sp>
      <p:sp>
        <p:nvSpPr>
          <p:cNvPr id="37892" name="投影片編號版面配置區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eaLnBrk="1" hangingPunct="1">
              <a:spcBef>
                <a:spcPct val="0"/>
              </a:spcBef>
              <a:buFontTx/>
              <a:buNone/>
            </a:pPr>
            <a:fld id="{2C52B39E-3F41-4C00-8B3E-76176D602E0A}" type="slidenum">
              <a:rPr lang="zh-TW" altLang="en-US" sz="1200">
                <a:solidFill>
                  <a:srgbClr val="898989"/>
                </a:solidFill>
              </a:rPr>
              <a:pPr eaLnBrk="1" hangingPunct="1">
                <a:spcBef>
                  <a:spcPct val="0"/>
                </a:spcBef>
                <a:buFontTx/>
                <a:buNone/>
              </a:pPr>
              <a:t>44</a:t>
            </a:fld>
            <a:endParaRPr lang="zh-TW" altLang="en-US" sz="1200">
              <a:solidFill>
                <a:srgbClr val="898989"/>
              </a:solidFill>
            </a:endParaRPr>
          </a:p>
        </p:txBody>
      </p:sp>
      <p:sp>
        <p:nvSpPr>
          <p:cNvPr id="6" name="Footer Placeholder 4">
            <a:extLst>
              <a:ext uri="{FF2B5EF4-FFF2-40B4-BE49-F238E27FC236}">
                <a16:creationId xmlns:a16="http://schemas.microsoft.com/office/drawing/2014/main" id="{81263259-2ED3-E341-9212-2C71EDDDFE26}"/>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3382612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1200" y="274638"/>
            <a:ext cx="8229600" cy="6106690"/>
          </a:xfrm>
        </p:spPr>
        <p:txBody>
          <a:bodyPr/>
          <a:lstStyle/>
          <a:p>
            <a:r>
              <a:rPr lang="en-US" altLang="zh-TW" sz="11000" dirty="0">
                <a:solidFill>
                  <a:srgbClr val="FF0000"/>
                </a:solidFill>
              </a:rPr>
              <a:t>Marketing</a:t>
            </a:r>
            <a:br>
              <a:rPr lang="en-US" altLang="zh-TW" sz="11000" dirty="0">
                <a:solidFill>
                  <a:srgbClr val="FF0000"/>
                </a:solidFill>
              </a:rPr>
            </a:br>
            <a:r>
              <a:rPr lang="en-US" altLang="zh-TW" sz="11000" dirty="0">
                <a:solidFill>
                  <a:srgbClr val="FF0000"/>
                </a:solidFill>
              </a:rPr>
              <a:t>Management</a:t>
            </a:r>
            <a:endParaRPr lang="zh-TW" altLang="en-US" sz="11000" dirty="0">
              <a:solidFill>
                <a:srgbClr val="FF0000"/>
              </a:solidFill>
            </a:endParaRPr>
          </a:p>
        </p:txBody>
      </p:sp>
      <p:sp>
        <p:nvSpPr>
          <p:cNvPr id="4" name="投影片編號版面配置區 3"/>
          <p:cNvSpPr>
            <a:spLocks noGrp="1"/>
          </p:cNvSpPr>
          <p:nvPr>
            <p:ph type="sldNum" sz="quarter" idx="12"/>
          </p:nvPr>
        </p:nvSpPr>
        <p:spPr/>
        <p:txBody>
          <a:bodyPr/>
          <a:lstStyle/>
          <a:p>
            <a:pPr>
              <a:defRPr/>
            </a:pPr>
            <a:fld id="{E78C9E75-97FD-45D9-8ED3-955348887BB1}" type="slidenum">
              <a:rPr lang="zh-TW" altLang="en-US" smtClean="0"/>
              <a:pPr>
                <a:defRPr/>
              </a:pPr>
              <a:t>45</a:t>
            </a:fld>
            <a:endParaRPr lang="zh-TW" altLang="en-US"/>
          </a:p>
        </p:txBody>
      </p:sp>
    </p:spTree>
    <p:extLst>
      <p:ext uri="{BB962C8B-B14F-4D97-AF65-F5344CB8AC3E}">
        <p14:creationId xmlns:p14="http://schemas.microsoft.com/office/powerpoint/2010/main" val="21409069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標題 1"/>
          <p:cNvSpPr>
            <a:spLocks noGrp="1"/>
          </p:cNvSpPr>
          <p:nvPr>
            <p:ph type="title"/>
          </p:nvPr>
        </p:nvSpPr>
        <p:spPr/>
        <p:txBody>
          <a:bodyPr/>
          <a:lstStyle/>
          <a:p>
            <a:r>
              <a:rPr lang="en-US" altLang="zh-TW" sz="6000" dirty="0">
                <a:solidFill>
                  <a:srgbClr val="C00000"/>
                </a:solidFill>
              </a:rPr>
              <a:t>Marketing Management</a:t>
            </a:r>
            <a:endParaRPr lang="zh-TW" altLang="en-US" sz="6000" dirty="0">
              <a:solidFill>
                <a:srgbClr val="C00000"/>
              </a:solidFill>
            </a:endParaRPr>
          </a:p>
        </p:txBody>
      </p:sp>
      <p:sp>
        <p:nvSpPr>
          <p:cNvPr id="38915" name="內容版面配置區 2"/>
          <p:cNvSpPr>
            <a:spLocks noGrp="1"/>
          </p:cNvSpPr>
          <p:nvPr>
            <p:ph idx="1"/>
          </p:nvPr>
        </p:nvSpPr>
        <p:spPr>
          <a:xfrm>
            <a:off x="1692598" y="1523926"/>
            <a:ext cx="8651875" cy="4857403"/>
          </a:xfrm>
        </p:spPr>
        <p:txBody>
          <a:bodyPr>
            <a:normAutofit lnSpcReduction="10000"/>
          </a:bodyPr>
          <a:lstStyle/>
          <a:p>
            <a:pPr marL="0" indent="0" algn="ctr">
              <a:buNone/>
            </a:pPr>
            <a:r>
              <a:rPr lang="en-US" altLang="zh-TW" sz="4000" dirty="0"/>
              <a:t>“</a:t>
            </a:r>
            <a:r>
              <a:rPr lang="en-US" altLang="zh-TW" sz="4000" dirty="0">
                <a:solidFill>
                  <a:srgbClr val="C00000"/>
                </a:solidFill>
              </a:rPr>
              <a:t>Marketing management </a:t>
            </a:r>
            <a:r>
              <a:rPr lang="en-US" altLang="zh-TW" sz="4000" dirty="0"/>
              <a:t>is the</a:t>
            </a:r>
            <a:br>
              <a:rPr lang="en-US" altLang="zh-TW" sz="4000" dirty="0"/>
            </a:br>
            <a:r>
              <a:rPr lang="en-US" altLang="zh-TW" sz="4800" dirty="0">
                <a:solidFill>
                  <a:schemeClr val="accent1"/>
                </a:solidFill>
              </a:rPr>
              <a:t>art and science </a:t>
            </a:r>
            <a:br>
              <a:rPr lang="en-US" altLang="zh-TW" sz="4000" dirty="0"/>
            </a:br>
            <a:r>
              <a:rPr lang="en-US" altLang="zh-TW" sz="4400" dirty="0"/>
              <a:t>of </a:t>
            </a:r>
            <a:r>
              <a:rPr lang="en-US" altLang="zh-TW" sz="4400" dirty="0">
                <a:solidFill>
                  <a:srgbClr val="FF0000"/>
                </a:solidFill>
              </a:rPr>
              <a:t>choosing target markets </a:t>
            </a:r>
            <a:br>
              <a:rPr lang="en-US" altLang="zh-TW" sz="4400" dirty="0"/>
            </a:br>
            <a:r>
              <a:rPr lang="en-US" altLang="zh-TW" sz="4400" dirty="0"/>
              <a:t>and </a:t>
            </a:r>
            <a:r>
              <a:rPr lang="en-US" altLang="zh-TW" sz="4400" dirty="0">
                <a:solidFill>
                  <a:schemeClr val="accent1"/>
                </a:solidFill>
              </a:rPr>
              <a:t>getting, keeping, and growing </a:t>
            </a:r>
            <a:br>
              <a:rPr lang="en-US" altLang="zh-TW" sz="4400" dirty="0">
                <a:solidFill>
                  <a:schemeClr val="accent1"/>
                </a:solidFill>
              </a:rPr>
            </a:br>
            <a:r>
              <a:rPr lang="en-US" altLang="zh-TW" sz="4400" dirty="0">
                <a:solidFill>
                  <a:schemeClr val="accent1"/>
                </a:solidFill>
              </a:rPr>
              <a:t>customers</a:t>
            </a:r>
            <a:r>
              <a:rPr lang="en-US" altLang="zh-TW" sz="4400" dirty="0"/>
              <a:t> through </a:t>
            </a:r>
            <a:br>
              <a:rPr lang="en-US" altLang="zh-TW" sz="4000" dirty="0"/>
            </a:br>
            <a:r>
              <a:rPr lang="en-US" altLang="zh-TW" sz="4000" dirty="0">
                <a:solidFill>
                  <a:srgbClr val="FF0000"/>
                </a:solidFill>
              </a:rPr>
              <a:t>creating, delivering, and communicating </a:t>
            </a:r>
            <a:br>
              <a:rPr lang="en-US" altLang="zh-TW" sz="4000" dirty="0">
                <a:solidFill>
                  <a:srgbClr val="FF0000"/>
                </a:solidFill>
              </a:rPr>
            </a:br>
            <a:r>
              <a:rPr lang="en-US" altLang="zh-TW" sz="4400" dirty="0">
                <a:solidFill>
                  <a:srgbClr val="FF0000"/>
                </a:solidFill>
              </a:rPr>
              <a:t>superior customer value</a:t>
            </a:r>
            <a:r>
              <a:rPr lang="en-US" altLang="zh-TW" sz="4400" dirty="0"/>
              <a:t>.” </a:t>
            </a:r>
          </a:p>
          <a:p>
            <a:pPr marL="0" indent="0" algn="ctr">
              <a:buNone/>
            </a:pPr>
            <a:endParaRPr lang="zh-TW" altLang="en-US" sz="4000" dirty="0"/>
          </a:p>
        </p:txBody>
      </p:sp>
      <p:sp>
        <p:nvSpPr>
          <p:cNvPr id="38916" name="投影片編號版面配置區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ea typeface="新細明體" pitchFamily="18" charset="-120"/>
              </a:defRPr>
            </a:lvl1pPr>
            <a:lvl2pPr marL="742950" indent="-285750" eaLnBrk="0" hangingPunct="0">
              <a:spcBef>
                <a:spcPct val="20000"/>
              </a:spcBef>
              <a:buFont typeface="Arial" charset="0"/>
              <a:buChar char="–"/>
              <a:defRPr sz="2800">
                <a:solidFill>
                  <a:schemeClr val="tx1"/>
                </a:solidFill>
                <a:latin typeface="Calibri" pitchFamily="34" charset="0"/>
                <a:ea typeface="新細明體" pitchFamily="18" charset="-120"/>
              </a:defRPr>
            </a:lvl2pPr>
            <a:lvl3pPr marL="1143000" indent="-228600" eaLnBrk="0" hangingPunct="0">
              <a:spcBef>
                <a:spcPct val="20000"/>
              </a:spcBef>
              <a:buFont typeface="Arial" charset="0"/>
              <a:buChar char="•"/>
              <a:defRPr sz="2400">
                <a:solidFill>
                  <a:schemeClr val="tx1"/>
                </a:solidFill>
                <a:latin typeface="Calibri" pitchFamily="34" charset="0"/>
                <a:ea typeface="新細明體" pitchFamily="18" charset="-120"/>
              </a:defRPr>
            </a:lvl3pPr>
            <a:lvl4pPr marL="1600200" indent="-228600" eaLnBrk="0" hangingPunct="0">
              <a:spcBef>
                <a:spcPct val="20000"/>
              </a:spcBef>
              <a:buFont typeface="Arial" charset="0"/>
              <a:buChar char="–"/>
              <a:defRPr sz="2000">
                <a:solidFill>
                  <a:schemeClr val="tx1"/>
                </a:solidFill>
                <a:latin typeface="Calibri" pitchFamily="34" charset="0"/>
                <a:ea typeface="新細明體" pitchFamily="18" charset="-120"/>
              </a:defRPr>
            </a:lvl4pPr>
            <a:lvl5pPr marL="2057400" indent="-228600" eaLnBrk="0" hangingPunct="0">
              <a:spcBef>
                <a:spcPct val="20000"/>
              </a:spcBef>
              <a:buFont typeface="Arial" charset="0"/>
              <a:buChar char="»"/>
              <a:defRPr sz="2000">
                <a:solidFill>
                  <a:schemeClr val="tx1"/>
                </a:solidFill>
                <a:latin typeface="Calibri" pitchFamily="34" charset="0"/>
                <a:ea typeface="新細明體" pitchFamily="18"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新細明體" pitchFamily="18" charset="-120"/>
              </a:defRPr>
            </a:lvl9pPr>
          </a:lstStyle>
          <a:p>
            <a:pPr eaLnBrk="1" hangingPunct="1">
              <a:spcBef>
                <a:spcPct val="0"/>
              </a:spcBef>
              <a:buFontTx/>
              <a:buNone/>
            </a:pPr>
            <a:fld id="{3E1C5A1E-1767-4A42-AFC6-80D36FF515E3}" type="slidenum">
              <a:rPr lang="zh-TW" altLang="en-US" sz="1200">
                <a:solidFill>
                  <a:srgbClr val="898989"/>
                </a:solidFill>
              </a:rPr>
              <a:pPr eaLnBrk="1" hangingPunct="1">
                <a:spcBef>
                  <a:spcPct val="0"/>
                </a:spcBef>
                <a:buFontTx/>
                <a:buNone/>
              </a:pPr>
              <a:t>46</a:t>
            </a:fld>
            <a:endParaRPr lang="zh-TW" altLang="en-US" sz="1200">
              <a:solidFill>
                <a:srgbClr val="898989"/>
              </a:solidFill>
            </a:endParaRPr>
          </a:p>
        </p:txBody>
      </p:sp>
      <p:sp>
        <p:nvSpPr>
          <p:cNvPr id="6" name="Footer Placeholder 4">
            <a:extLst>
              <a:ext uri="{FF2B5EF4-FFF2-40B4-BE49-F238E27FC236}">
                <a16:creationId xmlns:a16="http://schemas.microsoft.com/office/drawing/2014/main" id="{5BC50696-0C10-E342-A859-9471DAA3B6B3}"/>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2488285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1200" y="181034"/>
            <a:ext cx="8229600" cy="727687"/>
          </a:xfrm>
        </p:spPr>
        <p:txBody>
          <a:bodyPr>
            <a:normAutofit fontScale="90000"/>
          </a:bodyPr>
          <a:lstStyle/>
          <a:p>
            <a:r>
              <a:rPr lang="en-US" altLang="zh-TW" sz="5400" dirty="0">
                <a:solidFill>
                  <a:srgbClr val="FF0000"/>
                </a:solidFill>
              </a:rPr>
              <a:t>Marketing Management</a:t>
            </a:r>
            <a:endParaRPr lang="zh-TW" altLang="en-US" sz="5400" dirty="0">
              <a:solidFill>
                <a:schemeClr val="accent1"/>
              </a:solidFill>
            </a:endParaRPr>
          </a:p>
        </p:txBody>
      </p:sp>
      <p:sp>
        <p:nvSpPr>
          <p:cNvPr id="4" name="投影片編號版面配置區 3"/>
          <p:cNvSpPr>
            <a:spLocks noGrp="1"/>
          </p:cNvSpPr>
          <p:nvPr>
            <p:ph type="sldNum" sz="quarter" idx="12"/>
          </p:nvPr>
        </p:nvSpPr>
        <p:spPr/>
        <p:txBody>
          <a:bodyPr/>
          <a:lstStyle/>
          <a:p>
            <a:pPr>
              <a:defRPr/>
            </a:pPr>
            <a:fld id="{33CFB46C-01CC-41BD-8A17-4C0AF2F2BDA7}" type="slidenum">
              <a:rPr lang="zh-TW" altLang="en-US" smtClean="0"/>
              <a:pPr>
                <a:defRPr/>
              </a:pPr>
              <a:t>47</a:t>
            </a:fld>
            <a:endParaRPr lang="zh-TW" altLang="en-US"/>
          </a:p>
        </p:txBody>
      </p:sp>
      <p:sp>
        <p:nvSpPr>
          <p:cNvPr id="7" name="Rounded Rectangle 9"/>
          <p:cNvSpPr>
            <a:spLocks noChangeArrowheads="1"/>
          </p:cNvSpPr>
          <p:nvPr/>
        </p:nvSpPr>
        <p:spPr bwMode="auto">
          <a:xfrm>
            <a:off x="2598541" y="1003882"/>
            <a:ext cx="6984776" cy="585216"/>
          </a:xfrm>
          <a:prstGeom prst="roundRect">
            <a:avLst>
              <a:gd name="adj" fmla="val 12157"/>
            </a:avLst>
          </a:prstGeom>
          <a:solidFill>
            <a:srgbClr val="FF9900"/>
          </a:solidFill>
          <a:ln w="38100">
            <a:solidFill>
              <a:srgbClr val="7F7F7F"/>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solidFill>
                  <a:srgbClr val="FF0000"/>
                </a:solidFill>
              </a:rPr>
              <a:t>Understanding Marketing Management</a:t>
            </a:r>
          </a:p>
        </p:txBody>
      </p:sp>
      <p:sp>
        <p:nvSpPr>
          <p:cNvPr id="9" name="Rounded Rectangle 9"/>
          <p:cNvSpPr>
            <a:spLocks noChangeArrowheads="1"/>
          </p:cNvSpPr>
          <p:nvPr/>
        </p:nvSpPr>
        <p:spPr bwMode="auto">
          <a:xfrm>
            <a:off x="2598541" y="1714466"/>
            <a:ext cx="6984776" cy="588098"/>
          </a:xfrm>
          <a:prstGeom prst="roundRect">
            <a:avLst>
              <a:gd name="adj" fmla="val 12157"/>
            </a:avLst>
          </a:prstGeom>
          <a:solidFill>
            <a:schemeClr val="accent5">
              <a:lumMod val="40000"/>
              <a:lumOff val="60000"/>
            </a:schemeClr>
          </a:solidFill>
          <a:ln w="38100">
            <a:solidFill>
              <a:srgbClr val="7F7F7F"/>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solidFill>
                  <a:srgbClr val="FF0000"/>
                </a:solidFill>
              </a:rPr>
              <a:t>Capturing Marketing Insights</a:t>
            </a:r>
          </a:p>
        </p:txBody>
      </p:sp>
      <p:sp>
        <p:nvSpPr>
          <p:cNvPr id="10" name="Rounded Rectangle 9"/>
          <p:cNvSpPr>
            <a:spLocks noChangeArrowheads="1"/>
          </p:cNvSpPr>
          <p:nvPr/>
        </p:nvSpPr>
        <p:spPr bwMode="auto">
          <a:xfrm>
            <a:off x="2598541" y="2427932"/>
            <a:ext cx="6984776" cy="588098"/>
          </a:xfrm>
          <a:prstGeom prst="roundRect">
            <a:avLst>
              <a:gd name="adj" fmla="val 12157"/>
            </a:avLst>
          </a:prstGeom>
          <a:solidFill>
            <a:schemeClr val="accent1">
              <a:lumMod val="40000"/>
              <a:lumOff val="60000"/>
            </a:schemeClr>
          </a:solidFill>
          <a:ln w="38100">
            <a:solidFill>
              <a:srgbClr val="7F7F7F"/>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solidFill>
                  <a:srgbClr val="FF0000"/>
                </a:solidFill>
              </a:rPr>
              <a:t>Connecting with Customers</a:t>
            </a:r>
          </a:p>
        </p:txBody>
      </p:sp>
      <p:sp>
        <p:nvSpPr>
          <p:cNvPr id="11" name="Rounded Rectangle 9"/>
          <p:cNvSpPr>
            <a:spLocks noChangeArrowheads="1"/>
          </p:cNvSpPr>
          <p:nvPr/>
        </p:nvSpPr>
        <p:spPr bwMode="auto">
          <a:xfrm>
            <a:off x="2598541" y="3141398"/>
            <a:ext cx="6984776" cy="588098"/>
          </a:xfrm>
          <a:prstGeom prst="roundRect">
            <a:avLst>
              <a:gd name="adj" fmla="val 12157"/>
            </a:avLst>
          </a:prstGeom>
          <a:solidFill>
            <a:schemeClr val="accent6">
              <a:lumMod val="60000"/>
              <a:lumOff val="40000"/>
            </a:schemeClr>
          </a:solidFill>
          <a:ln w="38100">
            <a:solidFill>
              <a:srgbClr val="7F7F7F"/>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solidFill>
                  <a:srgbClr val="FF0000"/>
                </a:solidFill>
              </a:rPr>
              <a:t>Building Strong Brands</a:t>
            </a:r>
          </a:p>
        </p:txBody>
      </p:sp>
      <p:sp>
        <p:nvSpPr>
          <p:cNvPr id="12" name="Footer Placeholder 4"/>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
        <p:nvSpPr>
          <p:cNvPr id="13" name="文字方塊 12"/>
          <p:cNvSpPr txBox="1"/>
          <p:nvPr/>
        </p:nvSpPr>
        <p:spPr>
          <a:xfrm>
            <a:off x="2068753" y="859360"/>
            <a:ext cx="470000" cy="769441"/>
          </a:xfrm>
          <a:prstGeom prst="rect">
            <a:avLst/>
          </a:prstGeom>
          <a:noFill/>
        </p:spPr>
        <p:txBody>
          <a:bodyPr wrap="none" rtlCol="0">
            <a:spAutoFit/>
          </a:bodyPr>
          <a:lstStyle/>
          <a:p>
            <a:r>
              <a:rPr lang="en-US" altLang="zh-TW" sz="4400" b="1" dirty="0">
                <a:solidFill>
                  <a:srgbClr val="FF0000"/>
                </a:solidFill>
              </a:rPr>
              <a:t>1</a:t>
            </a:r>
            <a:endParaRPr lang="zh-TW" altLang="en-US" sz="4400" b="1" dirty="0">
              <a:solidFill>
                <a:srgbClr val="FF0000"/>
              </a:solidFill>
            </a:endParaRPr>
          </a:p>
        </p:txBody>
      </p:sp>
      <p:sp>
        <p:nvSpPr>
          <p:cNvPr id="14" name="文字方塊 13"/>
          <p:cNvSpPr txBox="1"/>
          <p:nvPr/>
        </p:nvSpPr>
        <p:spPr>
          <a:xfrm>
            <a:off x="2068753" y="2313624"/>
            <a:ext cx="470000" cy="769441"/>
          </a:xfrm>
          <a:prstGeom prst="rect">
            <a:avLst/>
          </a:prstGeom>
          <a:noFill/>
        </p:spPr>
        <p:txBody>
          <a:bodyPr wrap="none" rtlCol="0">
            <a:spAutoFit/>
          </a:bodyPr>
          <a:lstStyle/>
          <a:p>
            <a:r>
              <a:rPr lang="en-US" altLang="zh-TW" sz="4400" b="1" dirty="0">
                <a:solidFill>
                  <a:srgbClr val="FF0000"/>
                </a:solidFill>
              </a:rPr>
              <a:t>3</a:t>
            </a:r>
            <a:endParaRPr lang="zh-TW" altLang="en-US" sz="4400" b="1" dirty="0">
              <a:solidFill>
                <a:srgbClr val="FF0000"/>
              </a:solidFill>
            </a:endParaRPr>
          </a:p>
        </p:txBody>
      </p:sp>
      <p:sp>
        <p:nvSpPr>
          <p:cNvPr id="15" name="文字方塊 14"/>
          <p:cNvSpPr txBox="1"/>
          <p:nvPr/>
        </p:nvSpPr>
        <p:spPr>
          <a:xfrm>
            <a:off x="2068753" y="3767888"/>
            <a:ext cx="470000" cy="769441"/>
          </a:xfrm>
          <a:prstGeom prst="rect">
            <a:avLst/>
          </a:prstGeom>
          <a:noFill/>
        </p:spPr>
        <p:txBody>
          <a:bodyPr wrap="none" rtlCol="0">
            <a:spAutoFit/>
          </a:bodyPr>
          <a:lstStyle/>
          <a:p>
            <a:r>
              <a:rPr lang="en-US" altLang="zh-TW" sz="4400" b="1" dirty="0">
                <a:solidFill>
                  <a:srgbClr val="FF0000"/>
                </a:solidFill>
              </a:rPr>
              <a:t>5</a:t>
            </a:r>
            <a:endParaRPr lang="zh-TW" altLang="en-US" sz="4400" b="1" dirty="0">
              <a:solidFill>
                <a:srgbClr val="FF0000"/>
              </a:solidFill>
            </a:endParaRPr>
          </a:p>
        </p:txBody>
      </p:sp>
      <p:sp>
        <p:nvSpPr>
          <p:cNvPr id="16" name="文字方塊 15"/>
          <p:cNvSpPr txBox="1"/>
          <p:nvPr/>
        </p:nvSpPr>
        <p:spPr>
          <a:xfrm>
            <a:off x="2068753" y="3040756"/>
            <a:ext cx="470000" cy="769441"/>
          </a:xfrm>
          <a:prstGeom prst="rect">
            <a:avLst/>
          </a:prstGeom>
          <a:noFill/>
        </p:spPr>
        <p:txBody>
          <a:bodyPr wrap="none" rtlCol="0">
            <a:spAutoFit/>
          </a:bodyPr>
          <a:lstStyle/>
          <a:p>
            <a:r>
              <a:rPr lang="en-US" altLang="zh-TW" sz="4400" b="1" dirty="0">
                <a:solidFill>
                  <a:srgbClr val="FF0000"/>
                </a:solidFill>
              </a:rPr>
              <a:t>4</a:t>
            </a:r>
            <a:endParaRPr lang="zh-TW" altLang="en-US" sz="4400" b="1" dirty="0">
              <a:solidFill>
                <a:srgbClr val="FF0000"/>
              </a:solidFill>
            </a:endParaRPr>
          </a:p>
        </p:txBody>
      </p:sp>
      <p:sp>
        <p:nvSpPr>
          <p:cNvPr id="17" name="Rounded Rectangle 16">
            <a:extLst>
              <a:ext uri="{FF2B5EF4-FFF2-40B4-BE49-F238E27FC236}">
                <a16:creationId xmlns:a16="http://schemas.microsoft.com/office/drawing/2014/main" id="{77C71F18-4533-E948-AE12-F51FAC1B1EF9}"/>
              </a:ext>
            </a:extLst>
          </p:cNvPr>
          <p:cNvSpPr>
            <a:spLocks noChangeArrowheads="1"/>
          </p:cNvSpPr>
          <p:nvPr/>
        </p:nvSpPr>
        <p:spPr bwMode="auto">
          <a:xfrm>
            <a:off x="2598541" y="3854864"/>
            <a:ext cx="6984776" cy="588098"/>
          </a:xfrm>
          <a:prstGeom prst="roundRect">
            <a:avLst>
              <a:gd name="adj" fmla="val 12157"/>
            </a:avLst>
          </a:prstGeom>
          <a:solidFill>
            <a:srgbClr val="FFC000"/>
          </a:solidFill>
          <a:ln w="38100">
            <a:solidFill>
              <a:srgbClr val="7F7F7F"/>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solidFill>
                  <a:srgbClr val="FF0000"/>
                </a:solidFill>
              </a:rPr>
              <a:t>Creating Value</a:t>
            </a:r>
          </a:p>
        </p:txBody>
      </p:sp>
      <p:sp>
        <p:nvSpPr>
          <p:cNvPr id="18" name="Rounded Rectangle 17">
            <a:extLst>
              <a:ext uri="{FF2B5EF4-FFF2-40B4-BE49-F238E27FC236}">
                <a16:creationId xmlns:a16="http://schemas.microsoft.com/office/drawing/2014/main" id="{F34419AC-22C7-1F42-9290-B2E69EC1F7F1}"/>
              </a:ext>
            </a:extLst>
          </p:cNvPr>
          <p:cNvSpPr>
            <a:spLocks noChangeArrowheads="1"/>
          </p:cNvSpPr>
          <p:nvPr/>
        </p:nvSpPr>
        <p:spPr bwMode="auto">
          <a:xfrm>
            <a:off x="2598541" y="4568330"/>
            <a:ext cx="6984776" cy="588098"/>
          </a:xfrm>
          <a:prstGeom prst="roundRect">
            <a:avLst>
              <a:gd name="adj" fmla="val 12157"/>
            </a:avLst>
          </a:prstGeom>
          <a:solidFill>
            <a:srgbClr val="FFC000"/>
          </a:solidFill>
          <a:ln w="38100">
            <a:solidFill>
              <a:srgbClr val="7F7F7F"/>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solidFill>
                  <a:srgbClr val="FF0000"/>
                </a:solidFill>
              </a:rPr>
              <a:t>Delivering Value</a:t>
            </a:r>
          </a:p>
        </p:txBody>
      </p:sp>
      <p:sp>
        <p:nvSpPr>
          <p:cNvPr id="19" name="Rounded Rectangle 18">
            <a:extLst>
              <a:ext uri="{FF2B5EF4-FFF2-40B4-BE49-F238E27FC236}">
                <a16:creationId xmlns:a16="http://schemas.microsoft.com/office/drawing/2014/main" id="{3B6AE6E9-A626-5041-8D66-320BF77ADB68}"/>
              </a:ext>
            </a:extLst>
          </p:cNvPr>
          <p:cNvSpPr>
            <a:spLocks noChangeArrowheads="1"/>
          </p:cNvSpPr>
          <p:nvPr/>
        </p:nvSpPr>
        <p:spPr bwMode="auto">
          <a:xfrm>
            <a:off x="2598541" y="5281796"/>
            <a:ext cx="6984776" cy="588098"/>
          </a:xfrm>
          <a:prstGeom prst="roundRect">
            <a:avLst>
              <a:gd name="adj" fmla="val 12157"/>
            </a:avLst>
          </a:prstGeom>
          <a:solidFill>
            <a:srgbClr val="FFC000"/>
          </a:solidFill>
          <a:ln w="38100">
            <a:solidFill>
              <a:srgbClr val="7F7F7F"/>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solidFill>
                  <a:srgbClr val="FF0000"/>
                </a:solidFill>
              </a:rPr>
              <a:t>Communicating Value</a:t>
            </a:r>
          </a:p>
        </p:txBody>
      </p:sp>
      <p:sp>
        <p:nvSpPr>
          <p:cNvPr id="20" name="Rounded Rectangle 19">
            <a:extLst>
              <a:ext uri="{FF2B5EF4-FFF2-40B4-BE49-F238E27FC236}">
                <a16:creationId xmlns:a16="http://schemas.microsoft.com/office/drawing/2014/main" id="{C8222EF1-7E62-8044-BFD9-BBE43F644939}"/>
              </a:ext>
            </a:extLst>
          </p:cNvPr>
          <p:cNvSpPr>
            <a:spLocks noChangeArrowheads="1"/>
          </p:cNvSpPr>
          <p:nvPr/>
        </p:nvSpPr>
        <p:spPr bwMode="auto">
          <a:xfrm>
            <a:off x="2598541" y="5995260"/>
            <a:ext cx="6984776" cy="588098"/>
          </a:xfrm>
          <a:prstGeom prst="roundRect">
            <a:avLst>
              <a:gd name="adj" fmla="val 12157"/>
            </a:avLst>
          </a:prstGeom>
          <a:solidFill>
            <a:schemeClr val="accent1">
              <a:lumMod val="60000"/>
              <a:lumOff val="40000"/>
            </a:schemeClr>
          </a:solidFill>
          <a:ln w="38100">
            <a:solidFill>
              <a:srgbClr val="7F7F7F"/>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b="1" dirty="0">
                <a:solidFill>
                  <a:srgbClr val="FF0000"/>
                </a:solidFill>
              </a:rPr>
              <a:t>Conducting Marketing Responsibly for Long-term Success</a:t>
            </a:r>
          </a:p>
        </p:txBody>
      </p:sp>
      <p:sp>
        <p:nvSpPr>
          <p:cNvPr id="21" name="文字方塊 14">
            <a:extLst>
              <a:ext uri="{FF2B5EF4-FFF2-40B4-BE49-F238E27FC236}">
                <a16:creationId xmlns:a16="http://schemas.microsoft.com/office/drawing/2014/main" id="{53DAE02D-EA0D-114A-AE3E-C00697B88BD5}"/>
              </a:ext>
            </a:extLst>
          </p:cNvPr>
          <p:cNvSpPr txBox="1"/>
          <p:nvPr/>
        </p:nvSpPr>
        <p:spPr>
          <a:xfrm>
            <a:off x="2068753" y="1586492"/>
            <a:ext cx="470000" cy="769441"/>
          </a:xfrm>
          <a:prstGeom prst="rect">
            <a:avLst/>
          </a:prstGeom>
          <a:noFill/>
        </p:spPr>
        <p:txBody>
          <a:bodyPr wrap="none" rtlCol="0">
            <a:spAutoFit/>
          </a:bodyPr>
          <a:lstStyle/>
          <a:p>
            <a:r>
              <a:rPr lang="en-US" altLang="zh-TW" sz="4400" b="1" dirty="0">
                <a:solidFill>
                  <a:srgbClr val="FF0000"/>
                </a:solidFill>
              </a:rPr>
              <a:t>2</a:t>
            </a:r>
            <a:endParaRPr lang="zh-TW" altLang="en-US" sz="4400" b="1" dirty="0">
              <a:solidFill>
                <a:srgbClr val="FF0000"/>
              </a:solidFill>
            </a:endParaRPr>
          </a:p>
        </p:txBody>
      </p:sp>
      <p:sp>
        <p:nvSpPr>
          <p:cNvPr id="22" name="文字方塊 14">
            <a:extLst>
              <a:ext uri="{FF2B5EF4-FFF2-40B4-BE49-F238E27FC236}">
                <a16:creationId xmlns:a16="http://schemas.microsoft.com/office/drawing/2014/main" id="{D6825450-10A7-CD49-933A-31EB24B5BCF2}"/>
              </a:ext>
            </a:extLst>
          </p:cNvPr>
          <p:cNvSpPr txBox="1"/>
          <p:nvPr/>
        </p:nvSpPr>
        <p:spPr>
          <a:xfrm>
            <a:off x="2068753" y="4495020"/>
            <a:ext cx="470000" cy="769441"/>
          </a:xfrm>
          <a:prstGeom prst="rect">
            <a:avLst/>
          </a:prstGeom>
          <a:noFill/>
        </p:spPr>
        <p:txBody>
          <a:bodyPr wrap="none" rtlCol="0">
            <a:spAutoFit/>
          </a:bodyPr>
          <a:lstStyle/>
          <a:p>
            <a:r>
              <a:rPr lang="en-US" altLang="zh-TW" sz="4400" b="1" dirty="0">
                <a:solidFill>
                  <a:srgbClr val="FF0000"/>
                </a:solidFill>
              </a:rPr>
              <a:t>6</a:t>
            </a:r>
            <a:endParaRPr lang="zh-TW" altLang="en-US" sz="4400" b="1" dirty="0">
              <a:solidFill>
                <a:srgbClr val="FF0000"/>
              </a:solidFill>
            </a:endParaRPr>
          </a:p>
        </p:txBody>
      </p:sp>
      <p:sp>
        <p:nvSpPr>
          <p:cNvPr id="23" name="文字方塊 14">
            <a:extLst>
              <a:ext uri="{FF2B5EF4-FFF2-40B4-BE49-F238E27FC236}">
                <a16:creationId xmlns:a16="http://schemas.microsoft.com/office/drawing/2014/main" id="{46C1F9A6-75BA-9640-86E7-5E76D1115D80}"/>
              </a:ext>
            </a:extLst>
          </p:cNvPr>
          <p:cNvSpPr txBox="1"/>
          <p:nvPr/>
        </p:nvSpPr>
        <p:spPr>
          <a:xfrm>
            <a:off x="2068753" y="5222152"/>
            <a:ext cx="470000" cy="769441"/>
          </a:xfrm>
          <a:prstGeom prst="rect">
            <a:avLst/>
          </a:prstGeom>
          <a:noFill/>
        </p:spPr>
        <p:txBody>
          <a:bodyPr wrap="none" rtlCol="0">
            <a:spAutoFit/>
          </a:bodyPr>
          <a:lstStyle/>
          <a:p>
            <a:r>
              <a:rPr lang="en-US" altLang="zh-TW" sz="4400" b="1" dirty="0">
                <a:solidFill>
                  <a:srgbClr val="FF0000"/>
                </a:solidFill>
              </a:rPr>
              <a:t>7</a:t>
            </a:r>
            <a:endParaRPr lang="zh-TW" altLang="en-US" sz="4400" b="1" dirty="0">
              <a:solidFill>
                <a:srgbClr val="FF0000"/>
              </a:solidFill>
            </a:endParaRPr>
          </a:p>
        </p:txBody>
      </p:sp>
      <p:sp>
        <p:nvSpPr>
          <p:cNvPr id="24" name="文字方塊 14">
            <a:extLst>
              <a:ext uri="{FF2B5EF4-FFF2-40B4-BE49-F238E27FC236}">
                <a16:creationId xmlns:a16="http://schemas.microsoft.com/office/drawing/2014/main" id="{73D8546A-C56C-3F47-B544-4ADACD915B8E}"/>
              </a:ext>
            </a:extLst>
          </p:cNvPr>
          <p:cNvSpPr txBox="1"/>
          <p:nvPr/>
        </p:nvSpPr>
        <p:spPr>
          <a:xfrm>
            <a:off x="2068753" y="5949281"/>
            <a:ext cx="470000" cy="769441"/>
          </a:xfrm>
          <a:prstGeom prst="rect">
            <a:avLst/>
          </a:prstGeom>
          <a:noFill/>
        </p:spPr>
        <p:txBody>
          <a:bodyPr wrap="none" rtlCol="0">
            <a:spAutoFit/>
          </a:bodyPr>
          <a:lstStyle/>
          <a:p>
            <a:r>
              <a:rPr lang="en-US" altLang="zh-TW" sz="4400" b="1" dirty="0">
                <a:solidFill>
                  <a:srgbClr val="FF0000"/>
                </a:solidFill>
              </a:rPr>
              <a:t>8</a:t>
            </a:r>
            <a:endParaRPr lang="zh-TW" altLang="en-US" sz="4400" b="1" dirty="0">
              <a:solidFill>
                <a:srgbClr val="FF0000"/>
              </a:solidFill>
            </a:endParaRPr>
          </a:p>
        </p:txBody>
      </p:sp>
    </p:spTree>
    <p:extLst>
      <p:ext uri="{BB962C8B-B14F-4D97-AF65-F5344CB8AC3E}">
        <p14:creationId xmlns:p14="http://schemas.microsoft.com/office/powerpoint/2010/main" val="18034011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fld id="{9DC61AA4-5906-1C49-86AF-412F3DE205CC}" type="slidenum">
              <a:rPr lang="zh-TW" altLang="en-US" sz="1200">
                <a:solidFill>
                  <a:srgbClr val="898989"/>
                </a:solidFill>
              </a:rPr>
              <a:pPr eaLnBrk="1" hangingPunct="1">
                <a:spcBef>
                  <a:spcPct val="0"/>
                </a:spcBef>
                <a:buFontTx/>
                <a:buNone/>
              </a:pPr>
              <a:t>48</a:t>
            </a:fld>
            <a:endParaRPr lang="zh-TW" altLang="en-US" sz="1200">
              <a:solidFill>
                <a:srgbClr val="898989"/>
              </a:solidFill>
            </a:endParaRPr>
          </a:p>
        </p:txBody>
      </p:sp>
      <p:sp>
        <p:nvSpPr>
          <p:cNvPr id="80900" name="Title 1"/>
          <p:cNvSpPr>
            <a:spLocks noGrp="1"/>
          </p:cNvSpPr>
          <p:nvPr>
            <p:ph type="title"/>
          </p:nvPr>
        </p:nvSpPr>
        <p:spPr>
          <a:xfrm>
            <a:off x="1981200" y="274638"/>
            <a:ext cx="8229600" cy="5962650"/>
          </a:xfrm>
        </p:spPr>
        <p:txBody>
          <a:bodyPr/>
          <a:lstStyle/>
          <a:p>
            <a:r>
              <a:rPr lang="en-US" altLang="zh-TW" sz="15000" dirty="0">
                <a:solidFill>
                  <a:srgbClr val="FF0000"/>
                </a:solidFill>
                <a:latin typeface="Calibri" charset="0"/>
                <a:ea typeface="標楷體" charset="-120"/>
              </a:rPr>
              <a:t>Customer</a:t>
            </a:r>
            <a:br>
              <a:rPr lang="en-US" altLang="zh-TW" sz="15000" dirty="0">
                <a:solidFill>
                  <a:srgbClr val="FF0000"/>
                </a:solidFill>
                <a:latin typeface="Calibri" charset="0"/>
                <a:ea typeface="標楷體" charset="-120"/>
              </a:rPr>
            </a:br>
            <a:r>
              <a:rPr lang="en-US" altLang="zh-TW" sz="15000" dirty="0">
                <a:solidFill>
                  <a:srgbClr val="FF0000"/>
                </a:solidFill>
                <a:latin typeface="Calibri" charset="0"/>
                <a:ea typeface="標楷體" charset="-120"/>
              </a:rPr>
              <a:t>Value</a:t>
            </a:r>
            <a:endParaRPr lang="en-US" altLang="zh-TW" sz="15000" dirty="0">
              <a:latin typeface="Calibri" charset="0"/>
              <a:ea typeface="標楷體" charset="-120"/>
            </a:endParaRPr>
          </a:p>
        </p:txBody>
      </p:sp>
      <p:sp>
        <p:nvSpPr>
          <p:cNvPr id="6" name="Footer Placeholder 4">
            <a:extLst>
              <a:ext uri="{FF2B5EF4-FFF2-40B4-BE49-F238E27FC236}">
                <a16:creationId xmlns:a16="http://schemas.microsoft.com/office/drawing/2014/main" id="{973C2BEC-7E5F-4841-84DE-C1F77C035AB0}"/>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604876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a:xfrm>
            <a:off x="1981200" y="274639"/>
            <a:ext cx="8229600" cy="1209675"/>
          </a:xfrm>
        </p:spPr>
        <p:txBody>
          <a:bodyPr>
            <a:normAutofit fontScale="90000"/>
          </a:bodyPr>
          <a:lstStyle/>
          <a:p>
            <a:r>
              <a:rPr lang="en-US" altLang="zh-TW" sz="15000" dirty="0">
                <a:solidFill>
                  <a:srgbClr val="FF0000"/>
                </a:solidFill>
                <a:latin typeface="Calibri" charset="0"/>
                <a:ea typeface="標楷體" charset="-120"/>
              </a:rPr>
              <a:t>Value</a:t>
            </a:r>
          </a:p>
        </p:txBody>
      </p:sp>
      <p:sp>
        <p:nvSpPr>
          <p:cNvPr id="82947" name="Content Placeholder 2"/>
          <p:cNvSpPr>
            <a:spLocks noGrp="1"/>
          </p:cNvSpPr>
          <p:nvPr>
            <p:ph idx="1"/>
          </p:nvPr>
        </p:nvSpPr>
        <p:spPr>
          <a:xfrm>
            <a:off x="1981200" y="1844825"/>
            <a:ext cx="8229600" cy="4681537"/>
          </a:xfrm>
        </p:spPr>
        <p:txBody>
          <a:bodyPr/>
          <a:lstStyle/>
          <a:p>
            <a:pPr marL="0" indent="0" algn="ctr">
              <a:buNone/>
            </a:pPr>
            <a:r>
              <a:rPr lang="en-US" altLang="zh-TW" sz="7200" dirty="0">
                <a:solidFill>
                  <a:srgbClr val="4F81BD"/>
                </a:solidFill>
                <a:latin typeface="Calibri" charset="0"/>
                <a:ea typeface="標楷體" charset="-120"/>
              </a:rPr>
              <a:t>the sum of the </a:t>
            </a:r>
            <a:br>
              <a:rPr lang="en-US" altLang="zh-TW" sz="7200" dirty="0">
                <a:solidFill>
                  <a:srgbClr val="4F81BD"/>
                </a:solidFill>
                <a:latin typeface="Calibri" charset="0"/>
                <a:ea typeface="標楷體" charset="-120"/>
              </a:rPr>
            </a:br>
            <a:r>
              <a:rPr lang="en-US" altLang="zh-TW" sz="7200" dirty="0">
                <a:solidFill>
                  <a:srgbClr val="4F81BD"/>
                </a:solidFill>
                <a:latin typeface="Calibri" charset="0"/>
                <a:ea typeface="標楷體" charset="-120"/>
              </a:rPr>
              <a:t>tangible and intangible </a:t>
            </a:r>
            <a:br>
              <a:rPr lang="en-US" altLang="zh-TW" sz="7200" dirty="0">
                <a:solidFill>
                  <a:srgbClr val="4F81BD"/>
                </a:solidFill>
                <a:latin typeface="Calibri" charset="0"/>
                <a:ea typeface="標楷體" charset="-120"/>
              </a:rPr>
            </a:br>
            <a:r>
              <a:rPr lang="en-US" altLang="zh-TW" sz="7200" dirty="0">
                <a:solidFill>
                  <a:srgbClr val="FF0000"/>
                </a:solidFill>
                <a:latin typeface="Calibri" charset="0"/>
                <a:ea typeface="標楷體" charset="-120"/>
              </a:rPr>
              <a:t>benefits and costs</a:t>
            </a:r>
          </a:p>
        </p:txBody>
      </p:sp>
      <p:sp>
        <p:nvSpPr>
          <p:cNvPr id="829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fld id="{B7F8B9A8-0902-FC4C-AC2A-DFD2E896A618}" type="slidenum">
              <a:rPr lang="zh-TW" altLang="en-US" sz="1200">
                <a:solidFill>
                  <a:srgbClr val="898989"/>
                </a:solidFill>
              </a:rPr>
              <a:pPr eaLnBrk="1" hangingPunct="1">
                <a:spcBef>
                  <a:spcPct val="0"/>
                </a:spcBef>
                <a:buFontTx/>
                <a:buNone/>
              </a:pPr>
              <a:t>49</a:t>
            </a:fld>
            <a:endParaRPr lang="zh-TW" altLang="en-US" sz="1200">
              <a:solidFill>
                <a:srgbClr val="898989"/>
              </a:solidFill>
            </a:endParaRPr>
          </a:p>
        </p:txBody>
      </p:sp>
      <p:sp>
        <p:nvSpPr>
          <p:cNvPr id="6" name="Footer Placeholder 4">
            <a:extLst>
              <a:ext uri="{FF2B5EF4-FFF2-40B4-BE49-F238E27FC236}">
                <a16:creationId xmlns:a16="http://schemas.microsoft.com/office/drawing/2014/main" id="{5571A326-5D7A-9D40-98FA-721A908A0281}"/>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699828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1200" y="274638"/>
            <a:ext cx="8229600" cy="6106690"/>
          </a:xfrm>
        </p:spPr>
        <p:txBody>
          <a:bodyPr/>
          <a:lstStyle/>
          <a:p>
            <a:r>
              <a:rPr lang="en-US" altLang="zh-TW" sz="12000" dirty="0">
                <a:solidFill>
                  <a:srgbClr val="C00000"/>
                </a:solidFill>
              </a:rPr>
              <a:t>Features, Scenarios, and Stories</a:t>
            </a:r>
            <a:endParaRPr lang="zh-TW" altLang="en-US" sz="12000" dirty="0">
              <a:solidFill>
                <a:srgbClr val="FF0000"/>
              </a:solidFill>
            </a:endParaRPr>
          </a:p>
        </p:txBody>
      </p:sp>
      <p:sp>
        <p:nvSpPr>
          <p:cNvPr id="4" name="投影片編號版面配置區 3"/>
          <p:cNvSpPr>
            <a:spLocks noGrp="1"/>
          </p:cNvSpPr>
          <p:nvPr>
            <p:ph type="sldNum" sz="quarter" idx="12"/>
          </p:nvPr>
        </p:nvSpPr>
        <p:spPr/>
        <p:txBody>
          <a:bodyPr/>
          <a:lstStyle/>
          <a:p>
            <a:pPr>
              <a:defRPr/>
            </a:pPr>
            <a:fld id="{E78C9E75-97FD-45D9-8ED3-955348887BB1}" type="slidenum">
              <a:rPr lang="zh-TW" altLang="en-US" smtClean="0"/>
              <a:pPr>
                <a:defRPr/>
              </a:pPr>
              <a:t>5</a:t>
            </a:fld>
            <a:endParaRPr lang="zh-TW" altLang="en-US"/>
          </a:p>
        </p:txBody>
      </p:sp>
    </p:spTree>
    <p:extLst>
      <p:ext uri="{BB962C8B-B14F-4D97-AF65-F5344CB8AC3E}">
        <p14:creationId xmlns:p14="http://schemas.microsoft.com/office/powerpoint/2010/main" val="1905002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a:xfrm>
            <a:off x="1847850" y="115888"/>
            <a:ext cx="8229600" cy="635000"/>
          </a:xfrm>
        </p:spPr>
        <p:txBody>
          <a:bodyPr>
            <a:normAutofit fontScale="90000"/>
          </a:bodyPr>
          <a:lstStyle/>
          <a:p>
            <a:r>
              <a:rPr lang="en-US" altLang="zh-TW" sz="7200">
                <a:solidFill>
                  <a:srgbClr val="FF0000"/>
                </a:solidFill>
                <a:latin typeface="Calibri" charset="0"/>
                <a:ea typeface="標楷體" charset="-120"/>
              </a:rPr>
              <a:t>Value</a:t>
            </a:r>
          </a:p>
        </p:txBody>
      </p:sp>
      <p:sp>
        <p:nvSpPr>
          <p:cNvPr id="8397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fld id="{D30CEC78-5900-9244-95EC-09F7136E7D11}" type="slidenum">
              <a:rPr lang="zh-TW" altLang="en-US" sz="1200">
                <a:solidFill>
                  <a:srgbClr val="898989"/>
                </a:solidFill>
              </a:rPr>
              <a:pPr eaLnBrk="1" hangingPunct="1">
                <a:spcBef>
                  <a:spcPct val="0"/>
                </a:spcBef>
                <a:buFontTx/>
                <a:buNone/>
              </a:pPr>
              <a:t>50</a:t>
            </a:fld>
            <a:endParaRPr lang="zh-TW" altLang="en-US" sz="1200">
              <a:solidFill>
                <a:srgbClr val="898989"/>
              </a:solidFill>
            </a:endParaRPr>
          </a:p>
        </p:txBody>
      </p:sp>
      <p:sp>
        <p:nvSpPr>
          <p:cNvPr id="5" name="Rectangle 4"/>
          <p:cNvSpPr/>
          <p:nvPr/>
        </p:nvSpPr>
        <p:spPr>
          <a:xfrm>
            <a:off x="3215680" y="1052736"/>
            <a:ext cx="2088232" cy="2448272"/>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2400" dirty="0"/>
              <a:t>Total </a:t>
            </a:r>
            <a:br>
              <a:rPr lang="en-US" sz="2400" dirty="0"/>
            </a:br>
            <a:r>
              <a:rPr lang="en-US" sz="2400" dirty="0"/>
              <a:t>customer </a:t>
            </a:r>
            <a:br>
              <a:rPr lang="en-US" sz="2000" dirty="0"/>
            </a:br>
            <a:r>
              <a:rPr lang="en-US" sz="4000" dirty="0"/>
              <a:t>benefit</a:t>
            </a:r>
          </a:p>
        </p:txBody>
      </p:sp>
      <p:sp>
        <p:nvSpPr>
          <p:cNvPr id="6" name="Rectangle 5"/>
          <p:cNvSpPr/>
          <p:nvPr/>
        </p:nvSpPr>
        <p:spPr>
          <a:xfrm>
            <a:off x="6312024" y="1052736"/>
            <a:ext cx="1800200" cy="5328592"/>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sz="2400" dirty="0"/>
              <a:t>Customer perceived </a:t>
            </a:r>
            <a:br>
              <a:rPr lang="en-US" sz="2000" dirty="0"/>
            </a:br>
            <a:r>
              <a:rPr lang="en-US" sz="4000" dirty="0"/>
              <a:t>value</a:t>
            </a:r>
          </a:p>
        </p:txBody>
      </p:sp>
      <p:sp>
        <p:nvSpPr>
          <p:cNvPr id="7" name="Rectangle 6"/>
          <p:cNvSpPr/>
          <p:nvPr/>
        </p:nvSpPr>
        <p:spPr>
          <a:xfrm>
            <a:off x="3215680" y="3861048"/>
            <a:ext cx="2088232" cy="252028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2400" dirty="0"/>
              <a:t>Total </a:t>
            </a:r>
            <a:br>
              <a:rPr lang="en-US" sz="2400" dirty="0"/>
            </a:br>
            <a:r>
              <a:rPr lang="en-US" sz="2400" dirty="0"/>
              <a:t>customer </a:t>
            </a:r>
            <a:br>
              <a:rPr lang="en-US" sz="2000" dirty="0"/>
            </a:br>
            <a:r>
              <a:rPr lang="en-US" sz="4000" dirty="0"/>
              <a:t>cost</a:t>
            </a:r>
          </a:p>
        </p:txBody>
      </p:sp>
      <p:cxnSp>
        <p:nvCxnSpPr>
          <p:cNvPr id="8" name="Elbow Connector 7"/>
          <p:cNvCxnSpPr>
            <a:cxnSpLocks noChangeShapeType="1"/>
          </p:cNvCxnSpPr>
          <p:nvPr/>
        </p:nvCxnSpPr>
        <p:spPr bwMode="auto">
          <a:xfrm>
            <a:off x="5303838" y="2276476"/>
            <a:ext cx="1008062" cy="1439863"/>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9" name="Elbow Connector 8"/>
          <p:cNvCxnSpPr>
            <a:cxnSpLocks noChangeShapeType="1"/>
          </p:cNvCxnSpPr>
          <p:nvPr/>
        </p:nvCxnSpPr>
        <p:spPr bwMode="auto">
          <a:xfrm flipV="1">
            <a:off x="5303838" y="3716339"/>
            <a:ext cx="1008062" cy="1404937"/>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11" name="Footer Placeholder 4">
            <a:extLst>
              <a:ext uri="{FF2B5EF4-FFF2-40B4-BE49-F238E27FC236}">
                <a16:creationId xmlns:a16="http://schemas.microsoft.com/office/drawing/2014/main" id="{86035801-4E7C-0845-9E27-B6E13C3141F7}"/>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25288072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1992313" y="17464"/>
            <a:ext cx="8229600" cy="674687"/>
          </a:xfrm>
        </p:spPr>
        <p:txBody>
          <a:bodyPr>
            <a:normAutofit fontScale="90000"/>
          </a:bodyPr>
          <a:lstStyle/>
          <a:p>
            <a:r>
              <a:rPr lang="en-US" altLang="zh-TW" dirty="0">
                <a:solidFill>
                  <a:schemeClr val="accent1"/>
                </a:solidFill>
                <a:latin typeface="Calibri" charset="0"/>
                <a:ea typeface="標楷體" charset="-120"/>
              </a:rPr>
              <a:t>Customer Perceived </a:t>
            </a:r>
            <a:r>
              <a:rPr lang="en-US" altLang="zh-TW" dirty="0">
                <a:solidFill>
                  <a:srgbClr val="FF0000"/>
                </a:solidFill>
                <a:latin typeface="Calibri" charset="0"/>
                <a:ea typeface="標楷體" charset="-120"/>
              </a:rPr>
              <a:t>Value</a:t>
            </a:r>
          </a:p>
        </p:txBody>
      </p:sp>
      <p:sp>
        <p:nvSpPr>
          <p:cNvPr id="8806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fld id="{521CE357-E1CB-0F42-9CC1-FB6FD9B26210}" type="slidenum">
              <a:rPr lang="zh-TW" altLang="en-US" sz="1200">
                <a:solidFill>
                  <a:srgbClr val="898989"/>
                </a:solidFill>
              </a:rPr>
              <a:pPr eaLnBrk="1" hangingPunct="1">
                <a:spcBef>
                  <a:spcPct val="0"/>
                </a:spcBef>
                <a:buFontTx/>
                <a:buNone/>
              </a:pPr>
              <a:t>51</a:t>
            </a:fld>
            <a:endParaRPr lang="zh-TW" altLang="en-US" sz="1200">
              <a:solidFill>
                <a:srgbClr val="898989"/>
              </a:solidFill>
            </a:endParaRPr>
          </a:p>
        </p:txBody>
      </p:sp>
      <p:sp>
        <p:nvSpPr>
          <p:cNvPr id="4" name="Rectangle 3"/>
          <p:cNvSpPr/>
          <p:nvPr/>
        </p:nvSpPr>
        <p:spPr>
          <a:xfrm>
            <a:off x="1991544" y="1016792"/>
            <a:ext cx="2160000" cy="5400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2000" dirty="0"/>
              <a:t>Product benefit</a:t>
            </a:r>
          </a:p>
        </p:txBody>
      </p:sp>
      <p:sp>
        <p:nvSpPr>
          <p:cNvPr id="8" name="Rectangle 7"/>
          <p:cNvSpPr/>
          <p:nvPr/>
        </p:nvSpPr>
        <p:spPr>
          <a:xfrm>
            <a:off x="1991544" y="1676845"/>
            <a:ext cx="2160000" cy="5400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2000" dirty="0"/>
              <a:t>Services benefit</a:t>
            </a:r>
          </a:p>
        </p:txBody>
      </p:sp>
      <p:sp>
        <p:nvSpPr>
          <p:cNvPr id="9" name="Rectangle 8"/>
          <p:cNvSpPr/>
          <p:nvPr/>
        </p:nvSpPr>
        <p:spPr>
          <a:xfrm>
            <a:off x="1991544" y="2336898"/>
            <a:ext cx="2160000" cy="5400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2000" dirty="0"/>
              <a:t>Personnel benefit</a:t>
            </a:r>
          </a:p>
        </p:txBody>
      </p:sp>
      <p:sp>
        <p:nvSpPr>
          <p:cNvPr id="10" name="Rectangle 9"/>
          <p:cNvSpPr/>
          <p:nvPr/>
        </p:nvSpPr>
        <p:spPr>
          <a:xfrm>
            <a:off x="1991544" y="2996952"/>
            <a:ext cx="2160000" cy="5400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2000" dirty="0"/>
              <a:t>Image benefit</a:t>
            </a:r>
          </a:p>
        </p:txBody>
      </p:sp>
      <p:sp>
        <p:nvSpPr>
          <p:cNvPr id="11" name="Rectangle 10"/>
          <p:cNvSpPr/>
          <p:nvPr/>
        </p:nvSpPr>
        <p:spPr>
          <a:xfrm>
            <a:off x="5015880" y="1052736"/>
            <a:ext cx="2088232" cy="2448272"/>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sz="2400" dirty="0"/>
              <a:t>Total </a:t>
            </a:r>
            <a:br>
              <a:rPr lang="en-US" sz="2400" dirty="0"/>
            </a:br>
            <a:r>
              <a:rPr lang="en-US" sz="2400" dirty="0"/>
              <a:t>customer </a:t>
            </a:r>
            <a:br>
              <a:rPr lang="en-US" sz="2000" dirty="0"/>
            </a:br>
            <a:r>
              <a:rPr lang="en-US" sz="4000" dirty="0"/>
              <a:t>benefit</a:t>
            </a:r>
          </a:p>
        </p:txBody>
      </p:sp>
      <p:sp>
        <p:nvSpPr>
          <p:cNvPr id="12" name="Rectangle 11"/>
          <p:cNvSpPr/>
          <p:nvPr/>
        </p:nvSpPr>
        <p:spPr>
          <a:xfrm>
            <a:off x="8112224" y="1052736"/>
            <a:ext cx="1800200" cy="5328592"/>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r>
              <a:rPr lang="en-US" sz="2400" dirty="0"/>
              <a:t>Customer perceived </a:t>
            </a:r>
            <a:br>
              <a:rPr lang="en-US" sz="2000" dirty="0"/>
            </a:br>
            <a:r>
              <a:rPr lang="en-US" sz="4000" dirty="0"/>
              <a:t>value</a:t>
            </a:r>
          </a:p>
        </p:txBody>
      </p:sp>
      <p:sp>
        <p:nvSpPr>
          <p:cNvPr id="13" name="Rectangle 12"/>
          <p:cNvSpPr/>
          <p:nvPr/>
        </p:nvSpPr>
        <p:spPr>
          <a:xfrm>
            <a:off x="5015880" y="3861048"/>
            <a:ext cx="2088232" cy="252028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2400" dirty="0"/>
              <a:t>Total </a:t>
            </a:r>
            <a:br>
              <a:rPr lang="en-US" sz="2400" dirty="0"/>
            </a:br>
            <a:r>
              <a:rPr lang="en-US" sz="2400" dirty="0"/>
              <a:t>customer </a:t>
            </a:r>
            <a:br>
              <a:rPr lang="en-US" sz="2000" dirty="0"/>
            </a:br>
            <a:r>
              <a:rPr lang="en-US" sz="4000" dirty="0"/>
              <a:t>cost</a:t>
            </a:r>
          </a:p>
        </p:txBody>
      </p:sp>
      <p:sp>
        <p:nvSpPr>
          <p:cNvPr id="14" name="Rectangle 13"/>
          <p:cNvSpPr/>
          <p:nvPr/>
        </p:nvSpPr>
        <p:spPr>
          <a:xfrm>
            <a:off x="1991544" y="3861168"/>
            <a:ext cx="2160000" cy="540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2000" dirty="0"/>
              <a:t>Monetary cost</a:t>
            </a:r>
          </a:p>
        </p:txBody>
      </p:sp>
      <p:sp>
        <p:nvSpPr>
          <p:cNvPr id="15" name="Rectangle 14"/>
          <p:cNvSpPr/>
          <p:nvPr/>
        </p:nvSpPr>
        <p:spPr>
          <a:xfrm>
            <a:off x="1991544" y="4521221"/>
            <a:ext cx="2160000" cy="540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2000" dirty="0"/>
              <a:t>Time cost</a:t>
            </a:r>
          </a:p>
        </p:txBody>
      </p:sp>
      <p:sp>
        <p:nvSpPr>
          <p:cNvPr id="16" name="Rectangle 15"/>
          <p:cNvSpPr/>
          <p:nvPr/>
        </p:nvSpPr>
        <p:spPr>
          <a:xfrm>
            <a:off x="1991544" y="5181274"/>
            <a:ext cx="2160000" cy="540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2000" dirty="0"/>
              <a:t>Energy cost</a:t>
            </a:r>
          </a:p>
        </p:txBody>
      </p:sp>
      <p:sp>
        <p:nvSpPr>
          <p:cNvPr id="17" name="Rectangle 16"/>
          <p:cNvSpPr/>
          <p:nvPr/>
        </p:nvSpPr>
        <p:spPr>
          <a:xfrm>
            <a:off x="1991544" y="5841328"/>
            <a:ext cx="2160000" cy="540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2000" dirty="0"/>
              <a:t>Psychological cost</a:t>
            </a:r>
          </a:p>
        </p:txBody>
      </p:sp>
      <p:cxnSp>
        <p:nvCxnSpPr>
          <p:cNvPr id="6" name="Elbow Connector 5"/>
          <p:cNvCxnSpPr>
            <a:cxnSpLocks noChangeShapeType="1"/>
          </p:cNvCxnSpPr>
          <p:nvPr/>
        </p:nvCxnSpPr>
        <p:spPr bwMode="auto">
          <a:xfrm>
            <a:off x="4151314" y="1287463"/>
            <a:ext cx="865187" cy="989012"/>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3" name="Elbow Connector 22"/>
          <p:cNvCxnSpPr>
            <a:cxnSpLocks noChangeShapeType="1"/>
          </p:cNvCxnSpPr>
          <p:nvPr/>
        </p:nvCxnSpPr>
        <p:spPr bwMode="auto">
          <a:xfrm>
            <a:off x="4151314" y="4130675"/>
            <a:ext cx="865187" cy="990600"/>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4" name="Elbow Connector 23"/>
          <p:cNvCxnSpPr>
            <a:cxnSpLocks noChangeShapeType="1"/>
          </p:cNvCxnSpPr>
          <p:nvPr/>
        </p:nvCxnSpPr>
        <p:spPr bwMode="auto">
          <a:xfrm>
            <a:off x="4151314" y="1946275"/>
            <a:ext cx="865187" cy="330200"/>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5" name="Elbow Connector 24"/>
          <p:cNvCxnSpPr>
            <a:cxnSpLocks noChangeShapeType="1"/>
          </p:cNvCxnSpPr>
          <p:nvPr/>
        </p:nvCxnSpPr>
        <p:spPr bwMode="auto">
          <a:xfrm flipV="1">
            <a:off x="4151314" y="2276475"/>
            <a:ext cx="865187" cy="330200"/>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6" name="Elbow Connector 25"/>
          <p:cNvCxnSpPr>
            <a:cxnSpLocks noChangeShapeType="1"/>
          </p:cNvCxnSpPr>
          <p:nvPr/>
        </p:nvCxnSpPr>
        <p:spPr bwMode="auto">
          <a:xfrm flipV="1">
            <a:off x="4151314" y="2276475"/>
            <a:ext cx="865187" cy="990600"/>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37" name="Elbow Connector 36"/>
          <p:cNvCxnSpPr>
            <a:cxnSpLocks noChangeShapeType="1"/>
          </p:cNvCxnSpPr>
          <p:nvPr/>
        </p:nvCxnSpPr>
        <p:spPr bwMode="auto">
          <a:xfrm>
            <a:off x="4151314" y="4791075"/>
            <a:ext cx="865187" cy="330200"/>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38" name="Elbow Connector 37"/>
          <p:cNvCxnSpPr>
            <a:cxnSpLocks noChangeShapeType="1"/>
          </p:cNvCxnSpPr>
          <p:nvPr/>
        </p:nvCxnSpPr>
        <p:spPr bwMode="auto">
          <a:xfrm flipV="1">
            <a:off x="4151314" y="5121275"/>
            <a:ext cx="865187" cy="330200"/>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39" name="Elbow Connector 38"/>
          <p:cNvCxnSpPr>
            <a:cxnSpLocks noChangeShapeType="1"/>
          </p:cNvCxnSpPr>
          <p:nvPr/>
        </p:nvCxnSpPr>
        <p:spPr bwMode="auto">
          <a:xfrm flipV="1">
            <a:off x="4151314" y="5121275"/>
            <a:ext cx="865187" cy="990600"/>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52" name="Elbow Connector 51"/>
          <p:cNvCxnSpPr>
            <a:cxnSpLocks noChangeShapeType="1"/>
          </p:cNvCxnSpPr>
          <p:nvPr/>
        </p:nvCxnSpPr>
        <p:spPr bwMode="auto">
          <a:xfrm>
            <a:off x="7104063" y="2276476"/>
            <a:ext cx="1008062" cy="1439863"/>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57" name="Elbow Connector 56"/>
          <p:cNvCxnSpPr>
            <a:cxnSpLocks noChangeShapeType="1"/>
          </p:cNvCxnSpPr>
          <p:nvPr/>
        </p:nvCxnSpPr>
        <p:spPr bwMode="auto">
          <a:xfrm flipV="1">
            <a:off x="7104063" y="3716339"/>
            <a:ext cx="1008062" cy="1404937"/>
          </a:xfrm>
          <a:prstGeom prst="bentConnector3">
            <a:avLst>
              <a:gd name="adj1" fmla="val 50000"/>
            </a:avLst>
          </a:prstGeom>
          <a:noFill/>
          <a:ln w="25400">
            <a:solidFill>
              <a:schemeClr val="accent1"/>
            </a:solidFill>
            <a:miter lim="800000"/>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27" name="Footer Placeholder 4">
            <a:extLst>
              <a:ext uri="{FF2B5EF4-FFF2-40B4-BE49-F238E27FC236}">
                <a16:creationId xmlns:a16="http://schemas.microsoft.com/office/drawing/2014/main" id="{8574AF47-0F2F-4A40-B533-DAA983233104}"/>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4639487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a:xfrm>
            <a:off x="1992313" y="44451"/>
            <a:ext cx="8229600" cy="792163"/>
          </a:xfrm>
        </p:spPr>
        <p:txBody>
          <a:bodyPr>
            <a:noAutofit/>
          </a:bodyPr>
          <a:lstStyle/>
          <a:p>
            <a:r>
              <a:rPr lang="en-US" altLang="zh-TW" dirty="0">
                <a:solidFill>
                  <a:srgbClr val="FF0000"/>
                </a:solidFill>
                <a:latin typeface="Calibri" charset="0"/>
                <a:ea typeface="標楷體" charset="-120"/>
              </a:rPr>
              <a:t>Customer Value Triad</a:t>
            </a:r>
          </a:p>
        </p:txBody>
      </p:sp>
      <p:sp>
        <p:nvSpPr>
          <p:cNvPr id="84995" name="Content Placeholder 2"/>
          <p:cNvSpPr>
            <a:spLocks noGrp="1"/>
          </p:cNvSpPr>
          <p:nvPr>
            <p:ph idx="1"/>
          </p:nvPr>
        </p:nvSpPr>
        <p:spPr>
          <a:xfrm>
            <a:off x="2208213" y="836614"/>
            <a:ext cx="8229600" cy="1152525"/>
          </a:xfrm>
        </p:spPr>
        <p:txBody>
          <a:bodyPr/>
          <a:lstStyle/>
          <a:p>
            <a:pPr marL="0" indent="0" algn="ctr">
              <a:buNone/>
            </a:pPr>
            <a:r>
              <a:rPr lang="en-US" altLang="zh-TW" dirty="0">
                <a:solidFill>
                  <a:srgbClr val="FF0000"/>
                </a:solidFill>
                <a:latin typeface="Calibri" charset="0"/>
                <a:ea typeface="標楷體" charset="-120"/>
              </a:rPr>
              <a:t>Quality, Service, and Price </a:t>
            </a:r>
            <a:br>
              <a:rPr lang="en-US" altLang="zh-TW" dirty="0">
                <a:solidFill>
                  <a:srgbClr val="FF0000"/>
                </a:solidFill>
                <a:latin typeface="Calibri" charset="0"/>
                <a:ea typeface="標楷體" charset="-120"/>
              </a:rPr>
            </a:br>
            <a:r>
              <a:rPr lang="en-US" altLang="zh-TW" dirty="0">
                <a:solidFill>
                  <a:srgbClr val="FF0000"/>
                </a:solidFill>
                <a:latin typeface="Calibri" charset="0"/>
                <a:ea typeface="標楷體" charset="-120"/>
              </a:rPr>
              <a:t>(</a:t>
            </a:r>
            <a:r>
              <a:rPr lang="en-US" altLang="zh-TW" dirty="0" err="1">
                <a:solidFill>
                  <a:srgbClr val="FF0000"/>
                </a:solidFill>
                <a:latin typeface="Calibri" charset="0"/>
                <a:ea typeface="標楷體" charset="-120"/>
              </a:rPr>
              <a:t>qsp</a:t>
            </a:r>
            <a:r>
              <a:rPr lang="en-US" altLang="zh-TW" dirty="0">
                <a:solidFill>
                  <a:srgbClr val="FF0000"/>
                </a:solidFill>
                <a:latin typeface="Calibri" charset="0"/>
                <a:ea typeface="標楷體" charset="-120"/>
              </a:rPr>
              <a:t>)</a:t>
            </a:r>
          </a:p>
        </p:txBody>
      </p:sp>
      <p:sp>
        <p:nvSpPr>
          <p:cNvPr id="849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fld id="{A0741A77-5CD1-EA4C-BD30-F13C10B990E0}" type="slidenum">
              <a:rPr lang="zh-TW" altLang="en-US" sz="1200">
                <a:solidFill>
                  <a:srgbClr val="898989"/>
                </a:solidFill>
              </a:rPr>
              <a:pPr eaLnBrk="1" hangingPunct="1">
                <a:spcBef>
                  <a:spcPct val="0"/>
                </a:spcBef>
                <a:buFontTx/>
                <a:buNone/>
              </a:pPr>
              <a:t>52</a:t>
            </a:fld>
            <a:endParaRPr lang="zh-TW" altLang="en-US" sz="1200">
              <a:solidFill>
                <a:srgbClr val="898989"/>
              </a:solidFill>
            </a:endParaRPr>
          </a:p>
        </p:txBody>
      </p:sp>
      <p:sp>
        <p:nvSpPr>
          <p:cNvPr id="3" name="Isosceles Triangle 2"/>
          <p:cNvSpPr>
            <a:spLocks noChangeArrowheads="1"/>
          </p:cNvSpPr>
          <p:nvPr/>
        </p:nvSpPr>
        <p:spPr bwMode="auto">
          <a:xfrm>
            <a:off x="4419601" y="2997201"/>
            <a:ext cx="3529013" cy="2519363"/>
          </a:xfrm>
          <a:prstGeom prst="triangle">
            <a:avLst>
              <a:gd name="adj" fmla="val 50000"/>
            </a:avLst>
          </a:prstGeom>
          <a:solidFill>
            <a:srgbClr val="FFFF00"/>
          </a:solidFill>
          <a:ln w="9525">
            <a:solidFill>
              <a:srgbClr val="7F7F7F"/>
            </a:solidFill>
            <a:miter lim="800000"/>
            <a:headEnd/>
            <a:tailEnd/>
          </a:ln>
          <a:effectLst>
            <a:outerShdw blurRad="40000" dist="23000" dir="5400000" rotWithShape="0">
              <a:srgbClr val="000000">
                <a:alpha val="34998"/>
              </a:srgbClr>
            </a:outerShdw>
          </a:effectLst>
        </p:spPr>
        <p:txBody>
          <a:bodyPr anchor="ctr"/>
          <a:lstStyle>
            <a:lvl1pPr eaLnBrk="0" hangingPunct="0">
              <a:defRPr kumimoji="1" sz="2400">
                <a:solidFill>
                  <a:schemeClr val="tx1"/>
                </a:solidFill>
                <a:latin typeface="Arial" pitchFamily="34" charset="0"/>
                <a:ea typeface="新細明體" pitchFamily="18" charset="-120"/>
              </a:defRPr>
            </a:lvl1pPr>
            <a:lvl2pPr marL="742950" indent="-285750" eaLnBrk="0" hangingPunct="0">
              <a:defRPr kumimoji="1" sz="2400">
                <a:solidFill>
                  <a:schemeClr val="tx1"/>
                </a:solidFill>
                <a:latin typeface="Arial" pitchFamily="34" charset="0"/>
                <a:ea typeface="新細明體" pitchFamily="18" charset="-120"/>
              </a:defRPr>
            </a:lvl2pPr>
            <a:lvl3pPr marL="1143000" indent="-228600" eaLnBrk="0" hangingPunct="0">
              <a:defRPr kumimoji="1" sz="2400">
                <a:solidFill>
                  <a:schemeClr val="tx1"/>
                </a:solidFill>
                <a:latin typeface="Arial" pitchFamily="34" charset="0"/>
                <a:ea typeface="新細明體" pitchFamily="18" charset="-120"/>
              </a:defRPr>
            </a:lvl3pPr>
            <a:lvl4pPr marL="1600200" indent="-228600" eaLnBrk="0" hangingPunct="0">
              <a:defRPr kumimoji="1" sz="2400">
                <a:solidFill>
                  <a:schemeClr val="tx1"/>
                </a:solidFill>
                <a:latin typeface="Arial" pitchFamily="34" charset="0"/>
                <a:ea typeface="新細明體" pitchFamily="18" charset="-120"/>
              </a:defRPr>
            </a:lvl4pPr>
            <a:lvl5pPr marL="2057400" indent="-228600" eaLnBrk="0" hangingPunct="0">
              <a:defRPr kumimoji="1" sz="2400">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9pPr>
          </a:lstStyle>
          <a:p>
            <a:pPr algn="ctr" eaLnBrk="1" hangingPunct="1">
              <a:defRPr/>
            </a:pPr>
            <a:endParaRPr lang="en-US" altLang="zh-TW" sz="1800">
              <a:solidFill>
                <a:srgbClr val="FFFFFF"/>
              </a:solidFill>
              <a:latin typeface="Calibri" pitchFamily="34" charset="0"/>
            </a:endParaRPr>
          </a:p>
        </p:txBody>
      </p:sp>
      <p:sp>
        <p:nvSpPr>
          <p:cNvPr id="84998" name="Rectangle 3"/>
          <p:cNvSpPr>
            <a:spLocks noChangeArrowheads="1"/>
          </p:cNvSpPr>
          <p:nvPr/>
        </p:nvSpPr>
        <p:spPr bwMode="auto">
          <a:xfrm>
            <a:off x="5427663" y="2349501"/>
            <a:ext cx="17383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a:solidFill>
                  <a:schemeClr val="tx2"/>
                </a:solidFill>
                <a:ea typeface="標楷體" charset="-120"/>
              </a:rPr>
              <a:t>Quality</a:t>
            </a:r>
            <a:endParaRPr lang="en-US" altLang="zh-TW" sz="4000" b="1">
              <a:solidFill>
                <a:schemeClr val="tx2"/>
              </a:solidFill>
              <a:latin typeface="Arial" charset="0"/>
            </a:endParaRPr>
          </a:p>
        </p:txBody>
      </p:sp>
      <p:sp>
        <p:nvSpPr>
          <p:cNvPr id="84999" name="Rectangle 8"/>
          <p:cNvSpPr>
            <a:spLocks noChangeArrowheads="1"/>
          </p:cNvSpPr>
          <p:nvPr/>
        </p:nvSpPr>
        <p:spPr bwMode="auto">
          <a:xfrm>
            <a:off x="3411539" y="5516564"/>
            <a:ext cx="17097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a:solidFill>
                  <a:schemeClr val="tx2"/>
                </a:solidFill>
                <a:ea typeface="標楷體" charset="-120"/>
              </a:rPr>
              <a:t>Service</a:t>
            </a:r>
            <a:endParaRPr lang="en-US" altLang="zh-TW" sz="4000" b="1">
              <a:solidFill>
                <a:schemeClr val="tx2"/>
              </a:solidFill>
              <a:latin typeface="Arial" charset="0"/>
            </a:endParaRPr>
          </a:p>
        </p:txBody>
      </p:sp>
      <p:sp>
        <p:nvSpPr>
          <p:cNvPr id="85000" name="Rectangle 9"/>
          <p:cNvSpPr>
            <a:spLocks noChangeArrowheads="1"/>
          </p:cNvSpPr>
          <p:nvPr/>
        </p:nvSpPr>
        <p:spPr bwMode="auto">
          <a:xfrm>
            <a:off x="7588250" y="5516564"/>
            <a:ext cx="12382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zh-TW" sz="4000" b="1">
                <a:solidFill>
                  <a:schemeClr val="tx2"/>
                </a:solidFill>
                <a:ea typeface="標楷體" charset="-120"/>
              </a:rPr>
              <a:t>Price</a:t>
            </a:r>
            <a:endParaRPr lang="en-US" altLang="zh-TW" sz="4000" b="1">
              <a:solidFill>
                <a:schemeClr val="tx2"/>
              </a:solidFill>
              <a:latin typeface="Arial" charset="0"/>
            </a:endParaRPr>
          </a:p>
        </p:txBody>
      </p:sp>
      <p:sp>
        <p:nvSpPr>
          <p:cNvPr id="10" name="Footer Placeholder 4">
            <a:extLst>
              <a:ext uri="{FF2B5EF4-FFF2-40B4-BE49-F238E27FC236}">
                <a16:creationId xmlns:a16="http://schemas.microsoft.com/office/drawing/2014/main" id="{8BF8F074-D967-B249-A064-695F066D9C8B}"/>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41820972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zh-TW" dirty="0">
                <a:solidFill>
                  <a:srgbClr val="4F81BD"/>
                </a:solidFill>
                <a:latin typeface="Calibri" charset="0"/>
                <a:ea typeface="標楷體" charset="-120"/>
              </a:rPr>
              <a:t>Value and Satisfaction</a:t>
            </a:r>
          </a:p>
        </p:txBody>
      </p:sp>
      <p:sp>
        <p:nvSpPr>
          <p:cNvPr id="86019" name="Content Placeholder 2"/>
          <p:cNvSpPr>
            <a:spLocks noGrp="1"/>
          </p:cNvSpPr>
          <p:nvPr>
            <p:ph idx="1"/>
          </p:nvPr>
        </p:nvSpPr>
        <p:spPr>
          <a:xfrm>
            <a:off x="534389" y="1288474"/>
            <a:ext cx="11222181" cy="5064826"/>
          </a:xfrm>
        </p:spPr>
        <p:txBody>
          <a:bodyPr>
            <a:normAutofit fontScale="92500" lnSpcReduction="10000"/>
          </a:bodyPr>
          <a:lstStyle/>
          <a:p>
            <a:r>
              <a:rPr lang="en-US" altLang="zh-TW" sz="4000" dirty="0">
                <a:latin typeface="Calibri" charset="0"/>
                <a:ea typeface="標楷體" charset="-120"/>
              </a:rPr>
              <a:t>Marketing</a:t>
            </a:r>
          </a:p>
          <a:p>
            <a:pPr lvl="1"/>
            <a:r>
              <a:rPr lang="en-US" altLang="zh-TW" sz="4000" dirty="0">
                <a:latin typeface="Calibri" charset="0"/>
                <a:ea typeface="標楷體" charset="-120"/>
              </a:rPr>
              <a:t>identification, creation, communication, delivery, and monitoring of </a:t>
            </a:r>
            <a:r>
              <a:rPr lang="en-US" altLang="zh-TW" sz="4000" dirty="0">
                <a:solidFill>
                  <a:srgbClr val="FF0000"/>
                </a:solidFill>
                <a:latin typeface="Calibri" charset="0"/>
                <a:ea typeface="標楷體" charset="-120"/>
              </a:rPr>
              <a:t>customer value</a:t>
            </a:r>
            <a:r>
              <a:rPr lang="en-US" altLang="zh-TW" sz="4000" dirty="0">
                <a:latin typeface="Calibri" charset="0"/>
                <a:ea typeface="標楷體" charset="-120"/>
              </a:rPr>
              <a:t>.</a:t>
            </a:r>
          </a:p>
          <a:p>
            <a:r>
              <a:rPr lang="en-US" altLang="zh-TW" sz="4000" dirty="0">
                <a:latin typeface="Calibri" charset="0"/>
                <a:ea typeface="標楷體" charset="-120"/>
              </a:rPr>
              <a:t>Satisfaction</a:t>
            </a:r>
          </a:p>
          <a:p>
            <a:pPr lvl="1"/>
            <a:r>
              <a:rPr lang="en-US" altLang="zh-TW" sz="4000" dirty="0">
                <a:latin typeface="Calibri" charset="0"/>
                <a:ea typeface="標楷體" charset="-120"/>
              </a:rPr>
              <a:t>a person</a:t>
            </a:r>
            <a:r>
              <a:rPr lang="en-US" altLang="en-US" sz="4000" dirty="0">
                <a:latin typeface="Calibri" charset="0"/>
                <a:ea typeface="標楷體" charset="-120"/>
              </a:rPr>
              <a:t>’</a:t>
            </a:r>
            <a:r>
              <a:rPr lang="en-US" altLang="zh-TW" sz="4000" dirty="0">
                <a:latin typeface="Calibri" charset="0"/>
                <a:ea typeface="標楷體" charset="-120"/>
              </a:rPr>
              <a:t>s judgment of a product</a:t>
            </a:r>
            <a:r>
              <a:rPr lang="en-US" altLang="en-US" sz="4000" dirty="0">
                <a:latin typeface="Calibri" charset="0"/>
                <a:ea typeface="標楷體" charset="-120"/>
              </a:rPr>
              <a:t>’</a:t>
            </a:r>
            <a:r>
              <a:rPr lang="en-US" altLang="zh-TW" sz="4000" dirty="0">
                <a:latin typeface="Calibri" charset="0"/>
                <a:ea typeface="標楷體" charset="-120"/>
              </a:rPr>
              <a:t>s </a:t>
            </a:r>
            <a:br>
              <a:rPr lang="en-US" altLang="zh-TW" sz="4000" dirty="0">
                <a:latin typeface="Calibri" charset="0"/>
                <a:ea typeface="標楷體" charset="-120"/>
              </a:rPr>
            </a:br>
            <a:r>
              <a:rPr lang="en-US" altLang="zh-TW" sz="4000" dirty="0">
                <a:solidFill>
                  <a:srgbClr val="FF0000"/>
                </a:solidFill>
                <a:latin typeface="Calibri" charset="0"/>
                <a:ea typeface="標楷體" charset="-120"/>
              </a:rPr>
              <a:t>perceived performance </a:t>
            </a:r>
            <a:br>
              <a:rPr lang="en-US" altLang="zh-TW" sz="4000" dirty="0">
                <a:latin typeface="Calibri" charset="0"/>
                <a:ea typeface="標楷體" charset="-120"/>
              </a:rPr>
            </a:br>
            <a:r>
              <a:rPr lang="en-US" altLang="zh-TW" sz="4000" dirty="0">
                <a:latin typeface="Calibri" charset="0"/>
                <a:ea typeface="標楷體" charset="-120"/>
              </a:rPr>
              <a:t>in relationship to </a:t>
            </a:r>
            <a:br>
              <a:rPr lang="en-US" altLang="zh-TW" sz="4000" dirty="0">
                <a:latin typeface="Calibri" charset="0"/>
                <a:ea typeface="標楷體" charset="-120"/>
              </a:rPr>
            </a:br>
            <a:r>
              <a:rPr lang="en-US" altLang="zh-TW" sz="4000" dirty="0">
                <a:solidFill>
                  <a:srgbClr val="984807"/>
                </a:solidFill>
                <a:latin typeface="Calibri" charset="0"/>
                <a:ea typeface="標楷體" charset="-120"/>
              </a:rPr>
              <a:t>expectations</a:t>
            </a:r>
          </a:p>
          <a:p>
            <a:endParaRPr lang="en-US" altLang="zh-TW" dirty="0">
              <a:latin typeface="Calibri" charset="0"/>
              <a:ea typeface="標楷體" charset="-120"/>
            </a:endParaRPr>
          </a:p>
          <a:p>
            <a:endParaRPr lang="en-US" altLang="zh-TW" dirty="0">
              <a:latin typeface="Calibri" charset="0"/>
              <a:ea typeface="標楷體" charset="-120"/>
            </a:endParaRPr>
          </a:p>
          <a:p>
            <a:endParaRPr lang="en-US" altLang="zh-TW" dirty="0">
              <a:latin typeface="Calibri" charset="0"/>
              <a:ea typeface="標楷體" charset="-120"/>
            </a:endParaRPr>
          </a:p>
        </p:txBody>
      </p:sp>
      <p:sp>
        <p:nvSpPr>
          <p:cNvPr id="860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fld id="{E7E84650-CFC6-5B4D-BFFC-F8FCE67C44E0}" type="slidenum">
              <a:rPr lang="zh-TW" altLang="en-US" sz="1200">
                <a:solidFill>
                  <a:srgbClr val="898989"/>
                </a:solidFill>
              </a:rPr>
              <a:pPr eaLnBrk="1" hangingPunct="1">
                <a:spcBef>
                  <a:spcPct val="0"/>
                </a:spcBef>
                <a:buFontTx/>
                <a:buNone/>
              </a:pPr>
              <a:t>53</a:t>
            </a:fld>
            <a:endParaRPr lang="zh-TW" altLang="en-US" sz="1200">
              <a:solidFill>
                <a:srgbClr val="898989"/>
              </a:solidFill>
            </a:endParaRPr>
          </a:p>
        </p:txBody>
      </p:sp>
      <p:sp>
        <p:nvSpPr>
          <p:cNvPr id="6" name="Footer Placeholder 4">
            <a:extLst>
              <a:ext uri="{FF2B5EF4-FFF2-40B4-BE49-F238E27FC236}">
                <a16:creationId xmlns:a16="http://schemas.microsoft.com/office/drawing/2014/main" id="{DFD9E301-0E4E-5840-913B-F29A4E7A6B5F}"/>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37980739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a:xfrm>
            <a:off x="1981200" y="274638"/>
            <a:ext cx="8229600" cy="6107112"/>
          </a:xfrm>
        </p:spPr>
        <p:txBody>
          <a:bodyPr/>
          <a:lstStyle/>
          <a:p>
            <a:r>
              <a:rPr lang="en-US" altLang="zh-TW" sz="7200">
                <a:latin typeface="Calibri" charset="0"/>
                <a:ea typeface="標楷體" charset="-120"/>
              </a:rPr>
              <a:t>Building </a:t>
            </a:r>
            <a:br>
              <a:rPr lang="en-US" altLang="zh-TW" sz="7200">
                <a:latin typeface="Calibri" charset="0"/>
                <a:ea typeface="標楷體" charset="-120"/>
              </a:rPr>
            </a:br>
            <a:r>
              <a:rPr lang="en-US" altLang="zh-TW" sz="7200">
                <a:solidFill>
                  <a:srgbClr val="FF0000"/>
                </a:solidFill>
                <a:latin typeface="Calibri" charset="0"/>
                <a:ea typeface="標楷體" charset="-120"/>
              </a:rPr>
              <a:t>Customer Value</a:t>
            </a:r>
            <a:r>
              <a:rPr lang="en-US" altLang="zh-TW" sz="7200">
                <a:latin typeface="Calibri" charset="0"/>
                <a:ea typeface="標楷體" charset="-120"/>
              </a:rPr>
              <a:t>,</a:t>
            </a:r>
            <a:br>
              <a:rPr lang="en-US" altLang="zh-TW" sz="7200">
                <a:latin typeface="Calibri" charset="0"/>
                <a:ea typeface="標楷體" charset="-120"/>
              </a:rPr>
            </a:br>
            <a:r>
              <a:rPr lang="en-US" altLang="zh-TW" sz="7200">
                <a:latin typeface="Calibri" charset="0"/>
                <a:ea typeface="標楷體" charset="-120"/>
              </a:rPr>
              <a:t>Satisfaction, </a:t>
            </a:r>
            <a:br>
              <a:rPr lang="en-US" altLang="zh-TW" sz="7200">
                <a:latin typeface="Calibri" charset="0"/>
                <a:ea typeface="標楷體" charset="-120"/>
              </a:rPr>
            </a:br>
            <a:r>
              <a:rPr lang="en-US" altLang="zh-TW" sz="7200">
                <a:latin typeface="Calibri" charset="0"/>
                <a:ea typeface="標楷體" charset="-120"/>
              </a:rPr>
              <a:t>and </a:t>
            </a:r>
            <a:br>
              <a:rPr lang="en-US" altLang="zh-TW" sz="7200">
                <a:latin typeface="Calibri" charset="0"/>
                <a:ea typeface="標楷體" charset="-120"/>
              </a:rPr>
            </a:br>
            <a:r>
              <a:rPr lang="en-US" altLang="zh-TW" sz="7200">
                <a:latin typeface="Calibri" charset="0"/>
                <a:ea typeface="標楷體" charset="-120"/>
              </a:rPr>
              <a:t>Loyalty</a:t>
            </a:r>
          </a:p>
        </p:txBody>
      </p:sp>
      <p:sp>
        <p:nvSpPr>
          <p:cNvPr id="8704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fld id="{83481883-04E3-C341-BD4B-84FD3D32C94F}" type="slidenum">
              <a:rPr lang="zh-TW" altLang="en-US" sz="1200">
                <a:solidFill>
                  <a:srgbClr val="898989"/>
                </a:solidFill>
              </a:rPr>
              <a:pPr eaLnBrk="1" hangingPunct="1">
                <a:spcBef>
                  <a:spcPct val="0"/>
                </a:spcBef>
                <a:buFontTx/>
                <a:buNone/>
              </a:pPr>
              <a:t>54</a:t>
            </a:fld>
            <a:endParaRPr lang="zh-TW" altLang="en-US" sz="1200">
              <a:solidFill>
                <a:srgbClr val="898989"/>
              </a:solidFill>
            </a:endParaRPr>
          </a:p>
        </p:txBody>
      </p:sp>
      <p:sp>
        <p:nvSpPr>
          <p:cNvPr id="5" name="Footer Placeholder 4">
            <a:extLst>
              <a:ext uri="{FF2B5EF4-FFF2-40B4-BE49-F238E27FC236}">
                <a16:creationId xmlns:a16="http://schemas.microsoft.com/office/drawing/2014/main" id="{66CC1FC9-B0F0-004F-8DE7-BDDBA7B5637D}"/>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10069566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a:xfrm>
            <a:off x="1981200" y="115889"/>
            <a:ext cx="8229600" cy="936625"/>
          </a:xfrm>
        </p:spPr>
        <p:txBody>
          <a:bodyPr/>
          <a:lstStyle/>
          <a:p>
            <a:r>
              <a:rPr lang="en-US" altLang="zh-TW" sz="5400" dirty="0">
                <a:solidFill>
                  <a:srgbClr val="FF0000"/>
                </a:solidFill>
                <a:latin typeface="Calibri" charset="0"/>
                <a:ea typeface="標楷體" charset="-120"/>
              </a:rPr>
              <a:t>Satisfaction</a:t>
            </a:r>
          </a:p>
        </p:txBody>
      </p:sp>
      <p:sp>
        <p:nvSpPr>
          <p:cNvPr id="89091" name="Content Placeholder 2"/>
          <p:cNvSpPr>
            <a:spLocks noGrp="1"/>
          </p:cNvSpPr>
          <p:nvPr>
            <p:ph idx="1"/>
          </p:nvPr>
        </p:nvSpPr>
        <p:spPr>
          <a:xfrm>
            <a:off x="1775520" y="1600201"/>
            <a:ext cx="8712968" cy="4525963"/>
          </a:xfrm>
        </p:spPr>
        <p:txBody>
          <a:bodyPr/>
          <a:lstStyle/>
          <a:p>
            <a:pPr marL="0" indent="0">
              <a:buNone/>
            </a:pPr>
            <a:r>
              <a:rPr lang="en-US" altLang="en-US" sz="4400" dirty="0">
                <a:latin typeface="Calibri" charset="0"/>
                <a:ea typeface="標楷體" charset="-120"/>
              </a:rPr>
              <a:t>“</a:t>
            </a:r>
            <a:r>
              <a:rPr lang="en-US" altLang="zh-TW" sz="4400" dirty="0">
                <a:latin typeface="Calibri" charset="0"/>
                <a:ea typeface="標楷體" charset="-120"/>
              </a:rPr>
              <a:t>a person</a:t>
            </a:r>
            <a:r>
              <a:rPr lang="en-US" altLang="en-US" sz="4400" dirty="0">
                <a:latin typeface="Calibri" charset="0"/>
                <a:ea typeface="標楷體" charset="-120"/>
              </a:rPr>
              <a:t>’</a:t>
            </a:r>
            <a:r>
              <a:rPr lang="en-US" altLang="zh-TW" sz="4400" dirty="0">
                <a:latin typeface="Calibri" charset="0"/>
                <a:ea typeface="標楷體" charset="-120"/>
              </a:rPr>
              <a:t>s </a:t>
            </a:r>
            <a:r>
              <a:rPr lang="en-US" altLang="zh-TW" sz="4400" dirty="0">
                <a:solidFill>
                  <a:srgbClr val="FF0000"/>
                </a:solidFill>
                <a:latin typeface="Calibri" charset="0"/>
                <a:ea typeface="標楷體" charset="-120"/>
              </a:rPr>
              <a:t>feelings of pleasure or disappointment</a:t>
            </a:r>
            <a:r>
              <a:rPr lang="en-US" altLang="zh-TW" sz="4400" dirty="0">
                <a:latin typeface="Calibri" charset="0"/>
                <a:ea typeface="標楷體" charset="-120"/>
              </a:rPr>
              <a:t> that result from comparing a product</a:t>
            </a:r>
            <a:r>
              <a:rPr lang="en-US" altLang="en-US" sz="4400" dirty="0">
                <a:latin typeface="Calibri" charset="0"/>
                <a:ea typeface="標楷體" charset="-120"/>
              </a:rPr>
              <a:t>’</a:t>
            </a:r>
            <a:r>
              <a:rPr lang="en-US" altLang="zh-TW" sz="4400" dirty="0">
                <a:latin typeface="Calibri" charset="0"/>
                <a:ea typeface="標楷體" charset="-120"/>
              </a:rPr>
              <a:t>s </a:t>
            </a:r>
            <a:br>
              <a:rPr lang="en-US" altLang="zh-TW" sz="4400" dirty="0">
                <a:latin typeface="Calibri" charset="0"/>
                <a:ea typeface="標楷體" charset="-120"/>
              </a:rPr>
            </a:br>
            <a:r>
              <a:rPr lang="en-US" altLang="zh-TW" sz="4400" dirty="0">
                <a:solidFill>
                  <a:srgbClr val="FF0000"/>
                </a:solidFill>
                <a:latin typeface="Calibri" charset="0"/>
                <a:ea typeface="標楷體" charset="-120"/>
              </a:rPr>
              <a:t>perceived performance </a:t>
            </a:r>
            <a:r>
              <a:rPr lang="en-US" altLang="zh-TW" sz="4400" dirty="0">
                <a:latin typeface="Calibri" charset="0"/>
                <a:ea typeface="標楷體" charset="-120"/>
              </a:rPr>
              <a:t>(or outcome) </a:t>
            </a:r>
            <a:br>
              <a:rPr lang="en-US" altLang="zh-TW" sz="4400" dirty="0">
                <a:latin typeface="Calibri" charset="0"/>
                <a:ea typeface="標楷體" charset="-120"/>
              </a:rPr>
            </a:br>
            <a:r>
              <a:rPr lang="en-US" altLang="zh-TW" sz="4400" dirty="0">
                <a:latin typeface="Calibri" charset="0"/>
                <a:ea typeface="標楷體" charset="-120"/>
              </a:rPr>
              <a:t>to </a:t>
            </a:r>
            <a:r>
              <a:rPr lang="en-US" altLang="zh-TW" sz="4400" dirty="0">
                <a:solidFill>
                  <a:srgbClr val="FF0000"/>
                </a:solidFill>
                <a:latin typeface="Calibri" charset="0"/>
                <a:ea typeface="標楷體" charset="-120"/>
              </a:rPr>
              <a:t>expectations</a:t>
            </a:r>
            <a:r>
              <a:rPr lang="en-US" altLang="en-US" sz="4400" dirty="0">
                <a:latin typeface="Calibri" charset="0"/>
                <a:ea typeface="標楷體" charset="-120"/>
              </a:rPr>
              <a:t>”</a:t>
            </a:r>
            <a:endParaRPr lang="en-US" altLang="zh-TW" sz="4400" dirty="0">
              <a:latin typeface="Calibri" charset="0"/>
              <a:ea typeface="標楷體" charset="-120"/>
            </a:endParaRPr>
          </a:p>
        </p:txBody>
      </p:sp>
      <p:sp>
        <p:nvSpPr>
          <p:cNvPr id="890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fld id="{F28683ED-B9B5-3E4E-A46F-500A9420F1AF}" type="slidenum">
              <a:rPr lang="zh-TW" altLang="en-US" sz="1200">
                <a:solidFill>
                  <a:srgbClr val="898989"/>
                </a:solidFill>
              </a:rPr>
              <a:pPr eaLnBrk="1" hangingPunct="1">
                <a:spcBef>
                  <a:spcPct val="0"/>
                </a:spcBef>
                <a:buFontTx/>
                <a:buNone/>
              </a:pPr>
              <a:t>55</a:t>
            </a:fld>
            <a:endParaRPr lang="zh-TW" altLang="en-US" sz="1200">
              <a:solidFill>
                <a:srgbClr val="898989"/>
              </a:solidFill>
            </a:endParaRPr>
          </a:p>
        </p:txBody>
      </p:sp>
      <p:sp>
        <p:nvSpPr>
          <p:cNvPr id="6" name="Footer Placeholder 4">
            <a:extLst>
              <a:ext uri="{FF2B5EF4-FFF2-40B4-BE49-F238E27FC236}">
                <a16:creationId xmlns:a16="http://schemas.microsoft.com/office/drawing/2014/main" id="{65F6A820-77C8-BE4D-ACCB-AD268CDFB84F}"/>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18887329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a:xfrm>
            <a:off x="1982706" y="116632"/>
            <a:ext cx="8229600" cy="936104"/>
          </a:xfrm>
        </p:spPr>
        <p:txBody>
          <a:bodyPr/>
          <a:lstStyle/>
          <a:p>
            <a:r>
              <a:rPr lang="en-US" altLang="zh-TW" sz="5400" dirty="0">
                <a:solidFill>
                  <a:srgbClr val="FF0000"/>
                </a:solidFill>
                <a:latin typeface="Calibri" charset="0"/>
                <a:ea typeface="標楷體" charset="-120"/>
              </a:rPr>
              <a:t>Loyalty</a:t>
            </a:r>
          </a:p>
        </p:txBody>
      </p:sp>
      <p:sp>
        <p:nvSpPr>
          <p:cNvPr id="9011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fld id="{9009A513-E404-E84D-87F9-F9F54953015E}" type="slidenum">
              <a:rPr lang="zh-TW" altLang="en-US" sz="1200">
                <a:solidFill>
                  <a:srgbClr val="898989"/>
                </a:solidFill>
              </a:rPr>
              <a:pPr eaLnBrk="1" hangingPunct="1">
                <a:spcBef>
                  <a:spcPct val="0"/>
                </a:spcBef>
                <a:buFontTx/>
                <a:buNone/>
              </a:pPr>
              <a:t>56</a:t>
            </a:fld>
            <a:endParaRPr lang="zh-TW" altLang="en-US" sz="1200">
              <a:solidFill>
                <a:srgbClr val="898989"/>
              </a:solidFill>
            </a:endParaRPr>
          </a:p>
        </p:txBody>
      </p:sp>
      <p:sp>
        <p:nvSpPr>
          <p:cNvPr id="90116" name="Rectangle 1"/>
          <p:cNvSpPr>
            <a:spLocks noChangeArrowheads="1"/>
          </p:cNvSpPr>
          <p:nvPr/>
        </p:nvSpPr>
        <p:spPr bwMode="auto">
          <a:xfrm>
            <a:off x="955964" y="1052736"/>
            <a:ext cx="10377054"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r>
              <a:rPr lang="en-US" altLang="en-US" sz="4400" b="1" dirty="0">
                <a:latin typeface="Calibri" panose="020F0502020204030204" pitchFamily="34" charset="0"/>
                <a:cs typeface="Calibri" panose="020F0502020204030204" pitchFamily="34" charset="0"/>
              </a:rPr>
              <a:t>“</a:t>
            </a:r>
            <a:r>
              <a:rPr lang="en-US" altLang="zh-TW" sz="4400" b="1" dirty="0">
                <a:latin typeface="Calibri" panose="020F0502020204030204" pitchFamily="34" charset="0"/>
                <a:cs typeface="Calibri" panose="020F0502020204030204" pitchFamily="34" charset="0"/>
              </a:rPr>
              <a:t>a </a:t>
            </a:r>
            <a:r>
              <a:rPr lang="en-US" altLang="zh-TW" sz="4400" b="1" dirty="0">
                <a:solidFill>
                  <a:schemeClr val="accent1"/>
                </a:solidFill>
                <a:latin typeface="Calibri" panose="020F0502020204030204" pitchFamily="34" charset="0"/>
                <a:cs typeface="Calibri" panose="020F0502020204030204" pitchFamily="34" charset="0"/>
              </a:rPr>
              <a:t>deeply held commitment </a:t>
            </a:r>
            <a:r>
              <a:rPr lang="en-US" altLang="zh-TW" sz="4400" b="1" dirty="0">
                <a:latin typeface="Calibri" panose="020F0502020204030204" pitchFamily="34" charset="0"/>
                <a:cs typeface="Calibri" panose="020F0502020204030204" pitchFamily="34" charset="0"/>
              </a:rPr>
              <a:t>to </a:t>
            </a:r>
            <a:br>
              <a:rPr lang="en-US" altLang="zh-TW" sz="4400" b="1" dirty="0">
                <a:latin typeface="Calibri" panose="020F0502020204030204" pitchFamily="34" charset="0"/>
                <a:cs typeface="Calibri" panose="020F0502020204030204" pitchFamily="34" charset="0"/>
              </a:rPr>
            </a:br>
            <a:r>
              <a:rPr lang="en-US" altLang="zh-TW" sz="4400" b="1" dirty="0">
                <a:solidFill>
                  <a:srgbClr val="FF0000"/>
                </a:solidFill>
                <a:latin typeface="Calibri" panose="020F0502020204030204" pitchFamily="34" charset="0"/>
                <a:cs typeface="Calibri" panose="020F0502020204030204" pitchFamily="34" charset="0"/>
              </a:rPr>
              <a:t>rebuy</a:t>
            </a:r>
            <a:r>
              <a:rPr lang="en-US" altLang="zh-TW" sz="4400" b="1" dirty="0">
                <a:latin typeface="Calibri" panose="020F0502020204030204" pitchFamily="34" charset="0"/>
                <a:cs typeface="Calibri" panose="020F0502020204030204" pitchFamily="34" charset="0"/>
              </a:rPr>
              <a:t> or </a:t>
            </a:r>
            <a:r>
              <a:rPr lang="en-US" altLang="zh-TW" sz="4400" b="1" dirty="0" err="1">
                <a:solidFill>
                  <a:srgbClr val="FF0000"/>
                </a:solidFill>
                <a:latin typeface="Calibri" panose="020F0502020204030204" pitchFamily="34" charset="0"/>
                <a:cs typeface="Calibri" panose="020F0502020204030204" pitchFamily="34" charset="0"/>
              </a:rPr>
              <a:t>repatronize</a:t>
            </a:r>
            <a:r>
              <a:rPr lang="en-US" altLang="zh-TW" sz="4400" b="1" dirty="0">
                <a:solidFill>
                  <a:srgbClr val="FF0000"/>
                </a:solidFill>
                <a:latin typeface="Calibri" panose="020F0502020204030204" pitchFamily="34" charset="0"/>
                <a:cs typeface="Calibri" panose="020F0502020204030204" pitchFamily="34" charset="0"/>
              </a:rPr>
              <a:t> </a:t>
            </a:r>
            <a:br>
              <a:rPr lang="en-US" altLang="zh-TW" sz="4400" b="1" dirty="0">
                <a:solidFill>
                  <a:srgbClr val="FF0000"/>
                </a:solidFill>
                <a:latin typeface="Calibri" panose="020F0502020204030204" pitchFamily="34" charset="0"/>
                <a:cs typeface="Calibri" panose="020F0502020204030204" pitchFamily="34" charset="0"/>
              </a:rPr>
            </a:br>
            <a:r>
              <a:rPr lang="en-US" altLang="zh-TW" sz="4400" b="1" dirty="0">
                <a:latin typeface="Calibri" panose="020F0502020204030204" pitchFamily="34" charset="0"/>
                <a:cs typeface="Calibri" panose="020F0502020204030204" pitchFamily="34" charset="0"/>
              </a:rPr>
              <a:t>a </a:t>
            </a:r>
            <a:r>
              <a:rPr lang="en-US" altLang="zh-TW" sz="4400" b="1" dirty="0">
                <a:solidFill>
                  <a:srgbClr val="4F81BD"/>
                </a:solidFill>
                <a:latin typeface="Calibri" panose="020F0502020204030204" pitchFamily="34" charset="0"/>
                <a:cs typeface="Calibri" panose="020F0502020204030204" pitchFamily="34" charset="0"/>
              </a:rPr>
              <a:t>preferred product or service </a:t>
            </a:r>
            <a:br>
              <a:rPr lang="en-US" altLang="zh-TW" sz="4400" b="1" dirty="0">
                <a:solidFill>
                  <a:srgbClr val="4F81BD"/>
                </a:solidFill>
                <a:latin typeface="Calibri" panose="020F0502020204030204" pitchFamily="34" charset="0"/>
                <a:cs typeface="Calibri" panose="020F0502020204030204" pitchFamily="34" charset="0"/>
              </a:rPr>
            </a:br>
            <a:r>
              <a:rPr lang="en-US" altLang="zh-TW" sz="4400" b="1" dirty="0">
                <a:solidFill>
                  <a:srgbClr val="4F81BD"/>
                </a:solidFill>
                <a:latin typeface="Calibri" panose="020F0502020204030204" pitchFamily="34" charset="0"/>
                <a:cs typeface="Calibri" panose="020F0502020204030204" pitchFamily="34" charset="0"/>
              </a:rPr>
              <a:t>in the future </a:t>
            </a:r>
            <a:br>
              <a:rPr lang="en-US" altLang="zh-TW" sz="4400" b="1" dirty="0">
                <a:solidFill>
                  <a:srgbClr val="4F81BD"/>
                </a:solidFill>
                <a:latin typeface="Calibri" panose="020F0502020204030204" pitchFamily="34" charset="0"/>
                <a:cs typeface="Calibri" panose="020F0502020204030204" pitchFamily="34" charset="0"/>
              </a:rPr>
            </a:br>
            <a:r>
              <a:rPr lang="en-US" altLang="zh-TW" sz="4400" b="1" dirty="0">
                <a:latin typeface="Calibri" panose="020F0502020204030204" pitchFamily="34" charset="0"/>
                <a:cs typeface="Calibri" panose="020F0502020204030204" pitchFamily="34" charset="0"/>
              </a:rPr>
              <a:t>despite situational influences and marketing efforts having the potential to cause switching behavior.</a:t>
            </a:r>
            <a:r>
              <a:rPr lang="en-US" altLang="en-US" sz="4400" b="1" dirty="0">
                <a:latin typeface="Calibri" panose="020F0502020204030204" pitchFamily="34" charset="0"/>
                <a:cs typeface="Calibri" panose="020F0502020204030204" pitchFamily="34" charset="0"/>
              </a:rPr>
              <a:t>”</a:t>
            </a:r>
            <a:endParaRPr lang="en-US" altLang="zh-TW" sz="4400" dirty="0">
              <a:latin typeface="Calibri" panose="020F0502020204030204" pitchFamily="34" charset="0"/>
              <a:cs typeface="Calibri" panose="020F0502020204030204" pitchFamily="34" charset="0"/>
            </a:endParaRPr>
          </a:p>
        </p:txBody>
      </p:sp>
      <p:sp>
        <p:nvSpPr>
          <p:cNvPr id="6" name="Footer Placeholder 4">
            <a:extLst>
              <a:ext uri="{FF2B5EF4-FFF2-40B4-BE49-F238E27FC236}">
                <a16:creationId xmlns:a16="http://schemas.microsoft.com/office/drawing/2014/main" id="{6EB7F79E-D0CA-CC4A-A3DD-EE78173FE2DC}"/>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5939334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a:xfrm>
            <a:off x="1981200" y="115888"/>
            <a:ext cx="8229600" cy="1225550"/>
          </a:xfrm>
        </p:spPr>
        <p:txBody>
          <a:bodyPr>
            <a:normAutofit fontScale="90000"/>
          </a:bodyPr>
          <a:lstStyle/>
          <a:p>
            <a:r>
              <a:rPr lang="en-US" altLang="zh-TW">
                <a:solidFill>
                  <a:schemeClr val="accent1"/>
                </a:solidFill>
                <a:latin typeface="Calibri" charset="0"/>
                <a:ea typeface="標楷體" charset="-120"/>
              </a:rPr>
              <a:t>Customer Perceived Value, Customer Satisfaction, and Loyalty</a:t>
            </a:r>
          </a:p>
        </p:txBody>
      </p:sp>
      <p:sp>
        <p:nvSpPr>
          <p:cNvPr id="9113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charset="0"/>
                <a:ea typeface="新細明體" charset="-120"/>
              </a:defRPr>
            </a:lvl1pPr>
            <a:lvl2pPr marL="742950" indent="-285750" eaLnBrk="0" hangingPunct="0">
              <a:spcBef>
                <a:spcPct val="20000"/>
              </a:spcBef>
              <a:buFont typeface="Arial" charset="0"/>
              <a:buChar char="–"/>
              <a:defRPr sz="2800">
                <a:solidFill>
                  <a:schemeClr val="tx1"/>
                </a:solidFill>
                <a:latin typeface="Calibri" charset="0"/>
                <a:ea typeface="新細明體" charset="-120"/>
              </a:defRPr>
            </a:lvl2pPr>
            <a:lvl3pPr marL="1143000" indent="-228600" eaLnBrk="0" hangingPunct="0">
              <a:spcBef>
                <a:spcPct val="20000"/>
              </a:spcBef>
              <a:buFont typeface="Arial" charset="0"/>
              <a:buChar char="•"/>
              <a:defRPr sz="2400">
                <a:solidFill>
                  <a:schemeClr val="tx1"/>
                </a:solidFill>
                <a:latin typeface="Calibri" charset="0"/>
                <a:ea typeface="新細明體" charset="-120"/>
              </a:defRPr>
            </a:lvl3pPr>
            <a:lvl4pPr marL="1600200" indent="-228600" eaLnBrk="0" hangingPunct="0">
              <a:spcBef>
                <a:spcPct val="20000"/>
              </a:spcBef>
              <a:buFont typeface="Arial" charset="0"/>
              <a:buChar char="–"/>
              <a:defRPr sz="2000">
                <a:solidFill>
                  <a:schemeClr val="tx1"/>
                </a:solidFill>
                <a:latin typeface="Calibri" charset="0"/>
                <a:ea typeface="新細明體" charset="-120"/>
              </a:defRPr>
            </a:lvl4pPr>
            <a:lvl5pPr marL="2057400" indent="-228600" eaLnBrk="0" hangingPunct="0">
              <a:spcBef>
                <a:spcPct val="20000"/>
              </a:spcBef>
              <a:buFont typeface="Arial" charset="0"/>
              <a:buChar char="»"/>
              <a:defRPr sz="2000">
                <a:solidFill>
                  <a:schemeClr val="tx1"/>
                </a:solidFill>
                <a:latin typeface="Calibri" charset="0"/>
                <a:ea typeface="新細明體" charset="-120"/>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新細明體" charset="-120"/>
              </a:defRPr>
            </a:lvl9pPr>
          </a:lstStyle>
          <a:p>
            <a:pPr eaLnBrk="1" hangingPunct="1">
              <a:spcBef>
                <a:spcPct val="0"/>
              </a:spcBef>
              <a:buFontTx/>
              <a:buNone/>
            </a:pPr>
            <a:fld id="{909303C5-BB9F-8041-9489-6ACD9B332C4F}" type="slidenum">
              <a:rPr lang="zh-TW" altLang="en-US" sz="1200">
                <a:solidFill>
                  <a:srgbClr val="898989"/>
                </a:solidFill>
              </a:rPr>
              <a:pPr eaLnBrk="1" hangingPunct="1">
                <a:spcBef>
                  <a:spcPct val="0"/>
                </a:spcBef>
                <a:buFontTx/>
                <a:buNone/>
              </a:pPr>
              <a:t>57</a:t>
            </a:fld>
            <a:endParaRPr lang="zh-TW" altLang="en-US" sz="1200">
              <a:solidFill>
                <a:srgbClr val="898989"/>
              </a:solidFill>
            </a:endParaRPr>
          </a:p>
        </p:txBody>
      </p:sp>
      <p:sp>
        <p:nvSpPr>
          <p:cNvPr id="7" name="Oval 6"/>
          <p:cNvSpPr/>
          <p:nvPr/>
        </p:nvSpPr>
        <p:spPr>
          <a:xfrm>
            <a:off x="1919536" y="1700808"/>
            <a:ext cx="1872208" cy="1368152"/>
          </a:xfrm>
          <a:prstGeom prst="ellipse">
            <a:avLst/>
          </a:prstGeom>
          <a:solidFill>
            <a:schemeClr val="accent6"/>
          </a:solidFill>
        </p:spPr>
        <p:style>
          <a:lnRef idx="0">
            <a:schemeClr val="accent3"/>
          </a:lnRef>
          <a:fillRef idx="3">
            <a:schemeClr val="accent3"/>
          </a:fillRef>
          <a:effectRef idx="3">
            <a:schemeClr val="accent3"/>
          </a:effectRef>
          <a:fontRef idx="minor">
            <a:schemeClr val="lt1"/>
          </a:fontRef>
        </p:style>
        <p:txBody>
          <a:bodyPr lIns="0" tIns="0" rIns="0" bIns="0" anchor="ctr"/>
          <a:lstStyle/>
          <a:p>
            <a:pPr algn="ctr">
              <a:defRPr/>
            </a:pPr>
            <a:r>
              <a:rPr lang="en-US" sz="1600" dirty="0"/>
              <a:t>Customer Perceived Performance</a:t>
            </a:r>
          </a:p>
        </p:txBody>
      </p:sp>
      <p:sp>
        <p:nvSpPr>
          <p:cNvPr id="8" name="Oval 7"/>
          <p:cNvSpPr/>
          <p:nvPr/>
        </p:nvSpPr>
        <p:spPr>
          <a:xfrm>
            <a:off x="1919536" y="4509120"/>
            <a:ext cx="1872208" cy="1368152"/>
          </a:xfrm>
          <a:prstGeom prst="ellipse">
            <a:avLst/>
          </a:prstGeom>
          <a:solidFill>
            <a:srgbClr val="00B0F0"/>
          </a:solidFill>
        </p:spPr>
        <p:style>
          <a:lnRef idx="0">
            <a:schemeClr val="accent5"/>
          </a:lnRef>
          <a:fillRef idx="3">
            <a:schemeClr val="accent5"/>
          </a:fillRef>
          <a:effectRef idx="3">
            <a:schemeClr val="accent5"/>
          </a:effectRef>
          <a:fontRef idx="minor">
            <a:schemeClr val="lt1"/>
          </a:fontRef>
        </p:style>
        <p:txBody>
          <a:bodyPr lIns="0" tIns="0" rIns="0" bIns="0" anchor="ctr"/>
          <a:lstStyle/>
          <a:p>
            <a:pPr algn="ctr">
              <a:defRPr/>
            </a:pPr>
            <a:r>
              <a:rPr lang="en-US" sz="1600" dirty="0"/>
              <a:t>Customer</a:t>
            </a:r>
          </a:p>
          <a:p>
            <a:pPr algn="ctr">
              <a:defRPr/>
            </a:pPr>
            <a:r>
              <a:rPr lang="en-US" sz="1600" dirty="0"/>
              <a:t>Expectations</a:t>
            </a:r>
          </a:p>
        </p:txBody>
      </p:sp>
      <p:sp>
        <p:nvSpPr>
          <p:cNvPr id="9" name="Oval 8"/>
          <p:cNvSpPr/>
          <p:nvPr/>
        </p:nvSpPr>
        <p:spPr>
          <a:xfrm>
            <a:off x="4007768" y="3068960"/>
            <a:ext cx="1872208" cy="1368152"/>
          </a:xfrm>
          <a:prstGeom prst="ellipse">
            <a:avLst/>
          </a:prstGeom>
          <a:solidFill>
            <a:srgbClr val="C00000"/>
          </a:solidFill>
        </p:spPr>
        <p:style>
          <a:lnRef idx="0">
            <a:schemeClr val="accent2"/>
          </a:lnRef>
          <a:fillRef idx="3">
            <a:schemeClr val="accent2"/>
          </a:fillRef>
          <a:effectRef idx="3">
            <a:schemeClr val="accent2"/>
          </a:effectRef>
          <a:fontRef idx="minor">
            <a:schemeClr val="lt1"/>
          </a:fontRef>
        </p:style>
        <p:txBody>
          <a:bodyPr lIns="0" tIns="0" rIns="0" bIns="0" anchor="ctr"/>
          <a:lstStyle/>
          <a:p>
            <a:pPr algn="ctr">
              <a:defRPr/>
            </a:pPr>
            <a:r>
              <a:rPr lang="en-US" sz="2000" dirty="0"/>
              <a:t>Customer</a:t>
            </a:r>
          </a:p>
          <a:p>
            <a:pPr algn="ctr">
              <a:defRPr/>
            </a:pPr>
            <a:r>
              <a:rPr lang="en-US" sz="2000" dirty="0"/>
              <a:t>Perceived Value</a:t>
            </a:r>
          </a:p>
        </p:txBody>
      </p:sp>
      <p:sp>
        <p:nvSpPr>
          <p:cNvPr id="10" name="Oval 9"/>
          <p:cNvSpPr/>
          <p:nvPr/>
        </p:nvSpPr>
        <p:spPr>
          <a:xfrm>
            <a:off x="6312024" y="3068960"/>
            <a:ext cx="1872208" cy="1368152"/>
          </a:xfrm>
          <a:prstGeom prst="ellipse">
            <a:avLst/>
          </a:prstGeom>
          <a:solidFill>
            <a:schemeClr val="accent2"/>
          </a:solidFill>
        </p:spPr>
        <p:style>
          <a:lnRef idx="0">
            <a:schemeClr val="accent6"/>
          </a:lnRef>
          <a:fillRef idx="3">
            <a:schemeClr val="accent6"/>
          </a:fillRef>
          <a:effectRef idx="3">
            <a:schemeClr val="accent6"/>
          </a:effectRef>
          <a:fontRef idx="minor">
            <a:schemeClr val="lt1"/>
          </a:fontRef>
        </p:style>
        <p:txBody>
          <a:bodyPr lIns="0" tIns="0" rIns="0" bIns="0" anchor="ctr"/>
          <a:lstStyle/>
          <a:p>
            <a:pPr algn="ctr">
              <a:defRPr/>
            </a:pPr>
            <a:r>
              <a:rPr lang="en-US" sz="2000" dirty="0"/>
              <a:t>Customer</a:t>
            </a:r>
          </a:p>
          <a:p>
            <a:pPr algn="ctr">
              <a:defRPr/>
            </a:pPr>
            <a:r>
              <a:rPr lang="en-US" sz="2000" dirty="0"/>
              <a:t>Satisfaction</a:t>
            </a:r>
          </a:p>
        </p:txBody>
      </p:sp>
      <p:sp>
        <p:nvSpPr>
          <p:cNvPr id="11" name="Oval 10"/>
          <p:cNvSpPr/>
          <p:nvPr/>
        </p:nvSpPr>
        <p:spPr>
          <a:xfrm>
            <a:off x="8616280" y="3068960"/>
            <a:ext cx="1872208" cy="1368152"/>
          </a:xfrm>
          <a:prstGeom prst="ellipse">
            <a:avLst/>
          </a:prstGeom>
          <a:solidFill>
            <a:srgbClr val="7030A0"/>
          </a:solidFill>
        </p:spPr>
        <p:style>
          <a:lnRef idx="0">
            <a:schemeClr val="accent4"/>
          </a:lnRef>
          <a:fillRef idx="3">
            <a:schemeClr val="accent4"/>
          </a:fillRef>
          <a:effectRef idx="3">
            <a:schemeClr val="accent4"/>
          </a:effectRef>
          <a:fontRef idx="minor">
            <a:schemeClr val="lt1"/>
          </a:fontRef>
        </p:style>
        <p:txBody>
          <a:bodyPr lIns="0" tIns="0" rIns="0" bIns="0" anchor="ctr"/>
          <a:lstStyle/>
          <a:p>
            <a:pPr algn="ctr">
              <a:defRPr/>
            </a:pPr>
            <a:r>
              <a:rPr lang="en-US" sz="2000" dirty="0"/>
              <a:t>Customer</a:t>
            </a:r>
          </a:p>
          <a:p>
            <a:pPr algn="ctr">
              <a:defRPr/>
            </a:pPr>
            <a:r>
              <a:rPr lang="en-US" sz="2000" dirty="0"/>
              <a:t>Loyalty</a:t>
            </a:r>
          </a:p>
        </p:txBody>
      </p:sp>
      <p:cxnSp>
        <p:nvCxnSpPr>
          <p:cNvPr id="13" name="Straight Arrow Connector 12"/>
          <p:cNvCxnSpPr>
            <a:cxnSpLocks noChangeShapeType="1"/>
          </p:cNvCxnSpPr>
          <p:nvPr/>
        </p:nvCxnSpPr>
        <p:spPr bwMode="auto">
          <a:xfrm>
            <a:off x="3517900" y="2868613"/>
            <a:ext cx="763588" cy="40005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14" name="Straight Arrow Connector 13"/>
          <p:cNvCxnSpPr>
            <a:cxnSpLocks noChangeShapeType="1"/>
          </p:cNvCxnSpPr>
          <p:nvPr/>
        </p:nvCxnSpPr>
        <p:spPr bwMode="auto">
          <a:xfrm flipV="1">
            <a:off x="3517900" y="4237039"/>
            <a:ext cx="763588" cy="473075"/>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18" name="Straight Arrow Connector 17"/>
          <p:cNvCxnSpPr>
            <a:cxnSpLocks noChangeShapeType="1"/>
          </p:cNvCxnSpPr>
          <p:nvPr/>
        </p:nvCxnSpPr>
        <p:spPr bwMode="auto">
          <a:xfrm flipV="1">
            <a:off x="2855913" y="3068638"/>
            <a:ext cx="0" cy="1439862"/>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2" name="Straight Arrow Connector 21"/>
          <p:cNvCxnSpPr>
            <a:cxnSpLocks noChangeShapeType="1"/>
          </p:cNvCxnSpPr>
          <p:nvPr/>
        </p:nvCxnSpPr>
        <p:spPr bwMode="auto">
          <a:xfrm>
            <a:off x="3792538" y="2384425"/>
            <a:ext cx="2794000" cy="884238"/>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5" name="Straight Arrow Connector 24"/>
          <p:cNvCxnSpPr>
            <a:cxnSpLocks noChangeShapeType="1"/>
          </p:cNvCxnSpPr>
          <p:nvPr/>
        </p:nvCxnSpPr>
        <p:spPr bwMode="auto">
          <a:xfrm flipV="1">
            <a:off x="3792538" y="4237039"/>
            <a:ext cx="2794000" cy="955675"/>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31" name="Straight Arrow Connector 30"/>
          <p:cNvCxnSpPr>
            <a:cxnSpLocks noChangeShapeType="1"/>
          </p:cNvCxnSpPr>
          <p:nvPr/>
        </p:nvCxnSpPr>
        <p:spPr bwMode="auto">
          <a:xfrm>
            <a:off x="5880100" y="3752850"/>
            <a:ext cx="431800" cy="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35" name="Straight Arrow Connector 34"/>
          <p:cNvCxnSpPr>
            <a:cxnSpLocks noChangeShapeType="1"/>
          </p:cNvCxnSpPr>
          <p:nvPr/>
        </p:nvCxnSpPr>
        <p:spPr bwMode="auto">
          <a:xfrm>
            <a:off x="8183564" y="3752850"/>
            <a:ext cx="433387" cy="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17" name="Footer Placeholder 4">
            <a:extLst>
              <a:ext uri="{FF2B5EF4-FFF2-40B4-BE49-F238E27FC236}">
                <a16:creationId xmlns:a16="http://schemas.microsoft.com/office/drawing/2014/main" id="{DA0E4E8B-6A29-B34E-9367-D0D4EFE3DBB5}"/>
              </a:ext>
            </a:extLst>
          </p:cNvPr>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Philip Kotler and Kevin Lane Keller (2016), Marketing Management, 15th edition, Pearson.</a:t>
            </a:r>
            <a:endParaRPr lang="es-ES" altLang="zh-TW" sz="1000" dirty="0"/>
          </a:p>
        </p:txBody>
      </p:sp>
    </p:spTree>
    <p:extLst>
      <p:ext uri="{BB962C8B-B14F-4D97-AF65-F5344CB8AC3E}">
        <p14:creationId xmlns:p14="http://schemas.microsoft.com/office/powerpoint/2010/main" val="306889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C738D-2E7C-6643-8279-79A351C89E2F}"/>
              </a:ext>
            </a:extLst>
          </p:cNvPr>
          <p:cNvSpPr>
            <a:spLocks noGrp="1"/>
          </p:cNvSpPr>
          <p:nvPr>
            <p:ph type="title"/>
          </p:nvPr>
        </p:nvSpPr>
        <p:spPr>
          <a:xfrm>
            <a:off x="1981200" y="116633"/>
            <a:ext cx="8229600" cy="858317"/>
          </a:xfrm>
        </p:spPr>
        <p:txBody>
          <a:bodyPr/>
          <a:lstStyle/>
          <a:p>
            <a:r>
              <a:rPr lang="en-US" dirty="0">
                <a:solidFill>
                  <a:schemeClr val="accent1"/>
                </a:solidFill>
              </a:rPr>
              <a:t>Software products</a:t>
            </a:r>
          </a:p>
        </p:txBody>
      </p:sp>
      <p:sp>
        <p:nvSpPr>
          <p:cNvPr id="3" name="Content Placeholder 2">
            <a:extLst>
              <a:ext uri="{FF2B5EF4-FFF2-40B4-BE49-F238E27FC236}">
                <a16:creationId xmlns:a16="http://schemas.microsoft.com/office/drawing/2014/main" id="{9A490C38-C90A-054C-B3DA-B57957FCDB94}"/>
              </a:ext>
            </a:extLst>
          </p:cNvPr>
          <p:cNvSpPr>
            <a:spLocks noGrp="1"/>
          </p:cNvSpPr>
          <p:nvPr>
            <p:ph idx="1"/>
          </p:nvPr>
        </p:nvSpPr>
        <p:spPr>
          <a:xfrm>
            <a:off x="674557" y="974950"/>
            <a:ext cx="10732958" cy="5544914"/>
          </a:xfrm>
        </p:spPr>
        <p:txBody>
          <a:bodyPr>
            <a:normAutofit/>
          </a:bodyPr>
          <a:lstStyle/>
          <a:p>
            <a:r>
              <a:rPr lang="en-US" sz="2800" dirty="0">
                <a:solidFill>
                  <a:srgbClr val="C00000"/>
                </a:solidFill>
              </a:rPr>
              <a:t>Three factors </a:t>
            </a:r>
            <a:r>
              <a:rPr lang="en-US" sz="2800" dirty="0"/>
              <a:t>that drive the design of software products</a:t>
            </a:r>
          </a:p>
          <a:p>
            <a:pPr lvl="1"/>
            <a:r>
              <a:rPr lang="en-US" dirty="0"/>
              <a:t>Business and consumer needs that are </a:t>
            </a:r>
            <a:r>
              <a:rPr lang="en-US" dirty="0">
                <a:solidFill>
                  <a:srgbClr val="C00000"/>
                </a:solidFill>
              </a:rPr>
              <a:t>not met by current products</a:t>
            </a:r>
          </a:p>
          <a:p>
            <a:pPr lvl="1"/>
            <a:r>
              <a:rPr lang="en-US" dirty="0">
                <a:solidFill>
                  <a:srgbClr val="C00000"/>
                </a:solidFill>
              </a:rPr>
              <a:t>Dissatisfaction with existing </a:t>
            </a:r>
            <a:r>
              <a:rPr lang="en-US" dirty="0"/>
              <a:t>business or consumer software </a:t>
            </a:r>
            <a:r>
              <a:rPr lang="en-US" dirty="0">
                <a:solidFill>
                  <a:srgbClr val="C00000"/>
                </a:solidFill>
              </a:rPr>
              <a:t>products</a:t>
            </a:r>
          </a:p>
          <a:p>
            <a:pPr lvl="1"/>
            <a:r>
              <a:rPr lang="en-US" dirty="0">
                <a:solidFill>
                  <a:srgbClr val="C00000"/>
                </a:solidFill>
              </a:rPr>
              <a:t>Changes in technology </a:t>
            </a:r>
            <a:r>
              <a:rPr lang="en-US" dirty="0"/>
              <a:t>that make completely new types of product possible</a:t>
            </a:r>
          </a:p>
          <a:p>
            <a:r>
              <a:rPr lang="en-US" sz="2800" dirty="0"/>
              <a:t>In the early stage of product development, you are trying to understand, what product features would be useful to users, and what they like and dislike about the products that they use.</a:t>
            </a:r>
          </a:p>
          <a:p>
            <a:endParaRPr lang="en-US" sz="2800" dirty="0"/>
          </a:p>
          <a:p>
            <a:endParaRPr lang="en-US" sz="2800" dirty="0"/>
          </a:p>
        </p:txBody>
      </p:sp>
      <p:sp>
        <p:nvSpPr>
          <p:cNvPr id="4" name="Slide Number Placeholder 3">
            <a:extLst>
              <a:ext uri="{FF2B5EF4-FFF2-40B4-BE49-F238E27FC236}">
                <a16:creationId xmlns:a16="http://schemas.microsoft.com/office/drawing/2014/main" id="{61B2A034-A0FC-0B42-93A5-016856D0C3DC}"/>
              </a:ext>
            </a:extLst>
          </p:cNvPr>
          <p:cNvSpPr>
            <a:spLocks noGrp="1"/>
          </p:cNvSpPr>
          <p:nvPr>
            <p:ph type="sldNum" sz="quarter" idx="12"/>
          </p:nvPr>
        </p:nvSpPr>
        <p:spPr/>
        <p:txBody>
          <a:bodyPr/>
          <a:lstStyle/>
          <a:p>
            <a:pPr>
              <a:defRPr/>
            </a:pPr>
            <a:fld id="{E78C9E75-97FD-45D9-8ED3-955348887BB1}" type="slidenum">
              <a:rPr lang="zh-TW" altLang="en-US" smtClean="0"/>
              <a:pPr>
                <a:defRPr/>
              </a:pPr>
              <a:t>58</a:t>
            </a:fld>
            <a:endParaRPr lang="zh-TW" altLang="en-US"/>
          </a:p>
        </p:txBody>
      </p:sp>
      <p:sp>
        <p:nvSpPr>
          <p:cNvPr id="5" name="Footer Placeholder 4">
            <a:extLst>
              <a:ext uri="{FF2B5EF4-FFF2-40B4-BE49-F238E27FC236}">
                <a16:creationId xmlns:a16="http://schemas.microsoft.com/office/drawing/2014/main" id="{2E2147EF-8D0E-5B4D-9B69-8452C8590655}"/>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2926037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41B1B-585C-8645-A66E-80E8AE1D3B54}"/>
              </a:ext>
            </a:extLst>
          </p:cNvPr>
          <p:cNvSpPr>
            <a:spLocks noGrp="1"/>
          </p:cNvSpPr>
          <p:nvPr>
            <p:ph type="title"/>
          </p:nvPr>
        </p:nvSpPr>
        <p:spPr>
          <a:xfrm>
            <a:off x="534389" y="135104"/>
            <a:ext cx="11222181" cy="1005067"/>
          </a:xfrm>
        </p:spPr>
        <p:txBody>
          <a:bodyPr/>
          <a:lstStyle/>
          <a:p>
            <a:r>
              <a:rPr lang="en-US" dirty="0">
                <a:solidFill>
                  <a:schemeClr val="accent1"/>
                </a:solidFill>
              </a:rPr>
              <a:t>Software features</a:t>
            </a:r>
          </a:p>
        </p:txBody>
      </p:sp>
      <p:sp>
        <p:nvSpPr>
          <p:cNvPr id="3" name="Content Placeholder 2">
            <a:extLst>
              <a:ext uri="{FF2B5EF4-FFF2-40B4-BE49-F238E27FC236}">
                <a16:creationId xmlns:a16="http://schemas.microsoft.com/office/drawing/2014/main" id="{8E91C9DA-9EDF-3445-A162-0FA416AAB210}"/>
              </a:ext>
            </a:extLst>
          </p:cNvPr>
          <p:cNvSpPr>
            <a:spLocks noGrp="1"/>
          </p:cNvSpPr>
          <p:nvPr>
            <p:ph idx="1"/>
          </p:nvPr>
        </p:nvSpPr>
        <p:spPr>
          <a:xfrm>
            <a:off x="689548" y="1259175"/>
            <a:ext cx="10897850" cy="5094126"/>
          </a:xfrm>
        </p:spPr>
        <p:txBody>
          <a:bodyPr/>
          <a:lstStyle/>
          <a:p>
            <a:r>
              <a:rPr lang="en-US" dirty="0"/>
              <a:t>A </a:t>
            </a:r>
            <a:r>
              <a:rPr lang="en-US" dirty="0">
                <a:solidFill>
                  <a:srgbClr val="C00000"/>
                </a:solidFill>
              </a:rPr>
              <a:t>feature</a:t>
            </a:r>
            <a:r>
              <a:rPr lang="en-US" dirty="0"/>
              <a:t> is a </a:t>
            </a:r>
            <a:r>
              <a:rPr lang="en-US" dirty="0">
                <a:solidFill>
                  <a:schemeClr val="accent1"/>
                </a:solidFill>
              </a:rPr>
              <a:t>fragment of functionality </a:t>
            </a:r>
            <a:r>
              <a:rPr lang="en-US" dirty="0"/>
              <a:t>such as a ‘print’ feature, a ‘change background feature’, a ‘new document’ feature and so on. </a:t>
            </a:r>
          </a:p>
          <a:p>
            <a:r>
              <a:rPr lang="en-US" dirty="0"/>
              <a:t>Before you start programming a product, you should aim to create a </a:t>
            </a:r>
            <a:r>
              <a:rPr lang="en-US" dirty="0">
                <a:solidFill>
                  <a:srgbClr val="C00000"/>
                </a:solidFill>
              </a:rPr>
              <a:t>list of features </a:t>
            </a:r>
            <a:r>
              <a:rPr lang="en-US" dirty="0"/>
              <a:t>to be included in your product. </a:t>
            </a:r>
          </a:p>
          <a:p>
            <a:r>
              <a:rPr lang="en-US" dirty="0"/>
              <a:t>The feature list should be your starting point for product design and development.</a:t>
            </a:r>
          </a:p>
        </p:txBody>
      </p:sp>
      <p:sp>
        <p:nvSpPr>
          <p:cNvPr id="4" name="Slide Number Placeholder 3">
            <a:extLst>
              <a:ext uri="{FF2B5EF4-FFF2-40B4-BE49-F238E27FC236}">
                <a16:creationId xmlns:a16="http://schemas.microsoft.com/office/drawing/2014/main" id="{96F7E7B6-E8CA-7945-9973-64F85937736F}"/>
              </a:ext>
            </a:extLst>
          </p:cNvPr>
          <p:cNvSpPr>
            <a:spLocks noGrp="1"/>
          </p:cNvSpPr>
          <p:nvPr>
            <p:ph type="sldNum" sz="quarter" idx="12"/>
          </p:nvPr>
        </p:nvSpPr>
        <p:spPr/>
        <p:txBody>
          <a:bodyPr/>
          <a:lstStyle/>
          <a:p>
            <a:pPr>
              <a:defRPr/>
            </a:pPr>
            <a:fld id="{E78C9E75-97FD-45D9-8ED3-955348887BB1}" type="slidenum">
              <a:rPr lang="zh-TW" altLang="en-US" smtClean="0"/>
              <a:pPr>
                <a:defRPr/>
              </a:pPr>
              <a:t>59</a:t>
            </a:fld>
            <a:endParaRPr lang="zh-TW" altLang="en-US"/>
          </a:p>
        </p:txBody>
      </p:sp>
      <p:sp>
        <p:nvSpPr>
          <p:cNvPr id="5" name="Footer Placeholder 4">
            <a:extLst>
              <a:ext uri="{FF2B5EF4-FFF2-40B4-BE49-F238E27FC236}">
                <a16:creationId xmlns:a16="http://schemas.microsoft.com/office/drawing/2014/main" id="{03361728-DAB1-F641-BDB8-6BD4080D1D40}"/>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340312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a:xfrm>
            <a:off x="1991544" y="116632"/>
            <a:ext cx="8229600" cy="1944210"/>
          </a:xfrm>
        </p:spPr>
        <p:txBody>
          <a:bodyPr>
            <a:normAutofit fontScale="90000"/>
          </a:bodyPr>
          <a:lstStyle/>
          <a:p>
            <a:r>
              <a:rPr lang="en-US" dirty="0">
                <a:solidFill>
                  <a:srgbClr val="C00000"/>
                </a:solidFill>
              </a:rPr>
              <a:t>Software Engineering </a:t>
            </a:r>
            <a:br>
              <a:rPr lang="en-US" dirty="0">
                <a:solidFill>
                  <a:schemeClr val="tx2"/>
                </a:solidFill>
              </a:rPr>
            </a:br>
            <a:r>
              <a:rPr lang="en-US" dirty="0">
                <a:solidFill>
                  <a:schemeClr val="accent1"/>
                </a:solidFill>
              </a:rPr>
              <a:t>and </a:t>
            </a:r>
            <a:br>
              <a:rPr lang="en-US" dirty="0">
                <a:solidFill>
                  <a:schemeClr val="tx2"/>
                </a:solidFill>
              </a:rPr>
            </a:br>
            <a:r>
              <a:rPr lang="en-US" dirty="0">
                <a:solidFill>
                  <a:srgbClr val="C00000"/>
                </a:solidFill>
              </a:rPr>
              <a:t>Project Management</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6</a:t>
            </a:fld>
            <a:endParaRPr lang="zh-TW" altLang="en-US"/>
          </a:p>
        </p:txBody>
      </p:sp>
      <p:sp>
        <p:nvSpPr>
          <p:cNvPr id="7" name="Rounded Rectangle 6">
            <a:extLst>
              <a:ext uri="{FF2B5EF4-FFF2-40B4-BE49-F238E27FC236}">
                <a16:creationId xmlns:a16="http://schemas.microsoft.com/office/drawing/2014/main" id="{400FAB96-6CA6-C84C-BC09-2F218226D905}"/>
              </a:ext>
            </a:extLst>
          </p:cNvPr>
          <p:cNvSpPr>
            <a:spLocks noChangeArrowheads="1"/>
          </p:cNvSpPr>
          <p:nvPr/>
        </p:nvSpPr>
        <p:spPr bwMode="auto">
          <a:xfrm>
            <a:off x="1713443" y="2564905"/>
            <a:ext cx="1512167" cy="2110373"/>
          </a:xfrm>
          <a:prstGeom prst="roundRect">
            <a:avLst>
              <a:gd name="adj" fmla="val 10737"/>
            </a:avLst>
          </a:prstGeom>
          <a:solidFill>
            <a:schemeClr val="accent1">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rPr>
              <a:t>Analyze</a:t>
            </a:r>
          </a:p>
          <a:p>
            <a:pPr algn="ctr">
              <a:defRPr/>
            </a:pPr>
            <a:endParaRPr lang="en-US" sz="2400" b="1" dirty="0"/>
          </a:p>
          <a:p>
            <a:pPr algn="ctr">
              <a:defRPr/>
            </a:pPr>
            <a:r>
              <a:rPr lang="en-US" sz="1700" dirty="0">
                <a:latin typeface="Calibri" panose="020F0502020204030204" pitchFamily="34" charset="0"/>
                <a:cs typeface="Calibri" panose="020F0502020204030204" pitchFamily="34" charset="0"/>
              </a:rPr>
              <a:t>Requirements </a:t>
            </a:r>
            <a:br>
              <a:rPr lang="en-US" sz="1700" dirty="0">
                <a:latin typeface="Calibri" panose="020F0502020204030204" pitchFamily="34" charset="0"/>
                <a:cs typeface="Calibri" panose="020F0502020204030204" pitchFamily="34" charset="0"/>
              </a:rPr>
            </a:br>
            <a:r>
              <a:rPr lang="en-US" sz="1700" dirty="0">
                <a:latin typeface="Calibri" panose="020F0502020204030204" pitchFamily="34" charset="0"/>
                <a:cs typeface="Calibri" panose="020F0502020204030204" pitchFamily="34" charset="0"/>
              </a:rPr>
              <a:t>definition</a:t>
            </a:r>
          </a:p>
          <a:p>
            <a:pPr algn="ctr">
              <a:defRPr/>
            </a:pPr>
            <a:endParaRPr lang="en-US" sz="1700" dirty="0">
              <a:latin typeface="Calibri" panose="020F0502020204030204" pitchFamily="34" charset="0"/>
              <a:cs typeface="Calibri" panose="020F0502020204030204" pitchFamily="34" charset="0"/>
            </a:endParaRPr>
          </a:p>
        </p:txBody>
      </p:sp>
      <p:cxnSp>
        <p:nvCxnSpPr>
          <p:cNvPr id="8" name="Straight Arrow Connector 7">
            <a:extLst>
              <a:ext uri="{FF2B5EF4-FFF2-40B4-BE49-F238E27FC236}">
                <a16:creationId xmlns:a16="http://schemas.microsoft.com/office/drawing/2014/main" id="{9C2F0C49-0C9B-A349-A0FE-704737E52AE3}"/>
              </a:ext>
            </a:extLst>
          </p:cNvPr>
          <p:cNvCxnSpPr>
            <a:cxnSpLocks/>
            <a:stCxn id="7" idx="3"/>
            <a:endCxn id="9" idx="1"/>
          </p:cNvCxnSpPr>
          <p:nvPr/>
        </p:nvCxnSpPr>
        <p:spPr>
          <a:xfrm>
            <a:off x="3225609" y="3620091"/>
            <a:ext cx="26754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7F0D68B3-74C9-A341-9C2E-7FE71E736652}"/>
              </a:ext>
            </a:extLst>
          </p:cNvPr>
          <p:cNvSpPr>
            <a:spLocks noChangeArrowheads="1"/>
          </p:cNvSpPr>
          <p:nvPr/>
        </p:nvSpPr>
        <p:spPr bwMode="auto">
          <a:xfrm>
            <a:off x="3493158" y="2564905"/>
            <a:ext cx="1512167" cy="2110373"/>
          </a:xfrm>
          <a:prstGeom prst="roundRect">
            <a:avLst>
              <a:gd name="adj" fmla="val 10737"/>
            </a:avLst>
          </a:prstGeom>
          <a:solidFill>
            <a:schemeClr val="accent1">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rPr>
              <a:t>Design</a:t>
            </a:r>
          </a:p>
          <a:p>
            <a:pPr algn="ctr">
              <a:defRPr/>
            </a:pPr>
            <a:endParaRPr lang="en-US" sz="2400" b="1" dirty="0"/>
          </a:p>
          <a:p>
            <a:pPr algn="ctr">
              <a:defRPr/>
            </a:pPr>
            <a:r>
              <a:rPr lang="en-US" dirty="0"/>
              <a:t>System and Software design</a:t>
            </a:r>
          </a:p>
        </p:txBody>
      </p:sp>
      <p:sp>
        <p:nvSpPr>
          <p:cNvPr id="10" name="Rounded Rectangle 9">
            <a:extLst>
              <a:ext uri="{FF2B5EF4-FFF2-40B4-BE49-F238E27FC236}">
                <a16:creationId xmlns:a16="http://schemas.microsoft.com/office/drawing/2014/main" id="{F8C49311-C68C-7C41-A2D6-48D129FED12E}"/>
              </a:ext>
            </a:extLst>
          </p:cNvPr>
          <p:cNvSpPr>
            <a:spLocks noChangeArrowheads="1"/>
          </p:cNvSpPr>
          <p:nvPr/>
        </p:nvSpPr>
        <p:spPr bwMode="auto">
          <a:xfrm>
            <a:off x="5272873" y="2564905"/>
            <a:ext cx="1512167" cy="2110373"/>
          </a:xfrm>
          <a:prstGeom prst="roundRect">
            <a:avLst>
              <a:gd name="adj" fmla="val 10737"/>
            </a:avLst>
          </a:prstGeom>
          <a:solidFill>
            <a:schemeClr val="accent1">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rPr>
              <a:t>Build</a:t>
            </a:r>
          </a:p>
          <a:p>
            <a:pPr algn="ctr">
              <a:defRPr/>
            </a:pPr>
            <a:endParaRPr lang="en-US" sz="2400" b="1" dirty="0"/>
          </a:p>
          <a:p>
            <a:pPr algn="ctr">
              <a:defRPr/>
            </a:pPr>
            <a:r>
              <a:rPr lang="en-US" sz="1600" dirty="0">
                <a:solidFill>
                  <a:srgbClr val="C00000"/>
                </a:solidFill>
              </a:rPr>
              <a:t>I</a:t>
            </a:r>
            <a:r>
              <a:rPr lang="en-US" sz="1700" dirty="0">
                <a:solidFill>
                  <a:srgbClr val="C00000"/>
                </a:solidFill>
              </a:rPr>
              <a:t>mplementation</a:t>
            </a:r>
            <a:r>
              <a:rPr lang="en-US" sz="1600" dirty="0">
                <a:solidFill>
                  <a:srgbClr val="C00000"/>
                </a:solidFill>
              </a:rPr>
              <a:t> </a:t>
            </a:r>
            <a:r>
              <a:rPr lang="en-US" dirty="0"/>
              <a:t>and </a:t>
            </a:r>
          </a:p>
          <a:p>
            <a:pPr algn="ctr">
              <a:defRPr/>
            </a:pPr>
            <a:r>
              <a:rPr lang="en-US" dirty="0"/>
              <a:t>unit testing</a:t>
            </a:r>
          </a:p>
        </p:txBody>
      </p:sp>
      <p:sp>
        <p:nvSpPr>
          <p:cNvPr id="11" name="Rounded Rectangle 10">
            <a:extLst>
              <a:ext uri="{FF2B5EF4-FFF2-40B4-BE49-F238E27FC236}">
                <a16:creationId xmlns:a16="http://schemas.microsoft.com/office/drawing/2014/main" id="{13C33793-94ED-6B47-9E82-B87039CC980E}"/>
              </a:ext>
            </a:extLst>
          </p:cNvPr>
          <p:cNvSpPr>
            <a:spLocks noChangeArrowheads="1"/>
          </p:cNvSpPr>
          <p:nvPr/>
        </p:nvSpPr>
        <p:spPr bwMode="auto">
          <a:xfrm>
            <a:off x="7052588" y="2564905"/>
            <a:ext cx="1512167" cy="2110373"/>
          </a:xfrm>
          <a:prstGeom prst="roundRect">
            <a:avLst>
              <a:gd name="adj" fmla="val 10737"/>
            </a:avLst>
          </a:prstGeom>
          <a:solidFill>
            <a:schemeClr val="accent1">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rPr>
              <a:t>Test</a:t>
            </a:r>
          </a:p>
          <a:p>
            <a:pPr algn="ctr">
              <a:defRPr/>
            </a:pPr>
            <a:endParaRPr lang="en-US" sz="2400" b="1" dirty="0"/>
          </a:p>
          <a:p>
            <a:pPr algn="ctr">
              <a:defRPr/>
            </a:pPr>
            <a:r>
              <a:rPr lang="en-US" dirty="0"/>
              <a:t>Integration </a:t>
            </a:r>
            <a:br>
              <a:rPr lang="en-US" dirty="0"/>
            </a:br>
            <a:r>
              <a:rPr lang="en-US" dirty="0"/>
              <a:t>and </a:t>
            </a:r>
            <a:br>
              <a:rPr lang="en-US" dirty="0"/>
            </a:br>
            <a:r>
              <a:rPr lang="en-US" dirty="0"/>
              <a:t>system testing</a:t>
            </a:r>
          </a:p>
        </p:txBody>
      </p:sp>
      <p:sp>
        <p:nvSpPr>
          <p:cNvPr id="12" name="Rounded Rectangle 11">
            <a:extLst>
              <a:ext uri="{FF2B5EF4-FFF2-40B4-BE49-F238E27FC236}">
                <a16:creationId xmlns:a16="http://schemas.microsoft.com/office/drawing/2014/main" id="{5C831C68-5249-B548-83DF-D9C10556FD42}"/>
              </a:ext>
            </a:extLst>
          </p:cNvPr>
          <p:cNvSpPr>
            <a:spLocks noChangeArrowheads="1"/>
          </p:cNvSpPr>
          <p:nvPr/>
        </p:nvSpPr>
        <p:spPr bwMode="auto">
          <a:xfrm>
            <a:off x="8832305" y="2564905"/>
            <a:ext cx="1512167" cy="2110373"/>
          </a:xfrm>
          <a:prstGeom prst="roundRect">
            <a:avLst>
              <a:gd name="adj" fmla="val 10737"/>
            </a:avLst>
          </a:prstGeom>
          <a:solidFill>
            <a:schemeClr val="accent1">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rPr>
              <a:t>Deliver</a:t>
            </a:r>
          </a:p>
          <a:p>
            <a:pPr algn="ctr">
              <a:defRPr/>
            </a:pPr>
            <a:endParaRPr lang="en-US" sz="2400" b="1" dirty="0"/>
          </a:p>
          <a:p>
            <a:pPr algn="ctr">
              <a:defRPr/>
            </a:pPr>
            <a:r>
              <a:rPr lang="en-US" dirty="0"/>
              <a:t>Operation </a:t>
            </a:r>
            <a:br>
              <a:rPr lang="en-US" dirty="0"/>
            </a:br>
            <a:r>
              <a:rPr lang="en-US" dirty="0"/>
              <a:t>and maintenance</a:t>
            </a:r>
          </a:p>
        </p:txBody>
      </p:sp>
      <p:cxnSp>
        <p:nvCxnSpPr>
          <p:cNvPr id="14" name="Straight Arrow Connector 13">
            <a:extLst>
              <a:ext uri="{FF2B5EF4-FFF2-40B4-BE49-F238E27FC236}">
                <a16:creationId xmlns:a16="http://schemas.microsoft.com/office/drawing/2014/main" id="{F18C3B97-8D4B-344C-BF02-08D3156CA41A}"/>
              </a:ext>
            </a:extLst>
          </p:cNvPr>
          <p:cNvCxnSpPr>
            <a:cxnSpLocks/>
            <a:stCxn id="9" idx="3"/>
            <a:endCxn id="10" idx="1"/>
          </p:cNvCxnSpPr>
          <p:nvPr/>
        </p:nvCxnSpPr>
        <p:spPr>
          <a:xfrm>
            <a:off x="5005324" y="3620091"/>
            <a:ext cx="26754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964CB77-6170-5342-AFAC-BA4CE372E62E}"/>
              </a:ext>
            </a:extLst>
          </p:cNvPr>
          <p:cNvCxnSpPr>
            <a:cxnSpLocks/>
            <a:stCxn id="10" idx="3"/>
            <a:endCxn id="11" idx="1"/>
          </p:cNvCxnSpPr>
          <p:nvPr/>
        </p:nvCxnSpPr>
        <p:spPr>
          <a:xfrm>
            <a:off x="6785039" y="3620091"/>
            <a:ext cx="26754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7723A19-86FF-8941-9FBE-B02D825AA54B}"/>
              </a:ext>
            </a:extLst>
          </p:cNvPr>
          <p:cNvCxnSpPr>
            <a:cxnSpLocks/>
            <a:stCxn id="11" idx="3"/>
            <a:endCxn id="12" idx="1"/>
          </p:cNvCxnSpPr>
          <p:nvPr/>
        </p:nvCxnSpPr>
        <p:spPr>
          <a:xfrm>
            <a:off x="8564754" y="3620091"/>
            <a:ext cx="26755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Rounded Rectangle 25">
            <a:extLst>
              <a:ext uri="{FF2B5EF4-FFF2-40B4-BE49-F238E27FC236}">
                <a16:creationId xmlns:a16="http://schemas.microsoft.com/office/drawing/2014/main" id="{6AB093D2-1C24-EB44-94DE-BF8BAB00A709}"/>
              </a:ext>
            </a:extLst>
          </p:cNvPr>
          <p:cNvSpPr>
            <a:spLocks noChangeArrowheads="1"/>
          </p:cNvSpPr>
          <p:nvPr/>
        </p:nvSpPr>
        <p:spPr bwMode="auto">
          <a:xfrm>
            <a:off x="1713443" y="5013176"/>
            <a:ext cx="8631029" cy="881478"/>
          </a:xfrm>
          <a:prstGeom prst="roundRect">
            <a:avLst>
              <a:gd name="adj" fmla="val 10737"/>
            </a:avLst>
          </a:prstGeom>
          <a:solidFill>
            <a:srgbClr val="FFD579"/>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4000" b="1" dirty="0">
                <a:solidFill>
                  <a:srgbClr val="C00000"/>
                </a:solidFill>
              </a:rPr>
              <a:t>Project Management</a:t>
            </a:r>
          </a:p>
        </p:txBody>
      </p:sp>
    </p:spTree>
    <p:extLst>
      <p:ext uri="{BB962C8B-B14F-4D97-AF65-F5344CB8AC3E}">
        <p14:creationId xmlns:p14="http://schemas.microsoft.com/office/powerpoint/2010/main" val="5755268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EECFD-23A9-EC43-925A-670F5EB0A80F}"/>
              </a:ext>
            </a:extLst>
          </p:cNvPr>
          <p:cNvSpPr>
            <a:spLocks noGrp="1"/>
          </p:cNvSpPr>
          <p:nvPr>
            <p:ph type="title"/>
          </p:nvPr>
        </p:nvSpPr>
        <p:spPr>
          <a:xfrm>
            <a:off x="1981200" y="44624"/>
            <a:ext cx="8229600" cy="936104"/>
          </a:xfrm>
        </p:spPr>
        <p:txBody>
          <a:bodyPr/>
          <a:lstStyle/>
          <a:p>
            <a:r>
              <a:rPr lang="en-US" dirty="0">
                <a:solidFill>
                  <a:schemeClr val="accent1"/>
                </a:solidFill>
              </a:rPr>
              <a:t>User understanding</a:t>
            </a:r>
          </a:p>
        </p:txBody>
      </p:sp>
      <p:sp>
        <p:nvSpPr>
          <p:cNvPr id="3" name="Content Placeholder 2">
            <a:extLst>
              <a:ext uri="{FF2B5EF4-FFF2-40B4-BE49-F238E27FC236}">
                <a16:creationId xmlns:a16="http://schemas.microsoft.com/office/drawing/2014/main" id="{C9E9F139-D397-DA48-88A5-35F0972D1AF0}"/>
              </a:ext>
            </a:extLst>
          </p:cNvPr>
          <p:cNvSpPr>
            <a:spLocks noGrp="1"/>
          </p:cNvSpPr>
          <p:nvPr>
            <p:ph idx="1"/>
          </p:nvPr>
        </p:nvSpPr>
        <p:spPr>
          <a:xfrm>
            <a:off x="854439" y="980729"/>
            <a:ext cx="10433154" cy="5539135"/>
          </a:xfrm>
        </p:spPr>
        <p:txBody>
          <a:bodyPr>
            <a:normAutofit/>
          </a:bodyPr>
          <a:lstStyle/>
          <a:p>
            <a:r>
              <a:rPr lang="en-US" sz="2800" dirty="0"/>
              <a:t>It makes sense in any product development to spend time trying to </a:t>
            </a:r>
            <a:r>
              <a:rPr lang="en-US" sz="2800" dirty="0">
                <a:solidFill>
                  <a:srgbClr val="C00000"/>
                </a:solidFill>
              </a:rPr>
              <a:t>understand </a:t>
            </a:r>
            <a:r>
              <a:rPr lang="en-US" sz="2800" dirty="0"/>
              <a:t>the potential users and customers of your product. </a:t>
            </a:r>
          </a:p>
          <a:p>
            <a:r>
              <a:rPr lang="en-US" sz="2800" dirty="0"/>
              <a:t>A range of techniques have been developed for understanding the ways that people work and use software.</a:t>
            </a:r>
          </a:p>
          <a:p>
            <a:pPr lvl="1"/>
            <a:r>
              <a:rPr lang="en-US" sz="2400" dirty="0"/>
              <a:t>These include </a:t>
            </a:r>
            <a:r>
              <a:rPr lang="en-US" sz="2400" dirty="0">
                <a:solidFill>
                  <a:srgbClr val="C00000"/>
                </a:solidFill>
              </a:rPr>
              <a:t>user interviews</a:t>
            </a:r>
            <a:r>
              <a:rPr lang="en-US" sz="2400" dirty="0"/>
              <a:t>, </a:t>
            </a:r>
            <a:r>
              <a:rPr lang="en-US" sz="2400" dirty="0">
                <a:solidFill>
                  <a:srgbClr val="C00000"/>
                </a:solidFill>
              </a:rPr>
              <a:t>surveys</a:t>
            </a:r>
            <a:r>
              <a:rPr lang="en-US" sz="2400" dirty="0"/>
              <a:t>, </a:t>
            </a:r>
            <a:r>
              <a:rPr lang="en-US" sz="2400" dirty="0">
                <a:solidFill>
                  <a:srgbClr val="C00000"/>
                </a:solidFill>
              </a:rPr>
              <a:t>ethnography</a:t>
            </a:r>
            <a:r>
              <a:rPr lang="en-US" sz="2400" dirty="0"/>
              <a:t> and </a:t>
            </a:r>
            <a:r>
              <a:rPr lang="en-US" sz="2400" dirty="0">
                <a:solidFill>
                  <a:srgbClr val="C00000"/>
                </a:solidFill>
              </a:rPr>
              <a:t>task analysis</a:t>
            </a:r>
            <a:r>
              <a:rPr lang="en-US" sz="2400" dirty="0"/>
              <a:t>. </a:t>
            </a:r>
          </a:p>
          <a:p>
            <a:pPr lvl="1"/>
            <a:r>
              <a:rPr lang="en-US" sz="2400" dirty="0"/>
              <a:t>Some of these techniques are expensive and unrealistic for small companies. </a:t>
            </a:r>
            <a:endParaRPr lang="en-US" dirty="0"/>
          </a:p>
          <a:p>
            <a:r>
              <a:rPr lang="en-US" sz="2400" dirty="0"/>
              <a:t>Informal user analysis and discussions, which simply involve asking users about their work, the software that they use, and its strengths and weaknesses are inexpensive and very valuable.</a:t>
            </a:r>
          </a:p>
          <a:p>
            <a:endParaRPr lang="en-US" sz="2800" dirty="0"/>
          </a:p>
          <a:p>
            <a:endParaRPr lang="en-US" sz="2800" dirty="0"/>
          </a:p>
        </p:txBody>
      </p:sp>
      <p:sp>
        <p:nvSpPr>
          <p:cNvPr id="4" name="Slide Number Placeholder 3">
            <a:extLst>
              <a:ext uri="{FF2B5EF4-FFF2-40B4-BE49-F238E27FC236}">
                <a16:creationId xmlns:a16="http://schemas.microsoft.com/office/drawing/2014/main" id="{5B715B96-8F25-6745-A3B0-A60F526F0F90}"/>
              </a:ext>
            </a:extLst>
          </p:cNvPr>
          <p:cNvSpPr>
            <a:spLocks noGrp="1"/>
          </p:cNvSpPr>
          <p:nvPr>
            <p:ph type="sldNum" sz="quarter" idx="12"/>
          </p:nvPr>
        </p:nvSpPr>
        <p:spPr/>
        <p:txBody>
          <a:bodyPr/>
          <a:lstStyle/>
          <a:p>
            <a:pPr>
              <a:defRPr/>
            </a:pPr>
            <a:fld id="{E78C9E75-97FD-45D9-8ED3-955348887BB1}" type="slidenum">
              <a:rPr lang="zh-TW" altLang="en-US" smtClean="0"/>
              <a:pPr>
                <a:defRPr/>
              </a:pPr>
              <a:t>60</a:t>
            </a:fld>
            <a:endParaRPr lang="zh-TW" altLang="en-US"/>
          </a:p>
        </p:txBody>
      </p:sp>
      <p:sp>
        <p:nvSpPr>
          <p:cNvPr id="5" name="Footer Placeholder 4">
            <a:extLst>
              <a:ext uri="{FF2B5EF4-FFF2-40B4-BE49-F238E27FC236}">
                <a16:creationId xmlns:a16="http://schemas.microsoft.com/office/drawing/2014/main" id="{6FD9482B-030D-8F48-BBD8-CDFF0564228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4886754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374CB-22E6-B245-847C-9AE529D1254A}"/>
              </a:ext>
            </a:extLst>
          </p:cNvPr>
          <p:cNvSpPr>
            <a:spLocks noGrp="1"/>
          </p:cNvSpPr>
          <p:nvPr>
            <p:ph type="title"/>
          </p:nvPr>
        </p:nvSpPr>
        <p:spPr>
          <a:xfrm>
            <a:off x="1981200" y="0"/>
            <a:ext cx="8229600" cy="908720"/>
          </a:xfrm>
        </p:spPr>
        <p:txBody>
          <a:bodyPr/>
          <a:lstStyle/>
          <a:p>
            <a:r>
              <a:rPr lang="en-US" dirty="0">
                <a:solidFill>
                  <a:schemeClr val="accent1"/>
                </a:solidFill>
              </a:rPr>
              <a:t>Feature description</a:t>
            </a:r>
          </a:p>
        </p:txBody>
      </p:sp>
      <p:sp>
        <p:nvSpPr>
          <p:cNvPr id="4" name="Slide Number Placeholder 3">
            <a:extLst>
              <a:ext uri="{FF2B5EF4-FFF2-40B4-BE49-F238E27FC236}">
                <a16:creationId xmlns:a16="http://schemas.microsoft.com/office/drawing/2014/main" id="{8BA6DC3D-E618-5944-AF0A-6103944040FC}"/>
              </a:ext>
            </a:extLst>
          </p:cNvPr>
          <p:cNvSpPr>
            <a:spLocks noGrp="1"/>
          </p:cNvSpPr>
          <p:nvPr>
            <p:ph type="sldNum" sz="quarter" idx="12"/>
          </p:nvPr>
        </p:nvSpPr>
        <p:spPr/>
        <p:txBody>
          <a:bodyPr/>
          <a:lstStyle/>
          <a:p>
            <a:pPr>
              <a:defRPr/>
            </a:pPr>
            <a:fld id="{E78C9E75-97FD-45D9-8ED3-955348887BB1}" type="slidenum">
              <a:rPr lang="zh-TW" altLang="en-US" smtClean="0"/>
              <a:pPr>
                <a:defRPr/>
              </a:pPr>
              <a:t>61</a:t>
            </a:fld>
            <a:endParaRPr lang="zh-TW" altLang="en-US"/>
          </a:p>
        </p:txBody>
      </p:sp>
      <p:sp>
        <p:nvSpPr>
          <p:cNvPr id="6" name="Footer Placeholder 4">
            <a:extLst>
              <a:ext uri="{FF2B5EF4-FFF2-40B4-BE49-F238E27FC236}">
                <a16:creationId xmlns:a16="http://schemas.microsoft.com/office/drawing/2014/main" id="{1D171CA4-6ED8-4C4D-9430-92180826DB3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Arc 7">
            <a:extLst>
              <a:ext uri="{FF2B5EF4-FFF2-40B4-BE49-F238E27FC236}">
                <a16:creationId xmlns:a16="http://schemas.microsoft.com/office/drawing/2014/main" id="{A137EED7-B92E-AD4F-9CCB-7688FA07A714}"/>
              </a:ext>
            </a:extLst>
          </p:cNvPr>
          <p:cNvSpPr/>
          <p:nvPr/>
        </p:nvSpPr>
        <p:spPr>
          <a:xfrm>
            <a:off x="5516664" y="-26842"/>
            <a:ext cx="3413826" cy="4140452"/>
          </a:xfrm>
          <a:prstGeom prst="arc">
            <a:avLst>
              <a:gd name="adj1" fmla="val 1477990"/>
              <a:gd name="adj2" fmla="val 5398330"/>
            </a:avLst>
          </a:prstGeom>
          <a:noFill/>
          <a:ln w="152400">
            <a:solidFill>
              <a:schemeClr val="accent5">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2053AB15-E2E6-1443-A61A-088FD04B7997}"/>
              </a:ext>
            </a:extLst>
          </p:cNvPr>
          <p:cNvSpPr txBox="1"/>
          <p:nvPr/>
        </p:nvSpPr>
        <p:spPr>
          <a:xfrm>
            <a:off x="2562300" y="1196753"/>
            <a:ext cx="1095172"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Input</a:t>
            </a:r>
          </a:p>
        </p:txBody>
      </p:sp>
      <p:sp>
        <p:nvSpPr>
          <p:cNvPr id="11" name="Arc 10">
            <a:extLst>
              <a:ext uri="{FF2B5EF4-FFF2-40B4-BE49-F238E27FC236}">
                <a16:creationId xmlns:a16="http://schemas.microsoft.com/office/drawing/2014/main" id="{F0E4A243-713B-0E4A-9A77-9527F1B9CE20}"/>
              </a:ext>
            </a:extLst>
          </p:cNvPr>
          <p:cNvSpPr/>
          <p:nvPr/>
        </p:nvSpPr>
        <p:spPr>
          <a:xfrm>
            <a:off x="5976944" y="3040072"/>
            <a:ext cx="4925385" cy="2620924"/>
          </a:xfrm>
          <a:prstGeom prst="arc">
            <a:avLst>
              <a:gd name="adj1" fmla="val 7927368"/>
              <a:gd name="adj2" fmla="val 10608154"/>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Rounded Rectangle 13">
            <a:extLst>
              <a:ext uri="{FF2B5EF4-FFF2-40B4-BE49-F238E27FC236}">
                <a16:creationId xmlns:a16="http://schemas.microsoft.com/office/drawing/2014/main" id="{9871E9A8-9115-5244-BB7E-07900579EF0A}"/>
              </a:ext>
            </a:extLst>
          </p:cNvPr>
          <p:cNvSpPr>
            <a:spLocks noChangeArrowheads="1"/>
          </p:cNvSpPr>
          <p:nvPr/>
        </p:nvSpPr>
        <p:spPr bwMode="auto">
          <a:xfrm>
            <a:off x="2201728" y="1825772"/>
            <a:ext cx="2238089" cy="1112969"/>
          </a:xfrm>
          <a:prstGeom prst="roundRect">
            <a:avLst>
              <a:gd name="adj" fmla="val 7883"/>
            </a:avLst>
          </a:prstGeom>
          <a:solidFill>
            <a:schemeClr val="accent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The input from the user and other</a:t>
            </a:r>
          </a:p>
        </p:txBody>
      </p:sp>
      <p:sp>
        <p:nvSpPr>
          <p:cNvPr id="15" name="Rounded Rectangle 14">
            <a:extLst>
              <a:ext uri="{FF2B5EF4-FFF2-40B4-BE49-F238E27FC236}">
                <a16:creationId xmlns:a16="http://schemas.microsoft.com/office/drawing/2014/main" id="{8A940EC5-F9E3-3940-8E4C-2E85AEF7A536}"/>
              </a:ext>
            </a:extLst>
          </p:cNvPr>
          <p:cNvSpPr>
            <a:spLocks noChangeArrowheads="1"/>
          </p:cNvSpPr>
          <p:nvPr/>
        </p:nvSpPr>
        <p:spPr bwMode="auto">
          <a:xfrm>
            <a:off x="4952540" y="3341103"/>
            <a:ext cx="2327704" cy="1182963"/>
          </a:xfrm>
          <a:prstGeom prst="roundRect">
            <a:avLst>
              <a:gd name="adj" fmla="val 22922"/>
            </a:avLst>
          </a:prstGeom>
          <a:solidFill>
            <a:schemeClr val="accent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A description of how the input data is process</a:t>
            </a:r>
          </a:p>
        </p:txBody>
      </p:sp>
      <p:sp>
        <p:nvSpPr>
          <p:cNvPr id="16" name="Rounded Rectangle 15">
            <a:extLst>
              <a:ext uri="{FF2B5EF4-FFF2-40B4-BE49-F238E27FC236}">
                <a16:creationId xmlns:a16="http://schemas.microsoft.com/office/drawing/2014/main" id="{E8CB9D64-24B8-B04D-B939-DD253469CA81}"/>
              </a:ext>
            </a:extLst>
          </p:cNvPr>
          <p:cNvSpPr>
            <a:spLocks noChangeArrowheads="1"/>
          </p:cNvSpPr>
          <p:nvPr/>
        </p:nvSpPr>
        <p:spPr bwMode="auto">
          <a:xfrm>
            <a:off x="7375404" y="5058193"/>
            <a:ext cx="2327704" cy="1059357"/>
          </a:xfrm>
          <a:prstGeom prst="roundRect">
            <a:avLst>
              <a:gd name="adj" fmla="val 7883"/>
            </a:avLst>
          </a:prstGeom>
          <a:solidFill>
            <a:schemeClr val="accent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The output to the user and the system</a:t>
            </a:r>
          </a:p>
        </p:txBody>
      </p:sp>
      <p:sp>
        <p:nvSpPr>
          <p:cNvPr id="17" name="Rounded Rectangle 16">
            <a:extLst>
              <a:ext uri="{FF2B5EF4-FFF2-40B4-BE49-F238E27FC236}">
                <a16:creationId xmlns:a16="http://schemas.microsoft.com/office/drawing/2014/main" id="{9158A9FE-0E9F-DE4E-82F4-5E93FC062F49}"/>
              </a:ext>
            </a:extLst>
          </p:cNvPr>
          <p:cNvSpPr>
            <a:spLocks noChangeArrowheads="1"/>
          </p:cNvSpPr>
          <p:nvPr/>
        </p:nvSpPr>
        <p:spPr bwMode="auto">
          <a:xfrm>
            <a:off x="7713144" y="1700808"/>
            <a:ext cx="2343297" cy="1084194"/>
          </a:xfrm>
          <a:prstGeom prst="roundRect">
            <a:avLst>
              <a:gd name="adj" fmla="val 7883"/>
            </a:avLst>
          </a:prstGeom>
          <a:solidFill>
            <a:schemeClr val="accent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How the feature is activated by the user</a:t>
            </a:r>
          </a:p>
        </p:txBody>
      </p:sp>
      <p:sp>
        <p:nvSpPr>
          <p:cNvPr id="28" name="TextBox 27">
            <a:extLst>
              <a:ext uri="{FF2B5EF4-FFF2-40B4-BE49-F238E27FC236}">
                <a16:creationId xmlns:a16="http://schemas.microsoft.com/office/drawing/2014/main" id="{4C982F0F-E73B-3A4F-8D47-54A4C76E0DB3}"/>
              </a:ext>
            </a:extLst>
          </p:cNvPr>
          <p:cNvSpPr txBox="1"/>
          <p:nvPr/>
        </p:nvSpPr>
        <p:spPr>
          <a:xfrm>
            <a:off x="5289338" y="2708921"/>
            <a:ext cx="128913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Action</a:t>
            </a:r>
          </a:p>
        </p:txBody>
      </p:sp>
      <p:sp>
        <p:nvSpPr>
          <p:cNvPr id="29" name="TextBox 28">
            <a:extLst>
              <a:ext uri="{FF2B5EF4-FFF2-40B4-BE49-F238E27FC236}">
                <a16:creationId xmlns:a16="http://schemas.microsoft.com/office/drawing/2014/main" id="{3457FA53-2E66-C849-BF6B-43BE8CC8DCB9}"/>
              </a:ext>
            </a:extLst>
          </p:cNvPr>
          <p:cNvSpPr txBox="1"/>
          <p:nvPr/>
        </p:nvSpPr>
        <p:spPr>
          <a:xfrm>
            <a:off x="7608169" y="4492834"/>
            <a:ext cx="140615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Output</a:t>
            </a:r>
          </a:p>
        </p:txBody>
      </p:sp>
      <p:sp>
        <p:nvSpPr>
          <p:cNvPr id="30" name="TextBox 29">
            <a:extLst>
              <a:ext uri="{FF2B5EF4-FFF2-40B4-BE49-F238E27FC236}">
                <a16:creationId xmlns:a16="http://schemas.microsoft.com/office/drawing/2014/main" id="{D2A9F1C6-B5D7-1947-BF31-E90E881DD1B7}"/>
              </a:ext>
            </a:extLst>
          </p:cNvPr>
          <p:cNvSpPr txBox="1"/>
          <p:nvPr/>
        </p:nvSpPr>
        <p:spPr>
          <a:xfrm>
            <a:off x="7963514" y="1097412"/>
            <a:ext cx="1918923"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Activation</a:t>
            </a:r>
          </a:p>
        </p:txBody>
      </p:sp>
      <p:sp>
        <p:nvSpPr>
          <p:cNvPr id="31" name="TextBox 30">
            <a:extLst>
              <a:ext uri="{FF2B5EF4-FFF2-40B4-BE49-F238E27FC236}">
                <a16:creationId xmlns:a16="http://schemas.microsoft.com/office/drawing/2014/main" id="{A2DB6CAB-88B5-614D-BDA7-8DCA2A93E6DA}"/>
              </a:ext>
            </a:extLst>
          </p:cNvPr>
          <p:cNvSpPr txBox="1"/>
          <p:nvPr/>
        </p:nvSpPr>
        <p:spPr>
          <a:xfrm>
            <a:off x="4874794" y="1549079"/>
            <a:ext cx="253787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Feature name</a:t>
            </a:r>
          </a:p>
        </p:txBody>
      </p:sp>
      <p:sp>
        <p:nvSpPr>
          <p:cNvPr id="32" name="Arc 31">
            <a:extLst>
              <a:ext uri="{FF2B5EF4-FFF2-40B4-BE49-F238E27FC236}">
                <a16:creationId xmlns:a16="http://schemas.microsoft.com/office/drawing/2014/main" id="{48B73402-EDAF-374D-A902-34533A391187}"/>
              </a:ext>
            </a:extLst>
          </p:cNvPr>
          <p:cNvSpPr/>
          <p:nvPr/>
        </p:nvSpPr>
        <p:spPr>
          <a:xfrm>
            <a:off x="3471212" y="1377913"/>
            <a:ext cx="4925385" cy="2620924"/>
          </a:xfrm>
          <a:prstGeom prst="arc">
            <a:avLst>
              <a:gd name="adj1" fmla="val 7731031"/>
              <a:gd name="adj2" fmla="val 10462250"/>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420605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ABC60-FC83-5241-9A4E-3DFE5C2A7DF1}"/>
              </a:ext>
            </a:extLst>
          </p:cNvPr>
          <p:cNvSpPr>
            <a:spLocks noGrp="1"/>
          </p:cNvSpPr>
          <p:nvPr>
            <p:ph type="title"/>
          </p:nvPr>
        </p:nvSpPr>
        <p:spPr>
          <a:xfrm>
            <a:off x="1693739" y="116632"/>
            <a:ext cx="8939336" cy="1013370"/>
          </a:xfrm>
        </p:spPr>
        <p:txBody>
          <a:bodyPr>
            <a:normAutofit fontScale="90000"/>
          </a:bodyPr>
          <a:lstStyle/>
          <a:p>
            <a:r>
              <a:rPr lang="en-US" dirty="0">
                <a:solidFill>
                  <a:schemeClr val="accent1"/>
                </a:solidFill>
              </a:rPr>
              <a:t>The ‘New Group’ feature description </a:t>
            </a:r>
          </a:p>
        </p:txBody>
      </p:sp>
      <p:sp>
        <p:nvSpPr>
          <p:cNvPr id="4" name="Slide Number Placeholder 3">
            <a:extLst>
              <a:ext uri="{FF2B5EF4-FFF2-40B4-BE49-F238E27FC236}">
                <a16:creationId xmlns:a16="http://schemas.microsoft.com/office/drawing/2014/main" id="{7AD0AF02-6DB9-624F-A831-4B30BA04C00A}"/>
              </a:ext>
            </a:extLst>
          </p:cNvPr>
          <p:cNvSpPr>
            <a:spLocks noGrp="1"/>
          </p:cNvSpPr>
          <p:nvPr>
            <p:ph type="sldNum" sz="quarter" idx="12"/>
          </p:nvPr>
        </p:nvSpPr>
        <p:spPr/>
        <p:txBody>
          <a:bodyPr/>
          <a:lstStyle/>
          <a:p>
            <a:pPr>
              <a:defRPr/>
            </a:pPr>
            <a:fld id="{E78C9E75-97FD-45D9-8ED3-955348887BB1}" type="slidenum">
              <a:rPr lang="zh-TW" altLang="en-US" smtClean="0"/>
              <a:pPr>
                <a:defRPr/>
              </a:pPr>
              <a:t>62</a:t>
            </a:fld>
            <a:endParaRPr lang="zh-TW" altLang="en-US"/>
          </a:p>
        </p:txBody>
      </p:sp>
      <p:sp>
        <p:nvSpPr>
          <p:cNvPr id="6" name="Footer Placeholder 4">
            <a:extLst>
              <a:ext uri="{FF2B5EF4-FFF2-40B4-BE49-F238E27FC236}">
                <a16:creationId xmlns:a16="http://schemas.microsoft.com/office/drawing/2014/main" id="{75C5B7DC-56A1-0C4C-A4CC-4F2C489A84C8}"/>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TextBox 6">
            <a:extLst>
              <a:ext uri="{FF2B5EF4-FFF2-40B4-BE49-F238E27FC236}">
                <a16:creationId xmlns:a16="http://schemas.microsoft.com/office/drawing/2014/main" id="{E09A84E5-FEB7-B342-839C-0397579B4C94}"/>
              </a:ext>
            </a:extLst>
          </p:cNvPr>
          <p:cNvSpPr txBox="1"/>
          <p:nvPr/>
        </p:nvSpPr>
        <p:spPr>
          <a:xfrm>
            <a:off x="2562300" y="1196753"/>
            <a:ext cx="1095172"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Input</a:t>
            </a:r>
          </a:p>
        </p:txBody>
      </p:sp>
      <p:sp>
        <p:nvSpPr>
          <p:cNvPr id="8" name="Arc 7">
            <a:extLst>
              <a:ext uri="{FF2B5EF4-FFF2-40B4-BE49-F238E27FC236}">
                <a16:creationId xmlns:a16="http://schemas.microsoft.com/office/drawing/2014/main" id="{A5466FF7-59D7-5241-AEA6-63879E2AED0A}"/>
              </a:ext>
            </a:extLst>
          </p:cNvPr>
          <p:cNvSpPr/>
          <p:nvPr/>
        </p:nvSpPr>
        <p:spPr>
          <a:xfrm>
            <a:off x="5976944" y="3040072"/>
            <a:ext cx="4925385" cy="2620924"/>
          </a:xfrm>
          <a:prstGeom prst="arc">
            <a:avLst>
              <a:gd name="adj1" fmla="val 7927368"/>
              <a:gd name="adj2" fmla="val 10608154"/>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 name="Rounded Rectangle 8">
            <a:extLst>
              <a:ext uri="{FF2B5EF4-FFF2-40B4-BE49-F238E27FC236}">
                <a16:creationId xmlns:a16="http://schemas.microsoft.com/office/drawing/2014/main" id="{C46FF1AE-4D58-4C46-842D-3AD9B26FD8FF}"/>
              </a:ext>
            </a:extLst>
          </p:cNvPr>
          <p:cNvSpPr>
            <a:spLocks noChangeArrowheads="1"/>
          </p:cNvSpPr>
          <p:nvPr/>
        </p:nvSpPr>
        <p:spPr bwMode="auto">
          <a:xfrm>
            <a:off x="2201728" y="1825772"/>
            <a:ext cx="2238089"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t>The name of the group chosen by the user</a:t>
            </a:r>
          </a:p>
        </p:txBody>
      </p:sp>
      <p:sp>
        <p:nvSpPr>
          <p:cNvPr id="10" name="Rounded Rectangle 9">
            <a:extLst>
              <a:ext uri="{FF2B5EF4-FFF2-40B4-BE49-F238E27FC236}">
                <a16:creationId xmlns:a16="http://schemas.microsoft.com/office/drawing/2014/main" id="{1B4897C6-8669-F44B-8944-DAF45C6123EC}"/>
              </a:ext>
            </a:extLst>
          </p:cNvPr>
          <p:cNvSpPr>
            <a:spLocks noChangeArrowheads="1"/>
          </p:cNvSpPr>
          <p:nvPr/>
        </p:nvSpPr>
        <p:spPr bwMode="auto">
          <a:xfrm>
            <a:off x="4952540" y="3341103"/>
            <a:ext cx="2327704" cy="1182963"/>
          </a:xfrm>
          <a:prstGeom prst="roundRect">
            <a:avLst>
              <a:gd name="adj" fmla="val 22922"/>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t>A new container is created with the specified name</a:t>
            </a:r>
          </a:p>
        </p:txBody>
      </p:sp>
      <p:sp>
        <p:nvSpPr>
          <p:cNvPr id="11" name="Rounded Rectangle 10">
            <a:extLst>
              <a:ext uri="{FF2B5EF4-FFF2-40B4-BE49-F238E27FC236}">
                <a16:creationId xmlns:a16="http://schemas.microsoft.com/office/drawing/2014/main" id="{84D560FF-A855-424B-AC0F-E614122F670A}"/>
              </a:ext>
            </a:extLst>
          </p:cNvPr>
          <p:cNvSpPr>
            <a:spLocks noChangeArrowheads="1"/>
          </p:cNvSpPr>
          <p:nvPr/>
        </p:nvSpPr>
        <p:spPr bwMode="auto">
          <a:xfrm>
            <a:off x="7375403" y="5058192"/>
            <a:ext cx="3069308" cy="1539458"/>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t>An empty document container and an updated list of documents that includes the newly created group</a:t>
            </a:r>
          </a:p>
        </p:txBody>
      </p:sp>
      <p:sp>
        <p:nvSpPr>
          <p:cNvPr id="12" name="Rounded Rectangle 11">
            <a:extLst>
              <a:ext uri="{FF2B5EF4-FFF2-40B4-BE49-F238E27FC236}">
                <a16:creationId xmlns:a16="http://schemas.microsoft.com/office/drawing/2014/main" id="{0AA57A28-CF7A-7B40-AD1C-17A5F98F703B}"/>
              </a:ext>
            </a:extLst>
          </p:cNvPr>
          <p:cNvSpPr>
            <a:spLocks noChangeArrowheads="1"/>
          </p:cNvSpPr>
          <p:nvPr/>
        </p:nvSpPr>
        <p:spPr bwMode="auto">
          <a:xfrm>
            <a:off x="7713144" y="1700808"/>
            <a:ext cx="2343297" cy="1084194"/>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t>Using the ‘New Group’ menu option or keyboard shortcut</a:t>
            </a:r>
          </a:p>
        </p:txBody>
      </p:sp>
      <p:sp>
        <p:nvSpPr>
          <p:cNvPr id="13" name="TextBox 12">
            <a:extLst>
              <a:ext uri="{FF2B5EF4-FFF2-40B4-BE49-F238E27FC236}">
                <a16:creationId xmlns:a16="http://schemas.microsoft.com/office/drawing/2014/main" id="{61D164FD-B2AE-7442-B0F7-1C58DC38B64D}"/>
              </a:ext>
            </a:extLst>
          </p:cNvPr>
          <p:cNvSpPr txBox="1"/>
          <p:nvPr/>
        </p:nvSpPr>
        <p:spPr>
          <a:xfrm>
            <a:off x="5289338" y="2708921"/>
            <a:ext cx="128913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Action</a:t>
            </a:r>
          </a:p>
        </p:txBody>
      </p:sp>
      <p:sp>
        <p:nvSpPr>
          <p:cNvPr id="14" name="TextBox 13">
            <a:extLst>
              <a:ext uri="{FF2B5EF4-FFF2-40B4-BE49-F238E27FC236}">
                <a16:creationId xmlns:a16="http://schemas.microsoft.com/office/drawing/2014/main" id="{70FB1E7C-469E-7B40-989B-58320C8FEFBA}"/>
              </a:ext>
            </a:extLst>
          </p:cNvPr>
          <p:cNvSpPr txBox="1"/>
          <p:nvPr/>
        </p:nvSpPr>
        <p:spPr>
          <a:xfrm>
            <a:off x="8057260" y="4505455"/>
            <a:ext cx="140615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Output</a:t>
            </a:r>
          </a:p>
        </p:txBody>
      </p:sp>
      <p:sp>
        <p:nvSpPr>
          <p:cNvPr id="15" name="TextBox 14">
            <a:extLst>
              <a:ext uri="{FF2B5EF4-FFF2-40B4-BE49-F238E27FC236}">
                <a16:creationId xmlns:a16="http://schemas.microsoft.com/office/drawing/2014/main" id="{8F3AC7E0-2223-0349-B055-CD6F2B9C9B4E}"/>
              </a:ext>
            </a:extLst>
          </p:cNvPr>
          <p:cNvSpPr txBox="1"/>
          <p:nvPr/>
        </p:nvSpPr>
        <p:spPr>
          <a:xfrm>
            <a:off x="7963514" y="1097412"/>
            <a:ext cx="1918923"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Activation</a:t>
            </a:r>
          </a:p>
        </p:txBody>
      </p:sp>
      <p:sp>
        <p:nvSpPr>
          <p:cNvPr id="16" name="TextBox 15">
            <a:extLst>
              <a:ext uri="{FF2B5EF4-FFF2-40B4-BE49-F238E27FC236}">
                <a16:creationId xmlns:a16="http://schemas.microsoft.com/office/drawing/2014/main" id="{AAFAB6AE-C4C6-C643-911A-BA0E006D8F23}"/>
              </a:ext>
            </a:extLst>
          </p:cNvPr>
          <p:cNvSpPr txBox="1"/>
          <p:nvPr/>
        </p:nvSpPr>
        <p:spPr>
          <a:xfrm>
            <a:off x="5082675" y="1549079"/>
            <a:ext cx="2122119"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New Group</a:t>
            </a:r>
          </a:p>
        </p:txBody>
      </p:sp>
      <p:sp>
        <p:nvSpPr>
          <p:cNvPr id="17" name="Arc 16">
            <a:extLst>
              <a:ext uri="{FF2B5EF4-FFF2-40B4-BE49-F238E27FC236}">
                <a16:creationId xmlns:a16="http://schemas.microsoft.com/office/drawing/2014/main" id="{F3D744EF-93EC-8845-9A9B-5893482BEDA3}"/>
              </a:ext>
            </a:extLst>
          </p:cNvPr>
          <p:cNvSpPr/>
          <p:nvPr/>
        </p:nvSpPr>
        <p:spPr>
          <a:xfrm>
            <a:off x="3471212" y="1377913"/>
            <a:ext cx="4925385" cy="2620924"/>
          </a:xfrm>
          <a:prstGeom prst="arc">
            <a:avLst>
              <a:gd name="adj1" fmla="val 7731031"/>
              <a:gd name="adj2" fmla="val 10462250"/>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Arc 17">
            <a:extLst>
              <a:ext uri="{FF2B5EF4-FFF2-40B4-BE49-F238E27FC236}">
                <a16:creationId xmlns:a16="http://schemas.microsoft.com/office/drawing/2014/main" id="{A43C80D0-CBAC-7E45-A820-9A1561A93291}"/>
              </a:ext>
            </a:extLst>
          </p:cNvPr>
          <p:cNvSpPr/>
          <p:nvPr/>
        </p:nvSpPr>
        <p:spPr>
          <a:xfrm>
            <a:off x="5516664" y="-26842"/>
            <a:ext cx="3413826" cy="4140452"/>
          </a:xfrm>
          <a:prstGeom prst="arc">
            <a:avLst>
              <a:gd name="adj1" fmla="val 1477990"/>
              <a:gd name="adj2" fmla="val 5398330"/>
            </a:avLst>
          </a:prstGeom>
          <a:noFill/>
          <a:ln w="152400">
            <a:solidFill>
              <a:schemeClr val="accent5">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69379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673DE-E2DC-8C4E-BEFF-2A73B4551076}"/>
              </a:ext>
            </a:extLst>
          </p:cNvPr>
          <p:cNvSpPr>
            <a:spLocks noGrp="1"/>
          </p:cNvSpPr>
          <p:nvPr>
            <p:ph type="title"/>
          </p:nvPr>
        </p:nvSpPr>
        <p:spPr>
          <a:xfrm>
            <a:off x="1981200" y="116632"/>
            <a:ext cx="8229600" cy="864096"/>
          </a:xfrm>
        </p:spPr>
        <p:txBody>
          <a:bodyPr/>
          <a:lstStyle/>
          <a:p>
            <a:r>
              <a:rPr lang="en-US" dirty="0">
                <a:solidFill>
                  <a:schemeClr val="accent1"/>
                </a:solidFill>
              </a:rPr>
              <a:t>Personas</a:t>
            </a:r>
          </a:p>
        </p:txBody>
      </p:sp>
      <p:sp>
        <p:nvSpPr>
          <p:cNvPr id="3" name="Content Placeholder 2">
            <a:extLst>
              <a:ext uri="{FF2B5EF4-FFF2-40B4-BE49-F238E27FC236}">
                <a16:creationId xmlns:a16="http://schemas.microsoft.com/office/drawing/2014/main" id="{126B34FE-BCAF-5542-9933-0CB3F2ADF9B8}"/>
              </a:ext>
            </a:extLst>
          </p:cNvPr>
          <p:cNvSpPr>
            <a:spLocks noGrp="1"/>
          </p:cNvSpPr>
          <p:nvPr>
            <p:ph idx="1"/>
          </p:nvPr>
        </p:nvSpPr>
        <p:spPr>
          <a:xfrm>
            <a:off x="704538" y="1052736"/>
            <a:ext cx="10822898" cy="5517926"/>
          </a:xfrm>
        </p:spPr>
        <p:txBody>
          <a:bodyPr>
            <a:normAutofit/>
          </a:bodyPr>
          <a:lstStyle/>
          <a:p>
            <a:r>
              <a:rPr lang="en-US" sz="2600" dirty="0"/>
              <a:t>You need to have an </a:t>
            </a:r>
            <a:r>
              <a:rPr lang="en-US" sz="2600" dirty="0">
                <a:solidFill>
                  <a:srgbClr val="C00000"/>
                </a:solidFill>
              </a:rPr>
              <a:t>understanding</a:t>
            </a:r>
            <a:r>
              <a:rPr lang="en-US" sz="2600" dirty="0"/>
              <a:t> of your potential users to design </a:t>
            </a:r>
            <a:r>
              <a:rPr lang="en-US" sz="2600" dirty="0">
                <a:solidFill>
                  <a:srgbClr val="C00000"/>
                </a:solidFill>
              </a:rPr>
              <a:t>features</a:t>
            </a:r>
            <a:r>
              <a:rPr lang="en-US" sz="2600" dirty="0"/>
              <a:t> that they are likely to find useful and to design a user interface that is suited to them.</a:t>
            </a:r>
          </a:p>
          <a:p>
            <a:r>
              <a:rPr lang="en-US" sz="2600" dirty="0">
                <a:solidFill>
                  <a:srgbClr val="C00000"/>
                </a:solidFill>
              </a:rPr>
              <a:t>Personas</a:t>
            </a:r>
            <a:r>
              <a:rPr lang="en-US" sz="2600" dirty="0"/>
              <a:t> are ‘</a:t>
            </a:r>
            <a:r>
              <a:rPr lang="en-US" sz="2600" dirty="0">
                <a:solidFill>
                  <a:srgbClr val="C00000"/>
                </a:solidFill>
              </a:rPr>
              <a:t>imagined users</a:t>
            </a:r>
            <a:r>
              <a:rPr lang="en-US" sz="2600" dirty="0"/>
              <a:t>’ where you create a character portrait of a type of user that you think might use your product. </a:t>
            </a:r>
          </a:p>
          <a:p>
            <a:pPr lvl="1"/>
            <a:r>
              <a:rPr lang="en-US" sz="2600" dirty="0"/>
              <a:t>For example, if your product is aimed at managing appointments for dentists, you might create a dentist persona, a receptionist persona and a patient persona. </a:t>
            </a:r>
          </a:p>
          <a:p>
            <a:r>
              <a:rPr lang="en-US" sz="2600" dirty="0">
                <a:solidFill>
                  <a:srgbClr val="C00000"/>
                </a:solidFill>
              </a:rPr>
              <a:t>Personas</a:t>
            </a:r>
            <a:r>
              <a:rPr lang="en-US" sz="2600" dirty="0"/>
              <a:t> of different types of user help you </a:t>
            </a:r>
            <a:r>
              <a:rPr lang="en-US" sz="2600" dirty="0">
                <a:solidFill>
                  <a:schemeClr val="accent1"/>
                </a:solidFill>
              </a:rPr>
              <a:t>imagine what these users may want to do with your software </a:t>
            </a:r>
            <a:r>
              <a:rPr lang="en-US" sz="2600" dirty="0"/>
              <a:t>and how it might be used. They help you envisage difficulties that they might have in understanding and using product features.</a:t>
            </a:r>
          </a:p>
        </p:txBody>
      </p:sp>
      <p:sp>
        <p:nvSpPr>
          <p:cNvPr id="4" name="Slide Number Placeholder 3">
            <a:extLst>
              <a:ext uri="{FF2B5EF4-FFF2-40B4-BE49-F238E27FC236}">
                <a16:creationId xmlns:a16="http://schemas.microsoft.com/office/drawing/2014/main" id="{0DC8117D-8A15-2347-8E4E-64D308985782}"/>
              </a:ext>
            </a:extLst>
          </p:cNvPr>
          <p:cNvSpPr>
            <a:spLocks noGrp="1"/>
          </p:cNvSpPr>
          <p:nvPr>
            <p:ph type="sldNum" sz="quarter" idx="12"/>
          </p:nvPr>
        </p:nvSpPr>
        <p:spPr/>
        <p:txBody>
          <a:bodyPr/>
          <a:lstStyle/>
          <a:p>
            <a:pPr>
              <a:defRPr/>
            </a:pPr>
            <a:fld id="{E78C9E75-97FD-45D9-8ED3-955348887BB1}" type="slidenum">
              <a:rPr lang="zh-TW" altLang="en-US" smtClean="0"/>
              <a:pPr>
                <a:defRPr/>
              </a:pPr>
              <a:t>63</a:t>
            </a:fld>
            <a:endParaRPr lang="zh-TW" altLang="en-US"/>
          </a:p>
        </p:txBody>
      </p:sp>
      <p:sp>
        <p:nvSpPr>
          <p:cNvPr id="5" name="Footer Placeholder 4">
            <a:extLst>
              <a:ext uri="{FF2B5EF4-FFF2-40B4-BE49-F238E27FC236}">
                <a16:creationId xmlns:a16="http://schemas.microsoft.com/office/drawing/2014/main" id="{DDE32FE0-390A-5A44-90FC-622A785D1DE8}"/>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2542167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8B586-3780-EA4D-A96D-4FC6299CC393}"/>
              </a:ext>
            </a:extLst>
          </p:cNvPr>
          <p:cNvSpPr>
            <a:spLocks noGrp="1"/>
          </p:cNvSpPr>
          <p:nvPr>
            <p:ph type="title"/>
          </p:nvPr>
        </p:nvSpPr>
        <p:spPr>
          <a:xfrm>
            <a:off x="1981200" y="104931"/>
            <a:ext cx="8229600" cy="894377"/>
          </a:xfrm>
        </p:spPr>
        <p:txBody>
          <a:bodyPr>
            <a:normAutofit/>
          </a:bodyPr>
          <a:lstStyle/>
          <a:p>
            <a:r>
              <a:rPr lang="en-US" dirty="0">
                <a:solidFill>
                  <a:schemeClr val="accent1"/>
                </a:solidFill>
              </a:rPr>
              <a:t>Persona descriptions</a:t>
            </a:r>
          </a:p>
        </p:txBody>
      </p:sp>
      <p:sp>
        <p:nvSpPr>
          <p:cNvPr id="3" name="Content Placeholder 2">
            <a:extLst>
              <a:ext uri="{FF2B5EF4-FFF2-40B4-BE49-F238E27FC236}">
                <a16:creationId xmlns:a16="http://schemas.microsoft.com/office/drawing/2014/main" id="{5FCE2F90-185E-2F4D-952B-EF1CF5B697D8}"/>
              </a:ext>
            </a:extLst>
          </p:cNvPr>
          <p:cNvSpPr>
            <a:spLocks noGrp="1"/>
          </p:cNvSpPr>
          <p:nvPr>
            <p:ph idx="1"/>
          </p:nvPr>
        </p:nvSpPr>
        <p:spPr>
          <a:xfrm>
            <a:off x="689548" y="1268761"/>
            <a:ext cx="10672995" cy="5145435"/>
          </a:xfrm>
        </p:spPr>
        <p:txBody>
          <a:bodyPr>
            <a:normAutofit/>
          </a:bodyPr>
          <a:lstStyle/>
          <a:p>
            <a:r>
              <a:rPr lang="en-US" dirty="0"/>
              <a:t>A </a:t>
            </a:r>
            <a:r>
              <a:rPr lang="en-US" dirty="0">
                <a:solidFill>
                  <a:srgbClr val="C00000"/>
                </a:solidFill>
              </a:rPr>
              <a:t>persona</a:t>
            </a:r>
            <a:r>
              <a:rPr lang="en-US" dirty="0"/>
              <a:t> should ‘</a:t>
            </a:r>
            <a:r>
              <a:rPr lang="en-US" dirty="0">
                <a:solidFill>
                  <a:srgbClr val="C00000"/>
                </a:solidFill>
              </a:rPr>
              <a:t>paint a picture</a:t>
            </a:r>
            <a:r>
              <a:rPr lang="en-US" dirty="0"/>
              <a:t>’ of </a:t>
            </a:r>
            <a:r>
              <a:rPr lang="en-US" dirty="0">
                <a:solidFill>
                  <a:schemeClr val="accent1"/>
                </a:solidFill>
              </a:rPr>
              <a:t>a type of product user</a:t>
            </a:r>
            <a:r>
              <a:rPr lang="en-US" dirty="0"/>
              <a:t>. They should be relatively short and easy-to-read.</a:t>
            </a:r>
          </a:p>
          <a:p>
            <a:r>
              <a:rPr lang="en-US" dirty="0"/>
              <a:t>Describe their </a:t>
            </a:r>
            <a:r>
              <a:rPr lang="en-US" dirty="0">
                <a:solidFill>
                  <a:schemeClr val="accent1"/>
                </a:solidFill>
              </a:rPr>
              <a:t>background</a:t>
            </a:r>
            <a:r>
              <a:rPr lang="en-US" dirty="0"/>
              <a:t> and </a:t>
            </a:r>
            <a:r>
              <a:rPr lang="en-US" dirty="0">
                <a:solidFill>
                  <a:srgbClr val="FF0000"/>
                </a:solidFill>
              </a:rPr>
              <a:t>why</a:t>
            </a:r>
            <a:r>
              <a:rPr lang="en-US" dirty="0"/>
              <a:t> they might </a:t>
            </a:r>
            <a:r>
              <a:rPr lang="en-US" dirty="0">
                <a:solidFill>
                  <a:schemeClr val="accent1"/>
                </a:solidFill>
              </a:rPr>
              <a:t>want</a:t>
            </a:r>
            <a:r>
              <a:rPr lang="en-US" dirty="0"/>
              <a:t> to use your product. </a:t>
            </a:r>
          </a:p>
          <a:p>
            <a:r>
              <a:rPr lang="en-US" dirty="0"/>
              <a:t>Say something about their </a:t>
            </a:r>
            <a:r>
              <a:rPr lang="en-US" dirty="0">
                <a:solidFill>
                  <a:schemeClr val="accent1"/>
                </a:solidFill>
              </a:rPr>
              <a:t>educational background and technical skills</a:t>
            </a:r>
            <a:r>
              <a:rPr lang="en-US" dirty="0"/>
              <a:t>. </a:t>
            </a:r>
          </a:p>
          <a:p>
            <a:r>
              <a:rPr lang="en-US" dirty="0"/>
              <a:t>These help you assess whether or not a software feature is likely to be useful, understandable and usable by typical product users. </a:t>
            </a:r>
          </a:p>
          <a:p>
            <a:endParaRPr lang="en-US" dirty="0"/>
          </a:p>
          <a:p>
            <a:endParaRPr lang="en-US" dirty="0"/>
          </a:p>
        </p:txBody>
      </p:sp>
      <p:sp>
        <p:nvSpPr>
          <p:cNvPr id="4" name="Slide Number Placeholder 3">
            <a:extLst>
              <a:ext uri="{FF2B5EF4-FFF2-40B4-BE49-F238E27FC236}">
                <a16:creationId xmlns:a16="http://schemas.microsoft.com/office/drawing/2014/main" id="{9F4EC8B0-DC66-B84D-BCAE-A0E1DC8E6183}"/>
              </a:ext>
            </a:extLst>
          </p:cNvPr>
          <p:cNvSpPr>
            <a:spLocks noGrp="1"/>
          </p:cNvSpPr>
          <p:nvPr>
            <p:ph type="sldNum" sz="quarter" idx="12"/>
          </p:nvPr>
        </p:nvSpPr>
        <p:spPr/>
        <p:txBody>
          <a:bodyPr/>
          <a:lstStyle/>
          <a:p>
            <a:pPr>
              <a:defRPr/>
            </a:pPr>
            <a:fld id="{E78C9E75-97FD-45D9-8ED3-955348887BB1}" type="slidenum">
              <a:rPr lang="zh-TW" altLang="en-US" smtClean="0"/>
              <a:pPr>
                <a:defRPr/>
              </a:pPr>
              <a:t>64</a:t>
            </a:fld>
            <a:endParaRPr lang="zh-TW" altLang="en-US"/>
          </a:p>
        </p:txBody>
      </p:sp>
      <p:sp>
        <p:nvSpPr>
          <p:cNvPr id="5" name="Footer Placeholder 4">
            <a:extLst>
              <a:ext uri="{FF2B5EF4-FFF2-40B4-BE49-F238E27FC236}">
                <a16:creationId xmlns:a16="http://schemas.microsoft.com/office/drawing/2014/main" id="{A5AFD5C1-426F-2D4C-9A7C-0D65715FDAFA}"/>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4840824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F4FE0-81E5-434A-89D1-569F1E1837D5}"/>
              </a:ext>
            </a:extLst>
          </p:cNvPr>
          <p:cNvSpPr>
            <a:spLocks noGrp="1"/>
          </p:cNvSpPr>
          <p:nvPr>
            <p:ph type="title"/>
          </p:nvPr>
        </p:nvSpPr>
        <p:spPr>
          <a:xfrm>
            <a:off x="1981200" y="0"/>
            <a:ext cx="8229600" cy="980728"/>
          </a:xfrm>
        </p:spPr>
        <p:txBody>
          <a:bodyPr/>
          <a:lstStyle/>
          <a:p>
            <a:r>
              <a:rPr lang="en-US" dirty="0">
                <a:solidFill>
                  <a:schemeClr val="accent1"/>
                </a:solidFill>
              </a:rPr>
              <a:t>Persona descriptions</a:t>
            </a:r>
          </a:p>
        </p:txBody>
      </p:sp>
      <p:sp>
        <p:nvSpPr>
          <p:cNvPr id="4" name="Slide Number Placeholder 3">
            <a:extLst>
              <a:ext uri="{FF2B5EF4-FFF2-40B4-BE49-F238E27FC236}">
                <a16:creationId xmlns:a16="http://schemas.microsoft.com/office/drawing/2014/main" id="{49181EAA-8C1E-EF4D-BFF1-7DE5C029B6C1}"/>
              </a:ext>
            </a:extLst>
          </p:cNvPr>
          <p:cNvSpPr>
            <a:spLocks noGrp="1"/>
          </p:cNvSpPr>
          <p:nvPr>
            <p:ph type="sldNum" sz="quarter" idx="12"/>
          </p:nvPr>
        </p:nvSpPr>
        <p:spPr/>
        <p:txBody>
          <a:bodyPr/>
          <a:lstStyle/>
          <a:p>
            <a:pPr>
              <a:defRPr/>
            </a:pPr>
            <a:fld id="{E78C9E75-97FD-45D9-8ED3-955348887BB1}" type="slidenum">
              <a:rPr lang="zh-TW" altLang="en-US" smtClean="0"/>
              <a:pPr>
                <a:defRPr/>
              </a:pPr>
              <a:t>65</a:t>
            </a:fld>
            <a:endParaRPr lang="zh-TW" altLang="en-US"/>
          </a:p>
        </p:txBody>
      </p:sp>
      <p:sp>
        <p:nvSpPr>
          <p:cNvPr id="6" name="Footer Placeholder 4">
            <a:extLst>
              <a:ext uri="{FF2B5EF4-FFF2-40B4-BE49-F238E27FC236}">
                <a16:creationId xmlns:a16="http://schemas.microsoft.com/office/drawing/2014/main" id="{3628D4EF-A722-6B44-902C-3485D3908DDD}"/>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TextBox 7">
            <a:extLst>
              <a:ext uri="{FF2B5EF4-FFF2-40B4-BE49-F238E27FC236}">
                <a16:creationId xmlns:a16="http://schemas.microsoft.com/office/drawing/2014/main" id="{895ADA41-0681-A342-BAE0-BD76EF2CCCA6}"/>
              </a:ext>
            </a:extLst>
          </p:cNvPr>
          <p:cNvSpPr txBox="1"/>
          <p:nvPr/>
        </p:nvSpPr>
        <p:spPr>
          <a:xfrm>
            <a:off x="2321626" y="872430"/>
            <a:ext cx="2793009"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Personalization</a:t>
            </a:r>
          </a:p>
        </p:txBody>
      </p:sp>
      <p:sp>
        <p:nvSpPr>
          <p:cNvPr id="12" name="Arc 11">
            <a:extLst>
              <a:ext uri="{FF2B5EF4-FFF2-40B4-BE49-F238E27FC236}">
                <a16:creationId xmlns:a16="http://schemas.microsoft.com/office/drawing/2014/main" id="{5FBB4D98-E9D9-8043-8F5D-638DF55F2D47}"/>
              </a:ext>
            </a:extLst>
          </p:cNvPr>
          <p:cNvSpPr/>
          <p:nvPr/>
        </p:nvSpPr>
        <p:spPr>
          <a:xfrm>
            <a:off x="4003556" y="1417320"/>
            <a:ext cx="2236461" cy="2011680"/>
          </a:xfrm>
          <a:prstGeom prst="arc">
            <a:avLst>
              <a:gd name="adj1" fmla="val 5319547"/>
              <a:gd name="adj2" fmla="val 10500485"/>
            </a:avLst>
          </a:prstGeom>
          <a:noFill/>
          <a:ln w="152400">
            <a:solidFill>
              <a:schemeClr val="accent5">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B11A43D4-B3B3-7041-87C2-F98F5362BE01}"/>
              </a:ext>
            </a:extLst>
          </p:cNvPr>
          <p:cNvSpPr txBox="1"/>
          <p:nvPr/>
        </p:nvSpPr>
        <p:spPr>
          <a:xfrm>
            <a:off x="7472054" y="881383"/>
            <a:ext cx="209807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Job-related</a:t>
            </a:r>
          </a:p>
        </p:txBody>
      </p:sp>
      <p:sp>
        <p:nvSpPr>
          <p:cNvPr id="15" name="TextBox 14">
            <a:extLst>
              <a:ext uri="{FF2B5EF4-FFF2-40B4-BE49-F238E27FC236}">
                <a16:creationId xmlns:a16="http://schemas.microsoft.com/office/drawing/2014/main" id="{1B204EB8-9E0A-E842-9AA8-79C21B9E0CFA}"/>
              </a:ext>
            </a:extLst>
          </p:cNvPr>
          <p:cNvSpPr txBox="1"/>
          <p:nvPr/>
        </p:nvSpPr>
        <p:spPr>
          <a:xfrm>
            <a:off x="7679615" y="5753434"/>
            <a:ext cx="1869999"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Education</a:t>
            </a:r>
          </a:p>
        </p:txBody>
      </p:sp>
      <p:sp>
        <p:nvSpPr>
          <p:cNvPr id="17" name="TextBox 16">
            <a:extLst>
              <a:ext uri="{FF2B5EF4-FFF2-40B4-BE49-F238E27FC236}">
                <a16:creationId xmlns:a16="http://schemas.microsoft.com/office/drawing/2014/main" id="{CF582585-0646-CB4F-8802-1D783ED14EA5}"/>
              </a:ext>
            </a:extLst>
          </p:cNvPr>
          <p:cNvSpPr txBox="1"/>
          <p:nvPr/>
        </p:nvSpPr>
        <p:spPr>
          <a:xfrm>
            <a:off x="2639616" y="5753434"/>
            <a:ext cx="1909882"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Relevance</a:t>
            </a:r>
          </a:p>
        </p:txBody>
      </p:sp>
      <p:sp>
        <p:nvSpPr>
          <p:cNvPr id="19" name="Arc 18">
            <a:extLst>
              <a:ext uri="{FF2B5EF4-FFF2-40B4-BE49-F238E27FC236}">
                <a16:creationId xmlns:a16="http://schemas.microsoft.com/office/drawing/2014/main" id="{CAA636CE-AEB9-1646-96F4-5E9FD74464A0}"/>
              </a:ext>
            </a:extLst>
          </p:cNvPr>
          <p:cNvSpPr/>
          <p:nvPr/>
        </p:nvSpPr>
        <p:spPr>
          <a:xfrm>
            <a:off x="5951985" y="1417320"/>
            <a:ext cx="2236461" cy="2011680"/>
          </a:xfrm>
          <a:prstGeom prst="arc">
            <a:avLst>
              <a:gd name="adj1" fmla="val 295758"/>
              <a:gd name="adj2" fmla="val 5355719"/>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a:extLst>
              <a:ext uri="{FF2B5EF4-FFF2-40B4-BE49-F238E27FC236}">
                <a16:creationId xmlns:a16="http://schemas.microsoft.com/office/drawing/2014/main" id="{9C560072-0A92-394B-9472-531F5EDDF831}"/>
              </a:ext>
            </a:extLst>
          </p:cNvPr>
          <p:cNvSpPr/>
          <p:nvPr/>
        </p:nvSpPr>
        <p:spPr>
          <a:xfrm>
            <a:off x="6023993" y="3645024"/>
            <a:ext cx="2236461" cy="2011680"/>
          </a:xfrm>
          <a:prstGeom prst="arc">
            <a:avLst>
              <a:gd name="adj1" fmla="val 16044208"/>
              <a:gd name="adj2" fmla="val 21483951"/>
            </a:avLst>
          </a:prstGeom>
          <a:noFill/>
          <a:ln w="152400">
            <a:solidFill>
              <a:schemeClr val="accent5">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a:extLst>
              <a:ext uri="{FF2B5EF4-FFF2-40B4-BE49-F238E27FC236}">
                <a16:creationId xmlns:a16="http://schemas.microsoft.com/office/drawing/2014/main" id="{1FD70EC2-8F3C-804F-98EC-6F9300033F86}"/>
              </a:ext>
            </a:extLst>
          </p:cNvPr>
          <p:cNvSpPr/>
          <p:nvPr/>
        </p:nvSpPr>
        <p:spPr>
          <a:xfrm>
            <a:off x="4003556" y="3649568"/>
            <a:ext cx="2236461" cy="2011680"/>
          </a:xfrm>
          <a:prstGeom prst="arc">
            <a:avLst>
              <a:gd name="adj1" fmla="val 10863301"/>
              <a:gd name="adj2" fmla="val 16140351"/>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Rounded Rectangle 6">
            <a:extLst>
              <a:ext uri="{FF2B5EF4-FFF2-40B4-BE49-F238E27FC236}">
                <a16:creationId xmlns:a16="http://schemas.microsoft.com/office/drawing/2014/main" id="{8080F023-B4E3-234F-ADB2-8F3D6FD1ABC6}"/>
              </a:ext>
            </a:extLst>
          </p:cNvPr>
          <p:cNvSpPr>
            <a:spLocks noChangeArrowheads="1"/>
          </p:cNvSpPr>
          <p:nvPr/>
        </p:nvSpPr>
        <p:spPr bwMode="auto">
          <a:xfrm>
            <a:off x="5114635" y="2996953"/>
            <a:ext cx="1962729" cy="935905"/>
          </a:xfrm>
          <a:prstGeom prst="roundRect">
            <a:avLst>
              <a:gd name="adj" fmla="val 23856"/>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4000" b="1" dirty="0">
                <a:solidFill>
                  <a:srgbClr val="C00000"/>
                </a:solidFill>
              </a:rPr>
              <a:t>Persona</a:t>
            </a:r>
          </a:p>
        </p:txBody>
      </p:sp>
      <p:sp>
        <p:nvSpPr>
          <p:cNvPr id="10" name="Rounded Rectangle 9">
            <a:extLst>
              <a:ext uri="{FF2B5EF4-FFF2-40B4-BE49-F238E27FC236}">
                <a16:creationId xmlns:a16="http://schemas.microsoft.com/office/drawing/2014/main" id="{F09B2B15-A15F-5B40-8508-E069232F1F6F}"/>
              </a:ext>
            </a:extLst>
          </p:cNvPr>
          <p:cNvSpPr>
            <a:spLocks noChangeArrowheads="1"/>
          </p:cNvSpPr>
          <p:nvPr/>
        </p:nvSpPr>
        <p:spPr bwMode="auto">
          <a:xfrm>
            <a:off x="2274404" y="1437182"/>
            <a:ext cx="2949056"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Include personal information about </a:t>
            </a:r>
            <a:br>
              <a:rPr lang="en-US" sz="2400" dirty="0"/>
            </a:br>
            <a:r>
              <a:rPr lang="en-US" sz="2400" dirty="0"/>
              <a:t>the individual</a:t>
            </a:r>
          </a:p>
        </p:txBody>
      </p:sp>
      <p:sp>
        <p:nvSpPr>
          <p:cNvPr id="14" name="Rounded Rectangle 13">
            <a:extLst>
              <a:ext uri="{FF2B5EF4-FFF2-40B4-BE49-F238E27FC236}">
                <a16:creationId xmlns:a16="http://schemas.microsoft.com/office/drawing/2014/main" id="{17CDD9EF-B088-C04F-8F59-79507FFF1876}"/>
              </a:ext>
            </a:extLst>
          </p:cNvPr>
          <p:cNvSpPr>
            <a:spLocks noChangeArrowheads="1"/>
          </p:cNvSpPr>
          <p:nvPr/>
        </p:nvSpPr>
        <p:spPr bwMode="auto">
          <a:xfrm>
            <a:off x="7077363" y="1437182"/>
            <a:ext cx="2949056"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Include details of </a:t>
            </a:r>
            <a:br>
              <a:rPr lang="en-US" sz="2400" dirty="0"/>
            </a:br>
            <a:r>
              <a:rPr lang="en-US" sz="2400" dirty="0"/>
              <a:t>the individual’s job</a:t>
            </a:r>
          </a:p>
        </p:txBody>
      </p:sp>
      <p:sp>
        <p:nvSpPr>
          <p:cNvPr id="16" name="Rounded Rectangle 15">
            <a:extLst>
              <a:ext uri="{FF2B5EF4-FFF2-40B4-BE49-F238E27FC236}">
                <a16:creationId xmlns:a16="http://schemas.microsoft.com/office/drawing/2014/main" id="{2E57247F-B606-B945-89AE-F3D93789ABEE}"/>
              </a:ext>
            </a:extLst>
          </p:cNvPr>
          <p:cNvSpPr>
            <a:spLocks noChangeArrowheads="1"/>
          </p:cNvSpPr>
          <p:nvPr/>
        </p:nvSpPr>
        <p:spPr bwMode="auto">
          <a:xfrm>
            <a:off x="7077363" y="4606928"/>
            <a:ext cx="2949056"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Include details of </a:t>
            </a:r>
            <a:br>
              <a:rPr lang="en-US" sz="2400" dirty="0"/>
            </a:br>
            <a:r>
              <a:rPr lang="en-US" sz="2400" dirty="0"/>
              <a:t>their education and experience</a:t>
            </a:r>
          </a:p>
        </p:txBody>
      </p:sp>
      <p:sp>
        <p:nvSpPr>
          <p:cNvPr id="18" name="Rounded Rectangle 17">
            <a:extLst>
              <a:ext uri="{FF2B5EF4-FFF2-40B4-BE49-F238E27FC236}">
                <a16:creationId xmlns:a16="http://schemas.microsoft.com/office/drawing/2014/main" id="{5E05FEF2-E551-BB46-B076-312131E32EFB}"/>
              </a:ext>
            </a:extLst>
          </p:cNvPr>
          <p:cNvSpPr>
            <a:spLocks noChangeArrowheads="1"/>
          </p:cNvSpPr>
          <p:nvPr/>
        </p:nvSpPr>
        <p:spPr bwMode="auto">
          <a:xfrm>
            <a:off x="2274404" y="4606928"/>
            <a:ext cx="2949056"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Include details of </a:t>
            </a:r>
            <a:br>
              <a:rPr lang="en-US" sz="2400" dirty="0"/>
            </a:br>
            <a:r>
              <a:rPr lang="en-US" sz="2400" dirty="0"/>
              <a:t>their interest in the product</a:t>
            </a:r>
          </a:p>
        </p:txBody>
      </p:sp>
    </p:spTree>
    <p:extLst>
      <p:ext uri="{BB962C8B-B14F-4D97-AF65-F5344CB8AC3E}">
        <p14:creationId xmlns:p14="http://schemas.microsoft.com/office/powerpoint/2010/main" val="10900906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591E4-0B10-A443-9820-CE0E83DB90B9}"/>
              </a:ext>
            </a:extLst>
          </p:cNvPr>
          <p:cNvSpPr>
            <a:spLocks noGrp="1"/>
          </p:cNvSpPr>
          <p:nvPr>
            <p:ph type="title"/>
          </p:nvPr>
        </p:nvSpPr>
        <p:spPr>
          <a:xfrm>
            <a:off x="1981200" y="116632"/>
            <a:ext cx="8229600" cy="935806"/>
          </a:xfrm>
        </p:spPr>
        <p:txBody>
          <a:bodyPr/>
          <a:lstStyle/>
          <a:p>
            <a:r>
              <a:rPr lang="en-US" dirty="0">
                <a:solidFill>
                  <a:schemeClr val="accent1"/>
                </a:solidFill>
              </a:rPr>
              <a:t>Persona benefits</a:t>
            </a:r>
          </a:p>
        </p:txBody>
      </p:sp>
      <p:sp>
        <p:nvSpPr>
          <p:cNvPr id="3" name="Content Placeholder 2">
            <a:extLst>
              <a:ext uri="{FF2B5EF4-FFF2-40B4-BE49-F238E27FC236}">
                <a16:creationId xmlns:a16="http://schemas.microsoft.com/office/drawing/2014/main" id="{5850E6AC-B7D4-0C4F-AFAA-08547AD6B752}"/>
              </a:ext>
            </a:extLst>
          </p:cNvPr>
          <p:cNvSpPr>
            <a:spLocks noGrp="1"/>
          </p:cNvSpPr>
          <p:nvPr>
            <p:ph idx="1"/>
          </p:nvPr>
        </p:nvSpPr>
        <p:spPr>
          <a:xfrm>
            <a:off x="642407" y="1052438"/>
            <a:ext cx="10993004" cy="5509806"/>
          </a:xfrm>
        </p:spPr>
        <p:txBody>
          <a:bodyPr>
            <a:noAutofit/>
          </a:bodyPr>
          <a:lstStyle/>
          <a:p>
            <a:r>
              <a:rPr lang="en-US" sz="2800" dirty="0">
                <a:solidFill>
                  <a:srgbClr val="C00000"/>
                </a:solidFill>
              </a:rPr>
              <a:t>Personas</a:t>
            </a:r>
            <a:r>
              <a:rPr lang="en-US" sz="2800" dirty="0"/>
              <a:t> help you and other development team members </a:t>
            </a:r>
            <a:br>
              <a:rPr lang="en-US" sz="2800" dirty="0"/>
            </a:br>
            <a:r>
              <a:rPr lang="en-US" sz="2800" dirty="0">
                <a:solidFill>
                  <a:schemeClr val="accent1"/>
                </a:solidFill>
              </a:rPr>
              <a:t>empathize with potential users </a:t>
            </a:r>
            <a:r>
              <a:rPr lang="en-US" sz="2800" dirty="0"/>
              <a:t>of the software. </a:t>
            </a:r>
          </a:p>
          <a:p>
            <a:r>
              <a:rPr lang="en-US" sz="2800" dirty="0"/>
              <a:t>Personas help because they are a tool that allows developers to </a:t>
            </a:r>
            <a:br>
              <a:rPr lang="en-US" sz="2800" dirty="0"/>
            </a:br>
            <a:r>
              <a:rPr lang="en-US" sz="2800" dirty="0"/>
              <a:t>‘</a:t>
            </a:r>
            <a:r>
              <a:rPr lang="en-US" sz="2800" dirty="0">
                <a:solidFill>
                  <a:schemeClr val="accent1"/>
                </a:solidFill>
              </a:rPr>
              <a:t>step into the user’s shoes</a:t>
            </a:r>
            <a:r>
              <a:rPr lang="en-US" sz="2800" dirty="0"/>
              <a:t>’. </a:t>
            </a:r>
          </a:p>
          <a:p>
            <a:pPr lvl="1"/>
            <a:r>
              <a:rPr lang="en-US" dirty="0"/>
              <a:t>Instead of thinking about what you would do in a particular situation, you can </a:t>
            </a:r>
            <a:r>
              <a:rPr lang="en-US" dirty="0">
                <a:solidFill>
                  <a:schemeClr val="accent1"/>
                </a:solidFill>
              </a:rPr>
              <a:t>imagine how a persona would behave and react</a:t>
            </a:r>
            <a:r>
              <a:rPr lang="en-US" dirty="0"/>
              <a:t>. </a:t>
            </a:r>
          </a:p>
          <a:p>
            <a:r>
              <a:rPr lang="en-US" sz="2800" dirty="0"/>
              <a:t>Personas can help you </a:t>
            </a:r>
            <a:r>
              <a:rPr lang="en-US" sz="2800" dirty="0">
                <a:solidFill>
                  <a:schemeClr val="accent1"/>
                </a:solidFill>
              </a:rPr>
              <a:t>check your ideas</a:t>
            </a:r>
            <a:r>
              <a:rPr lang="en-US" sz="2800" dirty="0"/>
              <a:t> to make sure that you are not including product features that aren’t really needed. </a:t>
            </a:r>
          </a:p>
          <a:p>
            <a:r>
              <a:rPr lang="en-US" sz="2800" dirty="0"/>
              <a:t>They help you to </a:t>
            </a:r>
            <a:r>
              <a:rPr lang="en-US" sz="2800" dirty="0">
                <a:solidFill>
                  <a:schemeClr val="accent1"/>
                </a:solidFill>
              </a:rPr>
              <a:t>avoid making unwarranted assumptions</a:t>
            </a:r>
            <a:r>
              <a:rPr lang="en-US" sz="2800" dirty="0"/>
              <a:t>, based on your own knowledge, and designing an over-complicated or irrelevant product.</a:t>
            </a:r>
          </a:p>
          <a:p>
            <a:endParaRPr lang="en-US" sz="2800" dirty="0"/>
          </a:p>
          <a:p>
            <a:endParaRPr lang="en-US" sz="2800" dirty="0"/>
          </a:p>
        </p:txBody>
      </p:sp>
      <p:sp>
        <p:nvSpPr>
          <p:cNvPr id="4" name="Slide Number Placeholder 3">
            <a:extLst>
              <a:ext uri="{FF2B5EF4-FFF2-40B4-BE49-F238E27FC236}">
                <a16:creationId xmlns:a16="http://schemas.microsoft.com/office/drawing/2014/main" id="{A2851AF4-9CF5-434F-8A9C-453DF4EC47B4}"/>
              </a:ext>
            </a:extLst>
          </p:cNvPr>
          <p:cNvSpPr>
            <a:spLocks noGrp="1"/>
          </p:cNvSpPr>
          <p:nvPr>
            <p:ph type="sldNum" sz="quarter" idx="12"/>
          </p:nvPr>
        </p:nvSpPr>
        <p:spPr/>
        <p:txBody>
          <a:bodyPr/>
          <a:lstStyle/>
          <a:p>
            <a:pPr>
              <a:defRPr/>
            </a:pPr>
            <a:fld id="{E78C9E75-97FD-45D9-8ED3-955348887BB1}" type="slidenum">
              <a:rPr lang="zh-TW" altLang="en-US" smtClean="0"/>
              <a:pPr>
                <a:defRPr/>
              </a:pPr>
              <a:t>66</a:t>
            </a:fld>
            <a:endParaRPr lang="zh-TW" altLang="en-US"/>
          </a:p>
        </p:txBody>
      </p:sp>
      <p:sp>
        <p:nvSpPr>
          <p:cNvPr id="5" name="Footer Placeholder 4">
            <a:extLst>
              <a:ext uri="{FF2B5EF4-FFF2-40B4-BE49-F238E27FC236}">
                <a16:creationId xmlns:a16="http://schemas.microsoft.com/office/drawing/2014/main" id="{8703FAF0-F1A0-1549-88B7-5514B3781D5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973004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4C7F5-C078-AD41-9F2F-1E1EF3AE33F8}"/>
              </a:ext>
            </a:extLst>
          </p:cNvPr>
          <p:cNvSpPr>
            <a:spLocks noGrp="1"/>
          </p:cNvSpPr>
          <p:nvPr>
            <p:ph type="title"/>
          </p:nvPr>
        </p:nvSpPr>
        <p:spPr>
          <a:xfrm>
            <a:off x="1981200" y="116632"/>
            <a:ext cx="8229600" cy="936104"/>
          </a:xfrm>
        </p:spPr>
        <p:txBody>
          <a:bodyPr/>
          <a:lstStyle/>
          <a:p>
            <a:r>
              <a:rPr lang="en-US" dirty="0">
                <a:solidFill>
                  <a:schemeClr val="accent1"/>
                </a:solidFill>
              </a:rPr>
              <a:t>Deriving personas</a:t>
            </a:r>
          </a:p>
        </p:txBody>
      </p:sp>
      <p:sp>
        <p:nvSpPr>
          <p:cNvPr id="3" name="Content Placeholder 2">
            <a:extLst>
              <a:ext uri="{FF2B5EF4-FFF2-40B4-BE49-F238E27FC236}">
                <a16:creationId xmlns:a16="http://schemas.microsoft.com/office/drawing/2014/main" id="{A61F7430-FAA1-1C49-8E67-4B6231B80137}"/>
              </a:ext>
            </a:extLst>
          </p:cNvPr>
          <p:cNvSpPr>
            <a:spLocks noGrp="1"/>
          </p:cNvSpPr>
          <p:nvPr>
            <p:ph idx="1"/>
          </p:nvPr>
        </p:nvSpPr>
        <p:spPr>
          <a:xfrm>
            <a:off x="662609" y="1052737"/>
            <a:ext cx="10933043" cy="5482323"/>
          </a:xfrm>
        </p:spPr>
        <p:txBody>
          <a:bodyPr>
            <a:noAutofit/>
          </a:bodyPr>
          <a:lstStyle/>
          <a:p>
            <a:r>
              <a:rPr lang="en-US" sz="2600" dirty="0">
                <a:solidFill>
                  <a:srgbClr val="C00000"/>
                </a:solidFill>
              </a:rPr>
              <a:t>Personas</a:t>
            </a:r>
            <a:r>
              <a:rPr lang="en-US" sz="2600" dirty="0"/>
              <a:t> should be based on an understanding of the </a:t>
            </a:r>
            <a:r>
              <a:rPr lang="en-US" sz="2600" dirty="0">
                <a:solidFill>
                  <a:schemeClr val="accent1"/>
                </a:solidFill>
              </a:rPr>
              <a:t>potential product users, their jobs, their background and their aspirations</a:t>
            </a:r>
            <a:r>
              <a:rPr lang="en-US" sz="2600" dirty="0"/>
              <a:t>. </a:t>
            </a:r>
          </a:p>
          <a:p>
            <a:r>
              <a:rPr lang="en-US" sz="2600" dirty="0"/>
              <a:t>You should study and survey potential users to understand </a:t>
            </a:r>
            <a:r>
              <a:rPr lang="en-US" sz="2600" dirty="0">
                <a:solidFill>
                  <a:srgbClr val="C00000"/>
                </a:solidFill>
              </a:rPr>
              <a:t>what they want </a:t>
            </a:r>
            <a:r>
              <a:rPr lang="en-US" sz="2600" dirty="0"/>
              <a:t>and </a:t>
            </a:r>
            <a:r>
              <a:rPr lang="en-US" sz="2600" dirty="0">
                <a:solidFill>
                  <a:srgbClr val="C00000"/>
                </a:solidFill>
              </a:rPr>
              <a:t>how they might use the product</a:t>
            </a:r>
            <a:r>
              <a:rPr lang="en-US" sz="2600" dirty="0"/>
              <a:t>. </a:t>
            </a:r>
          </a:p>
          <a:p>
            <a:r>
              <a:rPr lang="en-US" sz="2600" dirty="0"/>
              <a:t>From this data, you can then abstract the essential information about the different types of product user and use this as a basis for creating personas. </a:t>
            </a:r>
          </a:p>
          <a:p>
            <a:r>
              <a:rPr lang="en-US" sz="2600" dirty="0"/>
              <a:t>Personas that are developed on the basis of limited user information are called </a:t>
            </a:r>
            <a:r>
              <a:rPr lang="en-US" sz="2600" dirty="0">
                <a:solidFill>
                  <a:srgbClr val="C00000"/>
                </a:solidFill>
              </a:rPr>
              <a:t>proto-personas</a:t>
            </a:r>
            <a:r>
              <a:rPr lang="en-US" sz="2600" dirty="0"/>
              <a:t>. </a:t>
            </a:r>
          </a:p>
          <a:p>
            <a:r>
              <a:rPr lang="en-US" sz="2600" dirty="0">
                <a:solidFill>
                  <a:srgbClr val="C00000"/>
                </a:solidFill>
              </a:rPr>
              <a:t>Proto-personas</a:t>
            </a:r>
            <a:r>
              <a:rPr lang="en-US" sz="2600" dirty="0"/>
              <a:t> may be created as a collective team exercise using whatever information is available about potential product users. They can never be as accurate as personas developed from detailed user studies, but they are better than nothing. </a:t>
            </a:r>
          </a:p>
          <a:p>
            <a:endParaRPr lang="en-US" sz="2600" dirty="0"/>
          </a:p>
          <a:p>
            <a:endParaRPr lang="en-US" sz="2600" dirty="0"/>
          </a:p>
        </p:txBody>
      </p:sp>
      <p:sp>
        <p:nvSpPr>
          <p:cNvPr id="4" name="Slide Number Placeholder 3">
            <a:extLst>
              <a:ext uri="{FF2B5EF4-FFF2-40B4-BE49-F238E27FC236}">
                <a16:creationId xmlns:a16="http://schemas.microsoft.com/office/drawing/2014/main" id="{41E87A9F-69AD-4A43-9D83-84B62AD43A25}"/>
              </a:ext>
            </a:extLst>
          </p:cNvPr>
          <p:cNvSpPr>
            <a:spLocks noGrp="1"/>
          </p:cNvSpPr>
          <p:nvPr>
            <p:ph type="sldNum" sz="quarter" idx="12"/>
          </p:nvPr>
        </p:nvSpPr>
        <p:spPr/>
        <p:txBody>
          <a:bodyPr/>
          <a:lstStyle/>
          <a:p>
            <a:pPr>
              <a:defRPr/>
            </a:pPr>
            <a:fld id="{E78C9E75-97FD-45D9-8ED3-955348887BB1}" type="slidenum">
              <a:rPr lang="zh-TW" altLang="en-US" smtClean="0"/>
              <a:pPr>
                <a:defRPr/>
              </a:pPr>
              <a:t>67</a:t>
            </a:fld>
            <a:endParaRPr lang="zh-TW" altLang="en-US"/>
          </a:p>
        </p:txBody>
      </p:sp>
      <p:sp>
        <p:nvSpPr>
          <p:cNvPr id="5" name="Footer Placeholder 4">
            <a:extLst>
              <a:ext uri="{FF2B5EF4-FFF2-40B4-BE49-F238E27FC236}">
                <a16:creationId xmlns:a16="http://schemas.microsoft.com/office/drawing/2014/main" id="{E9F5C680-0845-574F-BFC0-78410CC3E9DB}"/>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5585034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EBF25-2CEF-0D44-8F36-4D717144B09A}"/>
              </a:ext>
            </a:extLst>
          </p:cNvPr>
          <p:cNvSpPr>
            <a:spLocks noGrp="1"/>
          </p:cNvSpPr>
          <p:nvPr>
            <p:ph type="title"/>
          </p:nvPr>
        </p:nvSpPr>
        <p:spPr>
          <a:xfrm>
            <a:off x="1981200" y="122629"/>
            <a:ext cx="8229600" cy="922114"/>
          </a:xfrm>
        </p:spPr>
        <p:txBody>
          <a:bodyPr/>
          <a:lstStyle/>
          <a:p>
            <a:r>
              <a:rPr lang="en-US" dirty="0">
                <a:solidFill>
                  <a:schemeClr val="accent1"/>
                </a:solidFill>
              </a:rPr>
              <a:t>Scenarios</a:t>
            </a:r>
          </a:p>
        </p:txBody>
      </p:sp>
      <p:sp>
        <p:nvSpPr>
          <p:cNvPr id="3" name="Content Placeholder 2">
            <a:extLst>
              <a:ext uri="{FF2B5EF4-FFF2-40B4-BE49-F238E27FC236}">
                <a16:creationId xmlns:a16="http://schemas.microsoft.com/office/drawing/2014/main" id="{47C683C9-9EB9-6243-A6AD-4A0A2C320B65}"/>
              </a:ext>
            </a:extLst>
          </p:cNvPr>
          <p:cNvSpPr>
            <a:spLocks noGrp="1"/>
          </p:cNvSpPr>
          <p:nvPr>
            <p:ph idx="1"/>
          </p:nvPr>
        </p:nvSpPr>
        <p:spPr>
          <a:xfrm>
            <a:off x="854439" y="1169233"/>
            <a:ext cx="10568066" cy="5261547"/>
          </a:xfrm>
        </p:spPr>
        <p:txBody>
          <a:bodyPr>
            <a:noAutofit/>
          </a:bodyPr>
          <a:lstStyle/>
          <a:p>
            <a:r>
              <a:rPr lang="en-US" dirty="0"/>
              <a:t>A </a:t>
            </a:r>
            <a:r>
              <a:rPr lang="en-US" dirty="0">
                <a:solidFill>
                  <a:srgbClr val="C00000"/>
                </a:solidFill>
              </a:rPr>
              <a:t>scenario</a:t>
            </a:r>
            <a:r>
              <a:rPr lang="en-US" dirty="0"/>
              <a:t> is a narrative that describes </a:t>
            </a:r>
            <a:r>
              <a:rPr lang="en-US" dirty="0">
                <a:solidFill>
                  <a:schemeClr val="accent1"/>
                </a:solidFill>
              </a:rPr>
              <a:t>how a user, or a group of users, might use your system</a:t>
            </a:r>
            <a:r>
              <a:rPr lang="en-US" dirty="0"/>
              <a:t>. </a:t>
            </a:r>
          </a:p>
          <a:p>
            <a:r>
              <a:rPr lang="en-US" dirty="0"/>
              <a:t>There is no need to include everything in a scenario – </a:t>
            </a:r>
            <a:br>
              <a:rPr lang="en-US" dirty="0"/>
            </a:br>
            <a:r>
              <a:rPr lang="en-US" dirty="0">
                <a:solidFill>
                  <a:schemeClr val="accent1"/>
                </a:solidFill>
              </a:rPr>
              <a:t>the scenario isn’t a system specification</a:t>
            </a:r>
            <a:r>
              <a:rPr lang="en-US" dirty="0"/>
              <a:t>. </a:t>
            </a:r>
          </a:p>
          <a:p>
            <a:r>
              <a:rPr lang="en-US" dirty="0"/>
              <a:t>It is simply a description of a situation where a user is using your </a:t>
            </a:r>
            <a:r>
              <a:rPr lang="en-US" dirty="0">
                <a:solidFill>
                  <a:schemeClr val="accent1"/>
                </a:solidFill>
              </a:rPr>
              <a:t>product’s features </a:t>
            </a:r>
            <a:r>
              <a:rPr lang="en-US" dirty="0"/>
              <a:t>to </a:t>
            </a:r>
            <a:r>
              <a:rPr lang="en-US" dirty="0">
                <a:solidFill>
                  <a:schemeClr val="accent1"/>
                </a:solidFill>
              </a:rPr>
              <a:t>do</a:t>
            </a:r>
            <a:r>
              <a:rPr lang="en-US" dirty="0"/>
              <a:t> something that they </a:t>
            </a:r>
            <a:r>
              <a:rPr lang="en-US" dirty="0">
                <a:solidFill>
                  <a:schemeClr val="accent1"/>
                </a:solidFill>
              </a:rPr>
              <a:t>want</a:t>
            </a:r>
            <a:r>
              <a:rPr lang="en-US" dirty="0"/>
              <a:t> to do.</a:t>
            </a:r>
          </a:p>
          <a:p>
            <a:r>
              <a:rPr lang="en-US" dirty="0">
                <a:solidFill>
                  <a:srgbClr val="C00000"/>
                </a:solidFill>
              </a:rPr>
              <a:t>Scenario descriptions </a:t>
            </a:r>
            <a:r>
              <a:rPr lang="en-US" dirty="0"/>
              <a:t>may vary in length from </a:t>
            </a:r>
            <a:br>
              <a:rPr lang="en-US" dirty="0"/>
            </a:br>
            <a:r>
              <a:rPr lang="en-US" dirty="0">
                <a:solidFill>
                  <a:schemeClr val="accent1"/>
                </a:solidFill>
              </a:rPr>
              <a:t>two to three paragraphs</a:t>
            </a:r>
            <a:r>
              <a:rPr lang="en-US" dirty="0"/>
              <a:t> up to a page of text.</a:t>
            </a:r>
          </a:p>
          <a:p>
            <a:endParaRPr lang="en-US" dirty="0"/>
          </a:p>
          <a:p>
            <a:endParaRPr lang="en-US" dirty="0"/>
          </a:p>
        </p:txBody>
      </p:sp>
      <p:sp>
        <p:nvSpPr>
          <p:cNvPr id="4" name="Slide Number Placeholder 3">
            <a:extLst>
              <a:ext uri="{FF2B5EF4-FFF2-40B4-BE49-F238E27FC236}">
                <a16:creationId xmlns:a16="http://schemas.microsoft.com/office/drawing/2014/main" id="{8D347C0B-D8B1-744F-9189-D0E4479693C7}"/>
              </a:ext>
            </a:extLst>
          </p:cNvPr>
          <p:cNvSpPr>
            <a:spLocks noGrp="1"/>
          </p:cNvSpPr>
          <p:nvPr>
            <p:ph type="sldNum" sz="quarter" idx="12"/>
          </p:nvPr>
        </p:nvSpPr>
        <p:spPr/>
        <p:txBody>
          <a:bodyPr/>
          <a:lstStyle/>
          <a:p>
            <a:pPr>
              <a:defRPr/>
            </a:pPr>
            <a:fld id="{E78C9E75-97FD-45D9-8ED3-955348887BB1}" type="slidenum">
              <a:rPr lang="zh-TW" altLang="en-US" smtClean="0"/>
              <a:pPr>
                <a:defRPr/>
              </a:pPr>
              <a:t>68</a:t>
            </a:fld>
            <a:endParaRPr lang="zh-TW" altLang="en-US"/>
          </a:p>
        </p:txBody>
      </p:sp>
      <p:sp>
        <p:nvSpPr>
          <p:cNvPr id="5" name="Footer Placeholder 4">
            <a:extLst>
              <a:ext uri="{FF2B5EF4-FFF2-40B4-BE49-F238E27FC236}">
                <a16:creationId xmlns:a16="http://schemas.microsoft.com/office/drawing/2014/main" id="{894359AC-5D1F-F243-9A28-961D73DADFD0}"/>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58012010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DF5BF-D876-844E-A9F3-B459C5E0E02D}"/>
              </a:ext>
            </a:extLst>
          </p:cNvPr>
          <p:cNvSpPr>
            <a:spLocks noGrp="1"/>
          </p:cNvSpPr>
          <p:nvPr>
            <p:ph type="title"/>
          </p:nvPr>
        </p:nvSpPr>
        <p:spPr>
          <a:xfrm>
            <a:off x="2063586" y="88084"/>
            <a:ext cx="8229600" cy="1143000"/>
          </a:xfrm>
        </p:spPr>
        <p:txBody>
          <a:bodyPr>
            <a:normAutofit fontScale="90000"/>
          </a:bodyPr>
          <a:lstStyle/>
          <a:p>
            <a:r>
              <a:rPr lang="en-US" dirty="0">
                <a:solidFill>
                  <a:schemeClr val="accent1"/>
                </a:solidFill>
              </a:rPr>
              <a:t>Elements of a scenario description</a:t>
            </a:r>
          </a:p>
        </p:txBody>
      </p:sp>
      <p:sp>
        <p:nvSpPr>
          <p:cNvPr id="4" name="Slide Number Placeholder 3">
            <a:extLst>
              <a:ext uri="{FF2B5EF4-FFF2-40B4-BE49-F238E27FC236}">
                <a16:creationId xmlns:a16="http://schemas.microsoft.com/office/drawing/2014/main" id="{F886E16F-C030-7041-ACC6-1E7EDC767456}"/>
              </a:ext>
            </a:extLst>
          </p:cNvPr>
          <p:cNvSpPr>
            <a:spLocks noGrp="1"/>
          </p:cNvSpPr>
          <p:nvPr>
            <p:ph type="sldNum" sz="quarter" idx="12"/>
          </p:nvPr>
        </p:nvSpPr>
        <p:spPr/>
        <p:txBody>
          <a:bodyPr/>
          <a:lstStyle/>
          <a:p>
            <a:pPr>
              <a:defRPr/>
            </a:pPr>
            <a:fld id="{E78C9E75-97FD-45D9-8ED3-955348887BB1}" type="slidenum">
              <a:rPr lang="zh-TW" altLang="en-US" smtClean="0"/>
              <a:pPr>
                <a:defRPr/>
              </a:pPr>
              <a:t>69</a:t>
            </a:fld>
            <a:endParaRPr lang="zh-TW" altLang="en-US"/>
          </a:p>
        </p:txBody>
      </p:sp>
      <p:sp>
        <p:nvSpPr>
          <p:cNvPr id="6" name="Footer Placeholder 4">
            <a:extLst>
              <a:ext uri="{FF2B5EF4-FFF2-40B4-BE49-F238E27FC236}">
                <a16:creationId xmlns:a16="http://schemas.microsoft.com/office/drawing/2014/main" id="{FDF26D62-448A-004A-896B-199FD105E2F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cxnSp>
        <p:nvCxnSpPr>
          <p:cNvPr id="8" name="Straight Arrow Connector 7">
            <a:extLst>
              <a:ext uri="{FF2B5EF4-FFF2-40B4-BE49-F238E27FC236}">
                <a16:creationId xmlns:a16="http://schemas.microsoft.com/office/drawing/2014/main" id="{42705B04-BFA7-EC45-A611-2CB9888C921C}"/>
              </a:ext>
            </a:extLst>
          </p:cNvPr>
          <p:cNvCxnSpPr>
            <a:cxnSpLocks/>
          </p:cNvCxnSpPr>
          <p:nvPr/>
        </p:nvCxnSpPr>
        <p:spPr>
          <a:xfrm>
            <a:off x="6168009" y="4174644"/>
            <a:ext cx="864095" cy="91054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803928F2-BF34-5F4C-B9E6-190F43359F7D}"/>
              </a:ext>
            </a:extLst>
          </p:cNvPr>
          <p:cNvCxnSpPr>
            <a:cxnSpLocks/>
            <a:stCxn id="10" idx="1"/>
          </p:cNvCxnSpPr>
          <p:nvPr/>
        </p:nvCxnSpPr>
        <p:spPr>
          <a:xfrm flipH="1">
            <a:off x="4007768" y="3639092"/>
            <a:ext cx="576064" cy="18002"/>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00C5DF8F-6113-0D40-8F57-6C4CC327852B}"/>
              </a:ext>
            </a:extLst>
          </p:cNvPr>
          <p:cNvCxnSpPr>
            <a:cxnSpLocks/>
            <a:stCxn id="10" idx="3"/>
          </p:cNvCxnSpPr>
          <p:nvPr/>
        </p:nvCxnSpPr>
        <p:spPr>
          <a:xfrm>
            <a:off x="6672064" y="3639092"/>
            <a:ext cx="576064" cy="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EE92D7FE-69BD-0148-87D3-F3644CCF3EFC}"/>
              </a:ext>
            </a:extLst>
          </p:cNvPr>
          <p:cNvCxnSpPr>
            <a:cxnSpLocks/>
          </p:cNvCxnSpPr>
          <p:nvPr/>
        </p:nvCxnSpPr>
        <p:spPr>
          <a:xfrm flipH="1">
            <a:off x="4871866" y="4174644"/>
            <a:ext cx="507007" cy="91054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A7FED9C5-87B3-4B46-B7E0-0DB2268554BC}"/>
              </a:ext>
            </a:extLst>
          </p:cNvPr>
          <p:cNvCxnSpPr>
            <a:cxnSpLocks/>
          </p:cNvCxnSpPr>
          <p:nvPr/>
        </p:nvCxnSpPr>
        <p:spPr>
          <a:xfrm flipH="1" flipV="1">
            <a:off x="4565899" y="2235038"/>
            <a:ext cx="747253" cy="881997"/>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2D4553FB-78C2-D345-A5C5-460CEE65F5E8}"/>
              </a:ext>
            </a:extLst>
          </p:cNvPr>
          <p:cNvCxnSpPr>
            <a:cxnSpLocks/>
          </p:cNvCxnSpPr>
          <p:nvPr/>
        </p:nvCxnSpPr>
        <p:spPr>
          <a:xfrm flipV="1">
            <a:off x="6168008" y="2262508"/>
            <a:ext cx="792088" cy="861387"/>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Rounded Rectangle 9">
            <a:extLst>
              <a:ext uri="{FF2B5EF4-FFF2-40B4-BE49-F238E27FC236}">
                <a16:creationId xmlns:a16="http://schemas.microsoft.com/office/drawing/2014/main" id="{84E98B1B-19A2-D744-9940-C688DFA1D8D1}"/>
              </a:ext>
            </a:extLst>
          </p:cNvPr>
          <p:cNvSpPr>
            <a:spLocks noChangeArrowheads="1"/>
          </p:cNvSpPr>
          <p:nvPr/>
        </p:nvSpPr>
        <p:spPr bwMode="auto">
          <a:xfrm>
            <a:off x="4583832" y="3099032"/>
            <a:ext cx="2088232" cy="1080120"/>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Scenario</a:t>
            </a:r>
          </a:p>
          <a:p>
            <a:pPr algn="ctr">
              <a:defRPr/>
            </a:pPr>
            <a:r>
              <a:rPr lang="en-US" sz="3200" b="1" dirty="0"/>
              <a:t>description</a:t>
            </a:r>
          </a:p>
        </p:txBody>
      </p:sp>
      <p:sp>
        <p:nvSpPr>
          <p:cNvPr id="36" name="Rounded Rectangle 35">
            <a:extLst>
              <a:ext uri="{FF2B5EF4-FFF2-40B4-BE49-F238E27FC236}">
                <a16:creationId xmlns:a16="http://schemas.microsoft.com/office/drawing/2014/main" id="{888F27DA-336F-2A44-8B7C-7199F6ED6FBE}"/>
              </a:ext>
            </a:extLst>
          </p:cNvPr>
          <p:cNvSpPr>
            <a:spLocks noChangeArrowheads="1"/>
          </p:cNvSpPr>
          <p:nvPr/>
        </p:nvSpPr>
        <p:spPr bwMode="auto">
          <a:xfrm>
            <a:off x="2477666" y="1362467"/>
            <a:ext cx="2088232"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Scenario</a:t>
            </a:r>
          </a:p>
          <a:p>
            <a:pPr algn="ctr">
              <a:defRPr/>
            </a:pPr>
            <a:r>
              <a:rPr lang="en-US" sz="2400" dirty="0"/>
              <a:t>name</a:t>
            </a:r>
          </a:p>
        </p:txBody>
      </p:sp>
      <p:sp>
        <p:nvSpPr>
          <p:cNvPr id="38" name="Rounded Rectangle 37">
            <a:extLst>
              <a:ext uri="{FF2B5EF4-FFF2-40B4-BE49-F238E27FC236}">
                <a16:creationId xmlns:a16="http://schemas.microsoft.com/office/drawing/2014/main" id="{640247FC-1853-CF45-AA50-BD8A4DA6E6A8}"/>
              </a:ext>
            </a:extLst>
          </p:cNvPr>
          <p:cNvSpPr>
            <a:spLocks noChangeArrowheads="1"/>
          </p:cNvSpPr>
          <p:nvPr/>
        </p:nvSpPr>
        <p:spPr bwMode="auto">
          <a:xfrm>
            <a:off x="1994497" y="3094524"/>
            <a:ext cx="2088232"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Overall objective</a:t>
            </a:r>
          </a:p>
        </p:txBody>
      </p:sp>
      <p:sp>
        <p:nvSpPr>
          <p:cNvPr id="39" name="Rounded Rectangle 38">
            <a:extLst>
              <a:ext uri="{FF2B5EF4-FFF2-40B4-BE49-F238E27FC236}">
                <a16:creationId xmlns:a16="http://schemas.microsoft.com/office/drawing/2014/main" id="{1CEDB37E-01E6-8F4C-A4EC-6B416D8B46B7}"/>
              </a:ext>
            </a:extLst>
          </p:cNvPr>
          <p:cNvSpPr>
            <a:spLocks noChangeArrowheads="1"/>
          </p:cNvSpPr>
          <p:nvPr/>
        </p:nvSpPr>
        <p:spPr bwMode="auto">
          <a:xfrm>
            <a:off x="2135833" y="5085184"/>
            <a:ext cx="2880048"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What’s involved in reaching the objective</a:t>
            </a:r>
          </a:p>
        </p:txBody>
      </p:sp>
      <p:sp>
        <p:nvSpPr>
          <p:cNvPr id="40" name="Rounded Rectangle 39">
            <a:extLst>
              <a:ext uri="{FF2B5EF4-FFF2-40B4-BE49-F238E27FC236}">
                <a16:creationId xmlns:a16="http://schemas.microsoft.com/office/drawing/2014/main" id="{2E0439A5-902E-A749-9A3E-3320C72F367B}"/>
              </a:ext>
            </a:extLst>
          </p:cNvPr>
          <p:cNvSpPr>
            <a:spLocks noChangeArrowheads="1"/>
          </p:cNvSpPr>
          <p:nvPr/>
        </p:nvSpPr>
        <p:spPr bwMode="auto">
          <a:xfrm>
            <a:off x="6969157" y="5051727"/>
            <a:ext cx="3097738"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Possible way that the problem could be tackled</a:t>
            </a:r>
          </a:p>
        </p:txBody>
      </p:sp>
      <p:sp>
        <p:nvSpPr>
          <p:cNvPr id="41" name="Rounded Rectangle 40">
            <a:extLst>
              <a:ext uri="{FF2B5EF4-FFF2-40B4-BE49-F238E27FC236}">
                <a16:creationId xmlns:a16="http://schemas.microsoft.com/office/drawing/2014/main" id="{E49788E0-70D2-0B44-9227-936E1DBA8D82}"/>
              </a:ext>
            </a:extLst>
          </p:cNvPr>
          <p:cNvSpPr>
            <a:spLocks noChangeArrowheads="1"/>
          </p:cNvSpPr>
          <p:nvPr/>
        </p:nvSpPr>
        <p:spPr bwMode="auto">
          <a:xfrm>
            <a:off x="6960096" y="1402029"/>
            <a:ext cx="3097738"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Personas of actors involved in the scenarios</a:t>
            </a:r>
          </a:p>
        </p:txBody>
      </p:sp>
      <p:sp>
        <p:nvSpPr>
          <p:cNvPr id="42" name="Rounded Rectangle 41">
            <a:extLst>
              <a:ext uri="{FF2B5EF4-FFF2-40B4-BE49-F238E27FC236}">
                <a16:creationId xmlns:a16="http://schemas.microsoft.com/office/drawing/2014/main" id="{8708E868-6BB5-3C4F-97D2-A1D60954E058}"/>
              </a:ext>
            </a:extLst>
          </p:cNvPr>
          <p:cNvSpPr>
            <a:spLocks noChangeArrowheads="1"/>
          </p:cNvSpPr>
          <p:nvPr/>
        </p:nvSpPr>
        <p:spPr bwMode="auto">
          <a:xfrm>
            <a:off x="7216679" y="3068960"/>
            <a:ext cx="3097738" cy="1080120"/>
          </a:xfrm>
          <a:prstGeom prst="roundRect">
            <a:avLst>
              <a:gd name="adj" fmla="val 7883"/>
            </a:avLst>
          </a:prstGeom>
          <a:solidFill>
            <a:schemeClr val="accent5">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Problem that can’t be addressed by existing system</a:t>
            </a:r>
          </a:p>
        </p:txBody>
      </p:sp>
    </p:spTree>
    <p:extLst>
      <p:ext uri="{BB962C8B-B14F-4D97-AF65-F5344CB8AC3E}">
        <p14:creationId xmlns:p14="http://schemas.microsoft.com/office/powerpoint/2010/main" val="4155932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normAutofit fontScale="90000"/>
          </a:bodyPr>
          <a:lstStyle/>
          <a:p>
            <a:r>
              <a:rPr lang="en-US" altLang="zh-TW" dirty="0">
                <a:solidFill>
                  <a:schemeClr val="accent1"/>
                </a:solidFill>
              </a:rPr>
              <a:t>Information Management (MIS)</a:t>
            </a:r>
            <a:br>
              <a:rPr lang="en-US" altLang="zh-TW" dirty="0">
                <a:solidFill>
                  <a:schemeClr val="accent1"/>
                </a:solidFill>
              </a:rPr>
            </a:br>
            <a:r>
              <a:rPr lang="en-US" altLang="zh-TW" dirty="0">
                <a:solidFill>
                  <a:schemeClr val="accent1"/>
                </a:solidFill>
              </a:rPr>
              <a:t>Information Systems</a:t>
            </a:r>
            <a:endParaRPr lang="zh-TW" altLang="en-US" dirty="0">
              <a:solidFill>
                <a:schemeClr val="accent1"/>
              </a:solidFill>
            </a:endParaRPr>
          </a:p>
        </p:txBody>
      </p:sp>
      <p:sp>
        <p:nvSpPr>
          <p:cNvPr id="4" name="投影片編號版面配置區 3"/>
          <p:cNvSpPr>
            <a:spLocks noGrp="1"/>
          </p:cNvSpPr>
          <p:nvPr>
            <p:ph type="sldNum" sz="quarter" idx="12"/>
          </p:nvPr>
        </p:nvSpPr>
        <p:spPr/>
        <p:txBody>
          <a:bodyPr/>
          <a:lstStyle/>
          <a:p>
            <a:pPr>
              <a:defRPr/>
            </a:pPr>
            <a:fld id="{5DB3F112-14A5-4234-9468-B1413C10EC68}" type="slidenum">
              <a:rPr lang="zh-TW" altLang="en-US" smtClean="0"/>
              <a:pPr>
                <a:defRPr/>
              </a:pPr>
              <a:t>7</a:t>
            </a:fld>
            <a:endParaRPr lang="zh-TW" altLang="en-US"/>
          </a:p>
        </p:txBody>
      </p:sp>
      <p:sp>
        <p:nvSpPr>
          <p:cNvPr id="6" name="Footer Placeholder 4"/>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Kenneth C. Laudon &amp; Jane P. Laudon (2014), Management Information Systems: Managing the Digital Firm, Thirteenth Edition, Pearson. </a:t>
            </a:r>
            <a:endParaRPr lang="es-ES" altLang="zh-TW" sz="1000" dirty="0"/>
          </a:p>
        </p:txBody>
      </p:sp>
      <p:grpSp>
        <p:nvGrpSpPr>
          <p:cNvPr id="5" name="Group 4">
            <a:extLst>
              <a:ext uri="{FF2B5EF4-FFF2-40B4-BE49-F238E27FC236}">
                <a16:creationId xmlns:a16="http://schemas.microsoft.com/office/drawing/2014/main" id="{169BA17A-1078-BC4C-853D-8C205557F940}"/>
              </a:ext>
            </a:extLst>
          </p:cNvPr>
          <p:cNvGrpSpPr/>
          <p:nvPr/>
        </p:nvGrpSpPr>
        <p:grpSpPr>
          <a:xfrm>
            <a:off x="3025370" y="1619333"/>
            <a:ext cx="5840065" cy="4819650"/>
            <a:chOff x="3025370" y="1619333"/>
            <a:chExt cx="5840065" cy="4819650"/>
          </a:xfrm>
        </p:grpSpPr>
        <p:sp>
          <p:nvSpPr>
            <p:cNvPr id="2" name="Pie 1">
              <a:extLst>
                <a:ext uri="{FF2B5EF4-FFF2-40B4-BE49-F238E27FC236}">
                  <a16:creationId xmlns:a16="http://schemas.microsoft.com/office/drawing/2014/main" id="{980DE626-363D-AD4B-B35A-608FB83FBE07}"/>
                </a:ext>
              </a:extLst>
            </p:cNvPr>
            <p:cNvSpPr/>
            <p:nvPr/>
          </p:nvSpPr>
          <p:spPr>
            <a:xfrm>
              <a:off x="3025370" y="1619333"/>
              <a:ext cx="5840065" cy="4819650"/>
            </a:xfrm>
            <a:prstGeom prst="pie">
              <a:avLst>
                <a:gd name="adj1" fmla="val 9122187"/>
                <a:gd name="adj2" fmla="val 16250759"/>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solidFill>
                  <a:schemeClr val="tx1"/>
                </a:solidFill>
              </a:endParaRPr>
            </a:p>
          </p:txBody>
        </p:sp>
        <p:sp>
          <p:nvSpPr>
            <p:cNvPr id="7" name="Pie 6">
              <a:extLst>
                <a:ext uri="{FF2B5EF4-FFF2-40B4-BE49-F238E27FC236}">
                  <a16:creationId xmlns:a16="http://schemas.microsoft.com/office/drawing/2014/main" id="{45C0A829-B8EE-574B-8EF0-2969E87D30EC}"/>
                </a:ext>
              </a:extLst>
            </p:cNvPr>
            <p:cNvSpPr/>
            <p:nvPr/>
          </p:nvSpPr>
          <p:spPr>
            <a:xfrm>
              <a:off x="3025370" y="1619333"/>
              <a:ext cx="5840065" cy="4819650"/>
            </a:xfrm>
            <a:prstGeom prst="pie">
              <a:avLst>
                <a:gd name="adj1" fmla="val 16232190"/>
                <a:gd name="adj2" fmla="val 2102315"/>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sp>
          <p:nvSpPr>
            <p:cNvPr id="8" name="Pie 7">
              <a:extLst>
                <a:ext uri="{FF2B5EF4-FFF2-40B4-BE49-F238E27FC236}">
                  <a16:creationId xmlns:a16="http://schemas.microsoft.com/office/drawing/2014/main" id="{1B4DB169-7FF5-E74A-97C5-1FB7E79B1EB0}"/>
                </a:ext>
              </a:extLst>
            </p:cNvPr>
            <p:cNvSpPr/>
            <p:nvPr/>
          </p:nvSpPr>
          <p:spPr>
            <a:xfrm>
              <a:off x="3025370" y="1619333"/>
              <a:ext cx="5840065" cy="4819650"/>
            </a:xfrm>
            <a:prstGeom prst="pie">
              <a:avLst>
                <a:gd name="adj1" fmla="val 2080744"/>
                <a:gd name="adj2" fmla="val 9136223"/>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4D9CCA30-DD3F-5C4D-9698-8798D8CE6795}"/>
                </a:ext>
              </a:extLst>
            </p:cNvPr>
            <p:cNvSpPr txBox="1"/>
            <p:nvPr/>
          </p:nvSpPr>
          <p:spPr>
            <a:xfrm>
              <a:off x="3625846" y="2829879"/>
              <a:ext cx="1935530" cy="461665"/>
            </a:xfrm>
            <a:prstGeom prst="rect">
              <a:avLst/>
            </a:prstGeom>
            <a:noFill/>
          </p:spPr>
          <p:txBody>
            <a:bodyPr wrap="none" rtlCol="0">
              <a:spAutoFit/>
            </a:bodyPr>
            <a:lstStyle/>
            <a:p>
              <a:r>
                <a:rPr lang="en-US" sz="2400" b="1" dirty="0">
                  <a:solidFill>
                    <a:schemeClr val="bg1"/>
                  </a:solidFill>
                  <a:latin typeface="Calibri" panose="020F0502020204030204" pitchFamily="34" charset="0"/>
                  <a:cs typeface="Calibri" panose="020F0502020204030204" pitchFamily="34" charset="0"/>
                </a:rPr>
                <a:t>Organizations</a:t>
              </a:r>
            </a:p>
          </p:txBody>
        </p:sp>
        <p:sp>
          <p:nvSpPr>
            <p:cNvPr id="10" name="TextBox 9">
              <a:extLst>
                <a:ext uri="{FF2B5EF4-FFF2-40B4-BE49-F238E27FC236}">
                  <a16:creationId xmlns:a16="http://schemas.microsoft.com/office/drawing/2014/main" id="{42FE4F71-4724-BC46-81C5-E9F98FBDB877}"/>
                </a:ext>
              </a:extLst>
            </p:cNvPr>
            <p:cNvSpPr txBox="1"/>
            <p:nvPr/>
          </p:nvSpPr>
          <p:spPr>
            <a:xfrm>
              <a:off x="6577567" y="2862524"/>
              <a:ext cx="1621598" cy="461665"/>
            </a:xfrm>
            <a:prstGeom prst="rect">
              <a:avLst/>
            </a:prstGeom>
            <a:noFill/>
          </p:spPr>
          <p:txBody>
            <a:bodyPr wrap="none" rtlCol="0">
              <a:spAutoFit/>
            </a:bodyPr>
            <a:lstStyle/>
            <a:p>
              <a:r>
                <a:rPr lang="en-US" sz="2400" b="1" dirty="0">
                  <a:solidFill>
                    <a:schemeClr val="bg1"/>
                  </a:solidFill>
                  <a:latin typeface="Calibri" panose="020F0502020204030204" pitchFamily="34" charset="0"/>
                  <a:cs typeface="Calibri" panose="020F0502020204030204" pitchFamily="34" charset="0"/>
                </a:rPr>
                <a:t>Technology</a:t>
              </a:r>
            </a:p>
          </p:txBody>
        </p:sp>
        <p:sp>
          <p:nvSpPr>
            <p:cNvPr id="11" name="TextBox 10">
              <a:extLst>
                <a:ext uri="{FF2B5EF4-FFF2-40B4-BE49-F238E27FC236}">
                  <a16:creationId xmlns:a16="http://schemas.microsoft.com/office/drawing/2014/main" id="{91E22CEF-69DF-E04F-AD26-7A494561AB6F}"/>
                </a:ext>
              </a:extLst>
            </p:cNvPr>
            <p:cNvSpPr txBox="1"/>
            <p:nvPr/>
          </p:nvSpPr>
          <p:spPr>
            <a:xfrm>
              <a:off x="4996969" y="5309305"/>
              <a:ext cx="1896866" cy="461665"/>
            </a:xfrm>
            <a:prstGeom prst="rect">
              <a:avLst/>
            </a:prstGeom>
            <a:noFill/>
          </p:spPr>
          <p:txBody>
            <a:bodyPr wrap="none" rtlCol="0">
              <a:spAutoFit/>
            </a:bodyPr>
            <a:lstStyle/>
            <a:p>
              <a:r>
                <a:rPr lang="en-US" sz="2400" b="1" dirty="0">
                  <a:solidFill>
                    <a:schemeClr val="bg1"/>
                  </a:solidFill>
                  <a:latin typeface="Calibri" panose="020F0502020204030204" pitchFamily="34" charset="0"/>
                  <a:cs typeface="Calibri" panose="020F0502020204030204" pitchFamily="34" charset="0"/>
                </a:rPr>
                <a:t>Management</a:t>
              </a:r>
            </a:p>
          </p:txBody>
        </p:sp>
        <p:sp>
          <p:nvSpPr>
            <p:cNvPr id="3" name="Oval 2">
              <a:extLst>
                <a:ext uri="{FF2B5EF4-FFF2-40B4-BE49-F238E27FC236}">
                  <a16:creationId xmlns:a16="http://schemas.microsoft.com/office/drawing/2014/main" id="{FE4F645F-4B34-A94C-9CF1-0097999B5998}"/>
                </a:ext>
              </a:extLst>
            </p:cNvPr>
            <p:cNvSpPr/>
            <p:nvPr/>
          </p:nvSpPr>
          <p:spPr>
            <a:xfrm>
              <a:off x="4943568" y="3212578"/>
              <a:ext cx="2003668" cy="1633161"/>
            </a:xfrm>
            <a:prstGeom prst="ellipse">
              <a:avLst/>
            </a:prstGeom>
            <a:solidFill>
              <a:srgbClr val="FFC000"/>
            </a:solidFill>
            <a:ln w="3810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B03F82C4-0DD5-174A-A9EE-FB30DEE20751}"/>
                </a:ext>
              </a:extLst>
            </p:cNvPr>
            <p:cNvSpPr txBox="1"/>
            <p:nvPr/>
          </p:nvSpPr>
          <p:spPr>
            <a:xfrm>
              <a:off x="5042891" y="3654310"/>
              <a:ext cx="1828800" cy="830997"/>
            </a:xfrm>
            <a:prstGeom prst="rect">
              <a:avLst/>
            </a:prstGeom>
            <a:no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Information </a:t>
              </a:r>
              <a:br>
                <a:rPr lang="en-US" sz="2400" b="1" dirty="0">
                  <a:solidFill>
                    <a:schemeClr val="bg1"/>
                  </a:solidFill>
                  <a:latin typeface="Calibri" panose="020F0502020204030204" pitchFamily="34" charset="0"/>
                  <a:cs typeface="Calibri" panose="020F0502020204030204" pitchFamily="34" charset="0"/>
                </a:rPr>
              </a:br>
              <a:r>
                <a:rPr lang="en-US" sz="2400" b="1" dirty="0">
                  <a:solidFill>
                    <a:schemeClr val="bg1"/>
                  </a:solidFill>
                  <a:latin typeface="Calibri" panose="020F0502020204030204" pitchFamily="34" charset="0"/>
                  <a:cs typeface="Calibri" panose="020F0502020204030204" pitchFamily="34" charset="0"/>
                </a:rPr>
                <a:t>Systems</a:t>
              </a:r>
            </a:p>
          </p:txBody>
        </p:sp>
      </p:grpSp>
    </p:spTree>
    <p:extLst>
      <p:ext uri="{BB962C8B-B14F-4D97-AF65-F5344CB8AC3E}">
        <p14:creationId xmlns:p14="http://schemas.microsoft.com/office/powerpoint/2010/main" val="38360430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5DCE1-09D6-4F41-9872-741696524347}"/>
              </a:ext>
            </a:extLst>
          </p:cNvPr>
          <p:cNvSpPr>
            <a:spLocks noGrp="1"/>
          </p:cNvSpPr>
          <p:nvPr>
            <p:ph type="title"/>
          </p:nvPr>
        </p:nvSpPr>
        <p:spPr>
          <a:xfrm>
            <a:off x="1981200" y="116632"/>
            <a:ext cx="8229600" cy="864096"/>
          </a:xfrm>
        </p:spPr>
        <p:txBody>
          <a:bodyPr/>
          <a:lstStyle/>
          <a:p>
            <a:r>
              <a:rPr lang="en-US" dirty="0">
                <a:solidFill>
                  <a:schemeClr val="accent1"/>
                </a:solidFill>
              </a:rPr>
              <a:t>Writing scenarios</a:t>
            </a:r>
          </a:p>
        </p:txBody>
      </p:sp>
      <p:sp>
        <p:nvSpPr>
          <p:cNvPr id="3" name="Content Placeholder 2">
            <a:extLst>
              <a:ext uri="{FF2B5EF4-FFF2-40B4-BE49-F238E27FC236}">
                <a16:creationId xmlns:a16="http://schemas.microsoft.com/office/drawing/2014/main" id="{2AF0E165-6359-CC4B-9BB2-6F7A97C49C66}"/>
              </a:ext>
            </a:extLst>
          </p:cNvPr>
          <p:cNvSpPr>
            <a:spLocks noGrp="1"/>
          </p:cNvSpPr>
          <p:nvPr>
            <p:ph idx="1"/>
          </p:nvPr>
        </p:nvSpPr>
        <p:spPr>
          <a:xfrm>
            <a:off x="839450" y="1032804"/>
            <a:ext cx="10598046" cy="5433467"/>
          </a:xfrm>
        </p:spPr>
        <p:txBody>
          <a:bodyPr>
            <a:normAutofit lnSpcReduction="10000"/>
          </a:bodyPr>
          <a:lstStyle/>
          <a:p>
            <a:r>
              <a:rPr lang="en-US" sz="2800" dirty="0">
                <a:solidFill>
                  <a:srgbClr val="C00000"/>
                </a:solidFill>
              </a:rPr>
              <a:t>Scenarios</a:t>
            </a:r>
            <a:r>
              <a:rPr lang="en-US" sz="2800" dirty="0"/>
              <a:t> should always be written from the </a:t>
            </a:r>
            <a:r>
              <a:rPr lang="en-US" sz="2800" dirty="0">
                <a:solidFill>
                  <a:srgbClr val="C00000"/>
                </a:solidFill>
              </a:rPr>
              <a:t>user’s perspective</a:t>
            </a:r>
            <a:r>
              <a:rPr lang="en-US" sz="2800" dirty="0"/>
              <a:t> and based on </a:t>
            </a:r>
            <a:r>
              <a:rPr lang="en-US" sz="2800" dirty="0">
                <a:solidFill>
                  <a:srgbClr val="C00000"/>
                </a:solidFill>
              </a:rPr>
              <a:t>identified personas </a:t>
            </a:r>
            <a:r>
              <a:rPr lang="en-US" sz="2800" dirty="0"/>
              <a:t>or </a:t>
            </a:r>
            <a:r>
              <a:rPr lang="en-US" sz="2800" dirty="0">
                <a:solidFill>
                  <a:srgbClr val="C00000"/>
                </a:solidFill>
              </a:rPr>
              <a:t>real users</a:t>
            </a:r>
            <a:r>
              <a:rPr lang="en-US" sz="2800" dirty="0"/>
              <a:t>.</a:t>
            </a:r>
          </a:p>
          <a:p>
            <a:r>
              <a:rPr lang="en-US" sz="2800" dirty="0"/>
              <a:t>Your starting point for scenario writing should be the </a:t>
            </a:r>
            <a:r>
              <a:rPr lang="en-US" sz="2800" dirty="0">
                <a:solidFill>
                  <a:srgbClr val="C00000"/>
                </a:solidFill>
              </a:rPr>
              <a:t>personas</a:t>
            </a:r>
            <a:r>
              <a:rPr lang="en-US" sz="2800" dirty="0"/>
              <a:t> that you have created. You should normally try to imagine several scenarios from each persona.</a:t>
            </a:r>
          </a:p>
          <a:p>
            <a:r>
              <a:rPr lang="en-US" sz="2800" dirty="0"/>
              <a:t>Ideally, scenarios should be general and should not include implementation information. </a:t>
            </a:r>
          </a:p>
          <a:p>
            <a:r>
              <a:rPr lang="en-US" sz="2800" dirty="0"/>
              <a:t>However, describing an implementation is often the easiest way to explain how a task is done.</a:t>
            </a:r>
          </a:p>
          <a:p>
            <a:r>
              <a:rPr lang="en-US" sz="2800" dirty="0"/>
              <a:t>It is important to ensure that you have coverage of all of the potential user roles when describing a system.</a:t>
            </a:r>
          </a:p>
          <a:p>
            <a:endParaRPr lang="en-US" sz="2800" dirty="0"/>
          </a:p>
          <a:p>
            <a:endParaRPr lang="en-US" sz="2800" dirty="0"/>
          </a:p>
        </p:txBody>
      </p:sp>
      <p:sp>
        <p:nvSpPr>
          <p:cNvPr id="4" name="Slide Number Placeholder 3">
            <a:extLst>
              <a:ext uri="{FF2B5EF4-FFF2-40B4-BE49-F238E27FC236}">
                <a16:creationId xmlns:a16="http://schemas.microsoft.com/office/drawing/2014/main" id="{79977C12-82A4-7548-B1A8-B13EC4836F07}"/>
              </a:ext>
            </a:extLst>
          </p:cNvPr>
          <p:cNvSpPr>
            <a:spLocks noGrp="1"/>
          </p:cNvSpPr>
          <p:nvPr>
            <p:ph type="sldNum" sz="quarter" idx="12"/>
          </p:nvPr>
        </p:nvSpPr>
        <p:spPr/>
        <p:txBody>
          <a:bodyPr/>
          <a:lstStyle/>
          <a:p>
            <a:pPr>
              <a:defRPr/>
            </a:pPr>
            <a:fld id="{E78C9E75-97FD-45D9-8ED3-955348887BB1}" type="slidenum">
              <a:rPr lang="zh-TW" altLang="en-US" smtClean="0"/>
              <a:pPr>
                <a:defRPr/>
              </a:pPr>
              <a:t>70</a:t>
            </a:fld>
            <a:endParaRPr lang="zh-TW" altLang="en-US"/>
          </a:p>
        </p:txBody>
      </p:sp>
      <p:sp>
        <p:nvSpPr>
          <p:cNvPr id="5" name="Footer Placeholder 4">
            <a:extLst>
              <a:ext uri="{FF2B5EF4-FFF2-40B4-BE49-F238E27FC236}">
                <a16:creationId xmlns:a16="http://schemas.microsoft.com/office/drawing/2014/main" id="{29078366-6310-8E48-89AC-831DBB99A2E1}"/>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6657839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8DFFB-5B6B-0343-9479-C58673C016D2}"/>
              </a:ext>
            </a:extLst>
          </p:cNvPr>
          <p:cNvSpPr>
            <a:spLocks noGrp="1"/>
          </p:cNvSpPr>
          <p:nvPr>
            <p:ph type="title"/>
          </p:nvPr>
        </p:nvSpPr>
        <p:spPr>
          <a:xfrm>
            <a:off x="1981200" y="116633"/>
            <a:ext cx="8229600" cy="831627"/>
          </a:xfrm>
        </p:spPr>
        <p:txBody>
          <a:bodyPr/>
          <a:lstStyle/>
          <a:p>
            <a:r>
              <a:rPr lang="en-US" dirty="0">
                <a:solidFill>
                  <a:schemeClr val="accent1"/>
                </a:solidFill>
              </a:rPr>
              <a:t>User involvement</a:t>
            </a:r>
          </a:p>
        </p:txBody>
      </p:sp>
      <p:sp>
        <p:nvSpPr>
          <p:cNvPr id="3" name="Content Placeholder 2">
            <a:extLst>
              <a:ext uri="{FF2B5EF4-FFF2-40B4-BE49-F238E27FC236}">
                <a16:creationId xmlns:a16="http://schemas.microsoft.com/office/drawing/2014/main" id="{74F4E39E-10C7-7F49-A78E-970D541A9AD4}"/>
              </a:ext>
            </a:extLst>
          </p:cNvPr>
          <p:cNvSpPr>
            <a:spLocks noGrp="1"/>
          </p:cNvSpPr>
          <p:nvPr>
            <p:ph idx="1"/>
          </p:nvPr>
        </p:nvSpPr>
        <p:spPr>
          <a:xfrm>
            <a:off x="839449" y="1109273"/>
            <a:ext cx="10538085" cy="5410592"/>
          </a:xfrm>
        </p:spPr>
        <p:txBody>
          <a:bodyPr>
            <a:noAutofit/>
          </a:bodyPr>
          <a:lstStyle/>
          <a:p>
            <a:r>
              <a:rPr lang="en-US" sz="2800" dirty="0"/>
              <a:t>It is easy for anyone to read and understand </a:t>
            </a:r>
            <a:r>
              <a:rPr lang="en-US" sz="2800" dirty="0">
                <a:solidFill>
                  <a:srgbClr val="C00000"/>
                </a:solidFill>
              </a:rPr>
              <a:t>scenarios</a:t>
            </a:r>
            <a:r>
              <a:rPr lang="en-US" sz="2800" dirty="0"/>
              <a:t>, so it is possible to </a:t>
            </a:r>
            <a:r>
              <a:rPr lang="en-US" sz="2800" dirty="0">
                <a:solidFill>
                  <a:srgbClr val="C00000"/>
                </a:solidFill>
              </a:rPr>
              <a:t>get users involved </a:t>
            </a:r>
            <a:r>
              <a:rPr lang="en-US" sz="2800" dirty="0"/>
              <a:t>in their development. </a:t>
            </a:r>
          </a:p>
          <a:p>
            <a:r>
              <a:rPr lang="en-US" sz="2800" dirty="0"/>
              <a:t>The best approach is to develop an </a:t>
            </a:r>
            <a:r>
              <a:rPr lang="en-US" sz="2800" dirty="0">
                <a:solidFill>
                  <a:srgbClr val="C00000"/>
                </a:solidFill>
              </a:rPr>
              <a:t>imaginary scenario </a:t>
            </a:r>
            <a:r>
              <a:rPr lang="en-US" sz="2800" dirty="0"/>
              <a:t>based on our understanding of how the system might be used then ask users to explain what you have got wrong. </a:t>
            </a:r>
          </a:p>
          <a:p>
            <a:r>
              <a:rPr lang="en-US" sz="2800" dirty="0"/>
              <a:t>They might ask about things they did not understand and suggest how the scenario could be extended and made more realistic.</a:t>
            </a:r>
          </a:p>
          <a:p>
            <a:r>
              <a:rPr lang="en-US" sz="2800" dirty="0"/>
              <a:t>Our experience was that users are not good at writing scenarios.</a:t>
            </a:r>
          </a:p>
          <a:p>
            <a:r>
              <a:rPr lang="en-US" sz="2800" dirty="0"/>
              <a:t>The scenarios that they created were based on how they worked at the moment. They were far too detailed and the users couldn’t easily generalize their experience.</a:t>
            </a:r>
          </a:p>
          <a:p>
            <a:endParaRPr lang="en-US" sz="2800" dirty="0"/>
          </a:p>
          <a:p>
            <a:endParaRPr lang="en-US" sz="2800" dirty="0"/>
          </a:p>
        </p:txBody>
      </p:sp>
      <p:sp>
        <p:nvSpPr>
          <p:cNvPr id="4" name="Slide Number Placeholder 3">
            <a:extLst>
              <a:ext uri="{FF2B5EF4-FFF2-40B4-BE49-F238E27FC236}">
                <a16:creationId xmlns:a16="http://schemas.microsoft.com/office/drawing/2014/main" id="{31FF29F7-7A72-C243-9527-AB0DC3A71D46}"/>
              </a:ext>
            </a:extLst>
          </p:cNvPr>
          <p:cNvSpPr>
            <a:spLocks noGrp="1"/>
          </p:cNvSpPr>
          <p:nvPr>
            <p:ph type="sldNum" sz="quarter" idx="12"/>
          </p:nvPr>
        </p:nvSpPr>
        <p:spPr/>
        <p:txBody>
          <a:bodyPr/>
          <a:lstStyle/>
          <a:p>
            <a:pPr>
              <a:defRPr/>
            </a:pPr>
            <a:fld id="{E78C9E75-97FD-45D9-8ED3-955348887BB1}" type="slidenum">
              <a:rPr lang="zh-TW" altLang="en-US" smtClean="0"/>
              <a:pPr>
                <a:defRPr/>
              </a:pPr>
              <a:t>71</a:t>
            </a:fld>
            <a:endParaRPr lang="zh-TW" altLang="en-US"/>
          </a:p>
        </p:txBody>
      </p:sp>
      <p:sp>
        <p:nvSpPr>
          <p:cNvPr id="5" name="Footer Placeholder 4">
            <a:extLst>
              <a:ext uri="{FF2B5EF4-FFF2-40B4-BE49-F238E27FC236}">
                <a16:creationId xmlns:a16="http://schemas.microsoft.com/office/drawing/2014/main" id="{26708238-0093-EA4E-85E5-77F7D0396C0C}"/>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6548515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EB0D0-9168-C942-A9D5-6103ECF8C84D}"/>
              </a:ext>
            </a:extLst>
          </p:cNvPr>
          <p:cNvSpPr>
            <a:spLocks noGrp="1"/>
          </p:cNvSpPr>
          <p:nvPr>
            <p:ph type="title"/>
          </p:nvPr>
        </p:nvSpPr>
        <p:spPr>
          <a:xfrm>
            <a:off x="1981200" y="116632"/>
            <a:ext cx="8229600" cy="1008112"/>
          </a:xfrm>
        </p:spPr>
        <p:txBody>
          <a:bodyPr/>
          <a:lstStyle/>
          <a:p>
            <a:r>
              <a:rPr lang="en-US" dirty="0">
                <a:solidFill>
                  <a:srgbClr val="C00000"/>
                </a:solidFill>
              </a:rPr>
              <a:t>User stories</a:t>
            </a:r>
          </a:p>
        </p:txBody>
      </p:sp>
      <p:sp>
        <p:nvSpPr>
          <p:cNvPr id="4" name="Slide Number Placeholder 3">
            <a:extLst>
              <a:ext uri="{FF2B5EF4-FFF2-40B4-BE49-F238E27FC236}">
                <a16:creationId xmlns:a16="http://schemas.microsoft.com/office/drawing/2014/main" id="{54B95F05-9677-834A-8715-DD78AE1D59A2}"/>
              </a:ext>
            </a:extLst>
          </p:cNvPr>
          <p:cNvSpPr>
            <a:spLocks noGrp="1"/>
          </p:cNvSpPr>
          <p:nvPr>
            <p:ph type="sldNum" sz="quarter" idx="12"/>
          </p:nvPr>
        </p:nvSpPr>
        <p:spPr/>
        <p:txBody>
          <a:bodyPr/>
          <a:lstStyle/>
          <a:p>
            <a:pPr>
              <a:defRPr/>
            </a:pPr>
            <a:fld id="{E78C9E75-97FD-45D9-8ED3-955348887BB1}" type="slidenum">
              <a:rPr lang="zh-TW" altLang="en-US" smtClean="0"/>
              <a:pPr>
                <a:defRPr/>
              </a:pPr>
              <a:t>72</a:t>
            </a:fld>
            <a:endParaRPr lang="zh-TW" altLang="en-US"/>
          </a:p>
        </p:txBody>
      </p:sp>
      <p:sp>
        <p:nvSpPr>
          <p:cNvPr id="5" name="Rounded Rectangle 4">
            <a:extLst>
              <a:ext uri="{FF2B5EF4-FFF2-40B4-BE49-F238E27FC236}">
                <a16:creationId xmlns:a16="http://schemas.microsoft.com/office/drawing/2014/main" id="{7364F04C-9397-2B4D-AF6B-821530395AB0}"/>
              </a:ext>
            </a:extLst>
          </p:cNvPr>
          <p:cNvSpPr>
            <a:spLocks noChangeArrowheads="1"/>
          </p:cNvSpPr>
          <p:nvPr/>
        </p:nvSpPr>
        <p:spPr bwMode="auto">
          <a:xfrm>
            <a:off x="2059411" y="1268760"/>
            <a:ext cx="2088232" cy="1080120"/>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WHO</a:t>
            </a:r>
          </a:p>
        </p:txBody>
      </p:sp>
      <p:sp>
        <p:nvSpPr>
          <p:cNvPr id="6" name="Rounded Rectangle 5">
            <a:extLst>
              <a:ext uri="{FF2B5EF4-FFF2-40B4-BE49-F238E27FC236}">
                <a16:creationId xmlns:a16="http://schemas.microsoft.com/office/drawing/2014/main" id="{5E8A4449-6469-A141-8D92-34C33AB3E834}"/>
              </a:ext>
            </a:extLst>
          </p:cNvPr>
          <p:cNvSpPr>
            <a:spLocks noChangeArrowheads="1"/>
          </p:cNvSpPr>
          <p:nvPr/>
        </p:nvSpPr>
        <p:spPr bwMode="auto">
          <a:xfrm>
            <a:off x="4330536" y="1268760"/>
            <a:ext cx="6085944" cy="1080120"/>
          </a:xfrm>
          <a:prstGeom prst="roundRect">
            <a:avLst>
              <a:gd name="adj" fmla="val 7883"/>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marL="182880">
              <a:defRPr/>
            </a:pPr>
            <a:r>
              <a:rPr lang="en-US" sz="2800" b="1" dirty="0">
                <a:solidFill>
                  <a:srgbClr val="C00000"/>
                </a:solidFill>
              </a:rPr>
              <a:t>As a</a:t>
            </a:r>
            <a:r>
              <a:rPr lang="en-US" sz="2800" dirty="0">
                <a:solidFill>
                  <a:srgbClr val="C00000"/>
                </a:solidFill>
              </a:rPr>
              <a:t> </a:t>
            </a:r>
            <a:r>
              <a:rPr lang="en-US" sz="2800" dirty="0"/>
              <a:t>&lt;role&gt; </a:t>
            </a:r>
          </a:p>
        </p:txBody>
      </p:sp>
      <p:sp>
        <p:nvSpPr>
          <p:cNvPr id="7" name="Rounded Rectangle 6">
            <a:extLst>
              <a:ext uri="{FF2B5EF4-FFF2-40B4-BE49-F238E27FC236}">
                <a16:creationId xmlns:a16="http://schemas.microsoft.com/office/drawing/2014/main" id="{EA09B6DA-78A8-F740-ACCC-2DBC298D3C17}"/>
              </a:ext>
            </a:extLst>
          </p:cNvPr>
          <p:cNvSpPr>
            <a:spLocks noChangeArrowheads="1"/>
          </p:cNvSpPr>
          <p:nvPr/>
        </p:nvSpPr>
        <p:spPr bwMode="auto">
          <a:xfrm>
            <a:off x="2059411" y="2825550"/>
            <a:ext cx="2088232" cy="168357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WHAT</a:t>
            </a:r>
          </a:p>
        </p:txBody>
      </p:sp>
      <p:sp>
        <p:nvSpPr>
          <p:cNvPr id="8" name="Rounded Rectangle 7">
            <a:extLst>
              <a:ext uri="{FF2B5EF4-FFF2-40B4-BE49-F238E27FC236}">
                <a16:creationId xmlns:a16="http://schemas.microsoft.com/office/drawing/2014/main" id="{2C566110-BA1B-2C45-8089-5D97BC6A662A}"/>
              </a:ext>
            </a:extLst>
          </p:cNvPr>
          <p:cNvSpPr>
            <a:spLocks noChangeArrowheads="1"/>
          </p:cNvSpPr>
          <p:nvPr/>
        </p:nvSpPr>
        <p:spPr bwMode="auto">
          <a:xfrm>
            <a:off x="4330536" y="2825550"/>
            <a:ext cx="6085944" cy="1683571"/>
          </a:xfrm>
          <a:prstGeom prst="roundRect">
            <a:avLst>
              <a:gd name="adj" fmla="val 7883"/>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marL="182880">
              <a:defRPr/>
            </a:pPr>
            <a:r>
              <a:rPr lang="en-US" sz="2800" b="1" dirty="0">
                <a:solidFill>
                  <a:srgbClr val="C00000"/>
                </a:solidFill>
              </a:rPr>
              <a:t>I</a:t>
            </a:r>
            <a:r>
              <a:rPr lang="en-US" sz="2800" dirty="0">
                <a:solidFill>
                  <a:srgbClr val="C00000"/>
                </a:solidFill>
              </a:rPr>
              <a:t> </a:t>
            </a:r>
            <a:r>
              <a:rPr lang="en-US" sz="2800" dirty="0"/>
              <a:t>&lt;</a:t>
            </a:r>
            <a:r>
              <a:rPr lang="en-US" sz="2800" dirty="0">
                <a:solidFill>
                  <a:schemeClr val="accent1"/>
                </a:solidFill>
              </a:rPr>
              <a:t>want</a:t>
            </a:r>
            <a:r>
              <a:rPr lang="en-US" sz="2800" dirty="0"/>
              <a:t> | </a:t>
            </a:r>
            <a:r>
              <a:rPr lang="en-US" sz="2800" dirty="0">
                <a:solidFill>
                  <a:schemeClr val="accent1"/>
                </a:solidFill>
              </a:rPr>
              <a:t>need</a:t>
            </a:r>
            <a:r>
              <a:rPr lang="en-US" sz="2800" dirty="0"/>
              <a:t>&gt; </a:t>
            </a:r>
            <a:r>
              <a:rPr lang="en-US" sz="2800" b="1" dirty="0">
                <a:solidFill>
                  <a:srgbClr val="C00000"/>
                </a:solidFill>
              </a:rPr>
              <a:t>to</a:t>
            </a:r>
            <a:r>
              <a:rPr lang="en-US" sz="2800" dirty="0"/>
              <a:t> &lt;do something&gt; </a:t>
            </a:r>
          </a:p>
        </p:txBody>
      </p:sp>
      <p:sp>
        <p:nvSpPr>
          <p:cNvPr id="9" name="Rounded Rectangle 8">
            <a:extLst>
              <a:ext uri="{FF2B5EF4-FFF2-40B4-BE49-F238E27FC236}">
                <a16:creationId xmlns:a16="http://schemas.microsoft.com/office/drawing/2014/main" id="{25537010-5D3B-F243-8F19-7FB8E9CC0452}"/>
              </a:ext>
            </a:extLst>
          </p:cNvPr>
          <p:cNvSpPr>
            <a:spLocks noChangeArrowheads="1"/>
          </p:cNvSpPr>
          <p:nvPr/>
        </p:nvSpPr>
        <p:spPr bwMode="auto">
          <a:xfrm>
            <a:off x="2059411" y="4874642"/>
            <a:ext cx="2088232" cy="172271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WHY</a:t>
            </a:r>
          </a:p>
        </p:txBody>
      </p:sp>
      <p:sp>
        <p:nvSpPr>
          <p:cNvPr id="10" name="Rounded Rectangle 9">
            <a:extLst>
              <a:ext uri="{FF2B5EF4-FFF2-40B4-BE49-F238E27FC236}">
                <a16:creationId xmlns:a16="http://schemas.microsoft.com/office/drawing/2014/main" id="{24250C8C-0E24-DC49-81B4-34383E827EA7}"/>
              </a:ext>
            </a:extLst>
          </p:cNvPr>
          <p:cNvSpPr>
            <a:spLocks noChangeArrowheads="1"/>
          </p:cNvSpPr>
          <p:nvPr/>
        </p:nvSpPr>
        <p:spPr bwMode="auto">
          <a:xfrm>
            <a:off x="4330536" y="4874642"/>
            <a:ext cx="6085944" cy="1722711"/>
          </a:xfrm>
          <a:prstGeom prst="roundRect">
            <a:avLst>
              <a:gd name="adj" fmla="val 7883"/>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marL="182880">
              <a:defRPr/>
            </a:pPr>
            <a:r>
              <a:rPr lang="en-US" sz="2800" b="1" dirty="0">
                <a:solidFill>
                  <a:srgbClr val="C00000"/>
                </a:solidFill>
              </a:rPr>
              <a:t>so that </a:t>
            </a:r>
            <a:r>
              <a:rPr lang="en-US" sz="2800" dirty="0"/>
              <a:t>&lt;reason&gt; </a:t>
            </a:r>
          </a:p>
        </p:txBody>
      </p:sp>
      <p:sp>
        <p:nvSpPr>
          <p:cNvPr id="13" name="Footer Placeholder 4">
            <a:extLst>
              <a:ext uri="{FF2B5EF4-FFF2-40B4-BE49-F238E27FC236}">
                <a16:creationId xmlns:a16="http://schemas.microsoft.com/office/drawing/2014/main" id="{4024FCB7-023F-054F-AE46-C6C1D9DE98F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14" name="Oval 13">
            <a:extLst>
              <a:ext uri="{FF2B5EF4-FFF2-40B4-BE49-F238E27FC236}">
                <a16:creationId xmlns:a16="http://schemas.microsoft.com/office/drawing/2014/main" id="{7B2C475B-7AA6-3F41-9DCB-58B091B64173}"/>
              </a:ext>
            </a:extLst>
          </p:cNvPr>
          <p:cNvSpPr/>
          <p:nvPr/>
        </p:nvSpPr>
        <p:spPr>
          <a:xfrm>
            <a:off x="1581166" y="1268760"/>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15" name="Oval 14">
            <a:extLst>
              <a:ext uri="{FF2B5EF4-FFF2-40B4-BE49-F238E27FC236}">
                <a16:creationId xmlns:a16="http://schemas.microsoft.com/office/drawing/2014/main" id="{3427C0A0-0AF8-5E4C-9E57-B1DE3CAD8A4E}"/>
              </a:ext>
            </a:extLst>
          </p:cNvPr>
          <p:cNvSpPr/>
          <p:nvPr/>
        </p:nvSpPr>
        <p:spPr>
          <a:xfrm>
            <a:off x="1581166" y="2801496"/>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16" name="Oval 15">
            <a:extLst>
              <a:ext uri="{FF2B5EF4-FFF2-40B4-BE49-F238E27FC236}">
                <a16:creationId xmlns:a16="http://schemas.microsoft.com/office/drawing/2014/main" id="{47C3299B-8148-1E49-9494-AE05DD8C24F8}"/>
              </a:ext>
            </a:extLst>
          </p:cNvPr>
          <p:cNvSpPr/>
          <p:nvPr/>
        </p:nvSpPr>
        <p:spPr>
          <a:xfrm>
            <a:off x="1631504" y="4889728"/>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Tree>
    <p:extLst>
      <p:ext uri="{BB962C8B-B14F-4D97-AF65-F5344CB8AC3E}">
        <p14:creationId xmlns:p14="http://schemas.microsoft.com/office/powerpoint/2010/main" val="87668319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DC0D2-6123-5646-AE6A-C0EFD83F689D}"/>
              </a:ext>
            </a:extLst>
          </p:cNvPr>
          <p:cNvSpPr>
            <a:spLocks noGrp="1"/>
          </p:cNvSpPr>
          <p:nvPr>
            <p:ph type="title"/>
          </p:nvPr>
        </p:nvSpPr>
        <p:spPr>
          <a:xfrm>
            <a:off x="1981200" y="1"/>
            <a:ext cx="8229600" cy="903635"/>
          </a:xfrm>
        </p:spPr>
        <p:txBody>
          <a:bodyPr/>
          <a:lstStyle/>
          <a:p>
            <a:r>
              <a:rPr lang="en-US" dirty="0">
                <a:solidFill>
                  <a:schemeClr val="accent1"/>
                </a:solidFill>
              </a:rPr>
              <a:t>User stories</a:t>
            </a:r>
          </a:p>
        </p:txBody>
      </p:sp>
      <p:sp>
        <p:nvSpPr>
          <p:cNvPr id="3" name="Content Placeholder 2">
            <a:extLst>
              <a:ext uri="{FF2B5EF4-FFF2-40B4-BE49-F238E27FC236}">
                <a16:creationId xmlns:a16="http://schemas.microsoft.com/office/drawing/2014/main" id="{C9B94160-8E0F-A642-9DD2-7E2BF775BE56}"/>
              </a:ext>
            </a:extLst>
          </p:cNvPr>
          <p:cNvSpPr>
            <a:spLocks noGrp="1"/>
          </p:cNvSpPr>
          <p:nvPr>
            <p:ph idx="1"/>
          </p:nvPr>
        </p:nvSpPr>
        <p:spPr>
          <a:xfrm>
            <a:off x="673647" y="903636"/>
            <a:ext cx="10966499" cy="5694014"/>
          </a:xfrm>
        </p:spPr>
        <p:txBody>
          <a:bodyPr>
            <a:normAutofit lnSpcReduction="10000"/>
          </a:bodyPr>
          <a:lstStyle/>
          <a:p>
            <a:r>
              <a:rPr lang="en-US" b="1" dirty="0">
                <a:solidFill>
                  <a:srgbClr val="C00000"/>
                </a:solidFill>
              </a:rPr>
              <a:t>As a</a:t>
            </a:r>
            <a:r>
              <a:rPr lang="en-US" dirty="0">
                <a:solidFill>
                  <a:srgbClr val="C00000"/>
                </a:solidFill>
              </a:rPr>
              <a:t> </a:t>
            </a:r>
            <a:r>
              <a:rPr lang="en-US" dirty="0"/>
              <a:t>&lt;role&gt;, </a:t>
            </a:r>
            <a:br>
              <a:rPr lang="en-US" dirty="0"/>
            </a:br>
            <a:r>
              <a:rPr lang="en-US" b="1" dirty="0">
                <a:solidFill>
                  <a:srgbClr val="C00000"/>
                </a:solidFill>
              </a:rPr>
              <a:t>I</a:t>
            </a:r>
            <a:r>
              <a:rPr lang="en-US" dirty="0">
                <a:solidFill>
                  <a:srgbClr val="C00000"/>
                </a:solidFill>
              </a:rPr>
              <a:t> </a:t>
            </a:r>
            <a:r>
              <a:rPr lang="en-US" dirty="0"/>
              <a:t>&lt;</a:t>
            </a:r>
            <a:r>
              <a:rPr lang="en-US" dirty="0">
                <a:solidFill>
                  <a:schemeClr val="accent1"/>
                </a:solidFill>
              </a:rPr>
              <a:t>want</a:t>
            </a:r>
            <a:r>
              <a:rPr lang="en-US" dirty="0"/>
              <a:t> | </a:t>
            </a:r>
            <a:r>
              <a:rPr lang="en-US" dirty="0">
                <a:solidFill>
                  <a:schemeClr val="accent1"/>
                </a:solidFill>
              </a:rPr>
              <a:t>need</a:t>
            </a:r>
            <a:r>
              <a:rPr lang="en-US" dirty="0"/>
              <a:t>&gt; </a:t>
            </a:r>
            <a:r>
              <a:rPr lang="en-US" b="1" dirty="0">
                <a:solidFill>
                  <a:srgbClr val="C00000"/>
                </a:solidFill>
              </a:rPr>
              <a:t>to</a:t>
            </a:r>
            <a:r>
              <a:rPr lang="en-US" dirty="0">
                <a:solidFill>
                  <a:srgbClr val="C00000"/>
                </a:solidFill>
              </a:rPr>
              <a:t> </a:t>
            </a:r>
            <a:r>
              <a:rPr lang="en-US" dirty="0"/>
              <a:t>&lt;do something&gt;</a:t>
            </a:r>
          </a:p>
          <a:p>
            <a:pPr lvl="1"/>
            <a:r>
              <a:rPr lang="en-US" b="1" dirty="0">
                <a:solidFill>
                  <a:srgbClr val="C00000"/>
                </a:solidFill>
              </a:rPr>
              <a:t>As</a:t>
            </a:r>
            <a:r>
              <a:rPr lang="en-US" dirty="0"/>
              <a:t> a teacher, </a:t>
            </a:r>
            <a:br>
              <a:rPr lang="en-US" dirty="0"/>
            </a:br>
            <a:r>
              <a:rPr lang="en-US" b="1" dirty="0">
                <a:solidFill>
                  <a:srgbClr val="C00000"/>
                </a:solidFill>
              </a:rPr>
              <a:t>I </a:t>
            </a:r>
            <a:r>
              <a:rPr lang="en-US" b="1" dirty="0">
                <a:solidFill>
                  <a:schemeClr val="accent1"/>
                </a:solidFill>
              </a:rPr>
              <a:t>want</a:t>
            </a:r>
            <a:r>
              <a:rPr lang="en-US" b="1" dirty="0"/>
              <a:t> </a:t>
            </a:r>
            <a:r>
              <a:rPr lang="en-US" b="1" dirty="0">
                <a:solidFill>
                  <a:srgbClr val="C00000"/>
                </a:solidFill>
              </a:rPr>
              <a:t>to</a:t>
            </a:r>
            <a:r>
              <a:rPr lang="en-US" b="1" dirty="0"/>
              <a:t> </a:t>
            </a:r>
            <a:r>
              <a:rPr lang="en-US" dirty="0"/>
              <a:t>tell all members of my group when new information is available</a:t>
            </a:r>
          </a:p>
          <a:p>
            <a:r>
              <a:rPr lang="en-US" b="1" dirty="0">
                <a:solidFill>
                  <a:srgbClr val="C00000"/>
                </a:solidFill>
              </a:rPr>
              <a:t>As a</a:t>
            </a:r>
            <a:r>
              <a:rPr lang="en-US" dirty="0">
                <a:solidFill>
                  <a:srgbClr val="C00000"/>
                </a:solidFill>
              </a:rPr>
              <a:t> </a:t>
            </a:r>
            <a:r>
              <a:rPr lang="en-US" dirty="0"/>
              <a:t>&lt;role&gt; </a:t>
            </a:r>
            <a:br>
              <a:rPr lang="en-US" dirty="0"/>
            </a:br>
            <a:r>
              <a:rPr lang="en-US" b="1" dirty="0">
                <a:solidFill>
                  <a:srgbClr val="C00000"/>
                </a:solidFill>
              </a:rPr>
              <a:t>I</a:t>
            </a:r>
            <a:r>
              <a:rPr lang="en-US" dirty="0">
                <a:solidFill>
                  <a:srgbClr val="C00000"/>
                </a:solidFill>
              </a:rPr>
              <a:t> </a:t>
            </a:r>
            <a:r>
              <a:rPr lang="en-US" dirty="0"/>
              <a:t>&lt;</a:t>
            </a:r>
            <a:r>
              <a:rPr lang="en-US" dirty="0">
                <a:solidFill>
                  <a:schemeClr val="accent1"/>
                </a:solidFill>
              </a:rPr>
              <a:t>want</a:t>
            </a:r>
            <a:r>
              <a:rPr lang="en-US" dirty="0"/>
              <a:t> | </a:t>
            </a:r>
            <a:r>
              <a:rPr lang="en-US" dirty="0">
                <a:solidFill>
                  <a:schemeClr val="accent1"/>
                </a:solidFill>
              </a:rPr>
              <a:t>need</a:t>
            </a:r>
            <a:r>
              <a:rPr lang="en-US" dirty="0"/>
              <a:t>&gt; </a:t>
            </a:r>
            <a:r>
              <a:rPr lang="en-US" b="1" dirty="0">
                <a:solidFill>
                  <a:srgbClr val="C00000"/>
                </a:solidFill>
              </a:rPr>
              <a:t>to</a:t>
            </a:r>
            <a:r>
              <a:rPr lang="en-US" dirty="0"/>
              <a:t> &lt;do something&gt; </a:t>
            </a:r>
            <a:br>
              <a:rPr lang="en-US" dirty="0"/>
            </a:br>
            <a:r>
              <a:rPr lang="en-US" b="1" dirty="0">
                <a:solidFill>
                  <a:srgbClr val="C00000"/>
                </a:solidFill>
              </a:rPr>
              <a:t>so that </a:t>
            </a:r>
            <a:r>
              <a:rPr lang="en-US" dirty="0"/>
              <a:t>&lt;reason&gt;</a:t>
            </a:r>
          </a:p>
          <a:p>
            <a:pPr lvl="1"/>
            <a:r>
              <a:rPr lang="en-US" b="1" dirty="0">
                <a:solidFill>
                  <a:srgbClr val="C00000"/>
                </a:solidFill>
              </a:rPr>
              <a:t>As</a:t>
            </a:r>
            <a:r>
              <a:rPr lang="en-US" dirty="0"/>
              <a:t> a teacher, </a:t>
            </a:r>
            <a:br>
              <a:rPr lang="en-US" dirty="0"/>
            </a:br>
            <a:r>
              <a:rPr lang="en-US" b="1" dirty="0">
                <a:solidFill>
                  <a:srgbClr val="C00000"/>
                </a:solidFill>
              </a:rPr>
              <a:t>I </a:t>
            </a:r>
            <a:r>
              <a:rPr lang="en-US" b="1" dirty="0">
                <a:solidFill>
                  <a:schemeClr val="accent1"/>
                </a:solidFill>
              </a:rPr>
              <a:t>need</a:t>
            </a:r>
            <a:r>
              <a:rPr lang="en-US" b="1" dirty="0"/>
              <a:t> </a:t>
            </a:r>
            <a:r>
              <a:rPr lang="en-US" b="1" dirty="0">
                <a:solidFill>
                  <a:srgbClr val="C00000"/>
                </a:solidFill>
              </a:rPr>
              <a:t>to</a:t>
            </a:r>
            <a:r>
              <a:rPr lang="en-US" b="1" dirty="0"/>
              <a:t> </a:t>
            </a:r>
            <a:r>
              <a:rPr lang="en-US" dirty="0"/>
              <a:t>be able to report who is attending a class trip </a:t>
            </a:r>
            <a:br>
              <a:rPr lang="en-US" dirty="0"/>
            </a:br>
            <a:r>
              <a:rPr lang="en-US" b="1" dirty="0">
                <a:solidFill>
                  <a:srgbClr val="C00000"/>
                </a:solidFill>
              </a:rPr>
              <a:t>so that </a:t>
            </a:r>
            <a:r>
              <a:rPr lang="en-US" dirty="0"/>
              <a:t>the school maintains the required health and safety records.</a:t>
            </a:r>
            <a:endParaRPr lang="en-US" sz="2800" dirty="0"/>
          </a:p>
          <a:p>
            <a:endParaRPr lang="en-US" sz="2800" dirty="0"/>
          </a:p>
        </p:txBody>
      </p:sp>
      <p:sp>
        <p:nvSpPr>
          <p:cNvPr id="4" name="Slide Number Placeholder 3">
            <a:extLst>
              <a:ext uri="{FF2B5EF4-FFF2-40B4-BE49-F238E27FC236}">
                <a16:creationId xmlns:a16="http://schemas.microsoft.com/office/drawing/2014/main" id="{BAA6E26A-B7D2-A54A-A10D-DE3394CBDAF4}"/>
              </a:ext>
            </a:extLst>
          </p:cNvPr>
          <p:cNvSpPr>
            <a:spLocks noGrp="1"/>
          </p:cNvSpPr>
          <p:nvPr>
            <p:ph type="sldNum" sz="quarter" idx="12"/>
          </p:nvPr>
        </p:nvSpPr>
        <p:spPr/>
        <p:txBody>
          <a:bodyPr/>
          <a:lstStyle/>
          <a:p>
            <a:pPr>
              <a:defRPr/>
            </a:pPr>
            <a:fld id="{E78C9E75-97FD-45D9-8ED3-955348887BB1}" type="slidenum">
              <a:rPr lang="zh-TW" altLang="en-US" smtClean="0"/>
              <a:pPr>
                <a:defRPr/>
              </a:pPr>
              <a:t>73</a:t>
            </a:fld>
            <a:endParaRPr lang="zh-TW" altLang="en-US"/>
          </a:p>
        </p:txBody>
      </p:sp>
      <p:sp>
        <p:nvSpPr>
          <p:cNvPr id="5" name="Footer Placeholder 4">
            <a:extLst>
              <a:ext uri="{FF2B5EF4-FFF2-40B4-BE49-F238E27FC236}">
                <a16:creationId xmlns:a16="http://schemas.microsoft.com/office/drawing/2014/main" id="{41F4669E-5C8E-4640-B05F-0A224751073E}"/>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8615210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28F7C-501D-7343-B50F-3C8741490640}"/>
              </a:ext>
            </a:extLst>
          </p:cNvPr>
          <p:cNvSpPr>
            <a:spLocks noGrp="1"/>
          </p:cNvSpPr>
          <p:nvPr>
            <p:ph type="title"/>
          </p:nvPr>
        </p:nvSpPr>
        <p:spPr>
          <a:xfrm>
            <a:off x="2002076" y="86382"/>
            <a:ext cx="8229600" cy="850106"/>
          </a:xfrm>
        </p:spPr>
        <p:txBody>
          <a:bodyPr/>
          <a:lstStyle/>
          <a:p>
            <a:r>
              <a:rPr lang="en-US" dirty="0">
                <a:solidFill>
                  <a:schemeClr val="accent1"/>
                </a:solidFill>
              </a:rPr>
              <a:t>User stories</a:t>
            </a:r>
          </a:p>
        </p:txBody>
      </p:sp>
      <p:sp>
        <p:nvSpPr>
          <p:cNvPr id="3" name="Content Placeholder 2">
            <a:extLst>
              <a:ext uri="{FF2B5EF4-FFF2-40B4-BE49-F238E27FC236}">
                <a16:creationId xmlns:a16="http://schemas.microsoft.com/office/drawing/2014/main" id="{EED0EE05-17BE-D240-A075-3E1D50AA0905}"/>
              </a:ext>
            </a:extLst>
          </p:cNvPr>
          <p:cNvSpPr>
            <a:spLocks noGrp="1"/>
          </p:cNvSpPr>
          <p:nvPr>
            <p:ph idx="1"/>
          </p:nvPr>
        </p:nvSpPr>
        <p:spPr>
          <a:xfrm>
            <a:off x="839449" y="1154243"/>
            <a:ext cx="10628026" cy="5365621"/>
          </a:xfrm>
        </p:spPr>
        <p:txBody>
          <a:bodyPr>
            <a:normAutofit/>
          </a:bodyPr>
          <a:lstStyle/>
          <a:p>
            <a:r>
              <a:rPr lang="en-US" dirty="0">
                <a:solidFill>
                  <a:srgbClr val="C00000"/>
                </a:solidFill>
              </a:rPr>
              <a:t>Scenarios</a:t>
            </a:r>
            <a:r>
              <a:rPr lang="en-US" dirty="0"/>
              <a:t> are </a:t>
            </a:r>
            <a:r>
              <a:rPr lang="en-US" dirty="0">
                <a:solidFill>
                  <a:schemeClr val="accent1"/>
                </a:solidFill>
              </a:rPr>
              <a:t>high-level stories </a:t>
            </a:r>
            <a:r>
              <a:rPr lang="en-US" dirty="0"/>
              <a:t>of system use. </a:t>
            </a:r>
            <a:br>
              <a:rPr lang="en-US" dirty="0"/>
            </a:br>
            <a:r>
              <a:rPr lang="en-US" dirty="0"/>
              <a:t>They should describe a sequence of interactions with the system but should not include details of these interactions.</a:t>
            </a:r>
          </a:p>
          <a:p>
            <a:r>
              <a:rPr lang="en-US" dirty="0">
                <a:solidFill>
                  <a:srgbClr val="C00000"/>
                </a:solidFill>
              </a:rPr>
              <a:t>User stories </a:t>
            </a:r>
            <a:r>
              <a:rPr lang="en-US" dirty="0"/>
              <a:t>are </a:t>
            </a:r>
            <a:r>
              <a:rPr lang="en-US" dirty="0">
                <a:solidFill>
                  <a:schemeClr val="accent1"/>
                </a:solidFill>
              </a:rPr>
              <a:t>finer-grain narratives </a:t>
            </a:r>
            <a:r>
              <a:rPr lang="en-US" dirty="0"/>
              <a:t>that set out in a more detailed and structured way a single thing </a:t>
            </a:r>
            <a:br>
              <a:rPr lang="en-US" dirty="0"/>
            </a:br>
            <a:r>
              <a:rPr lang="en-US" dirty="0"/>
              <a:t>that a user wants from a software system. </a:t>
            </a:r>
          </a:p>
          <a:p>
            <a:pPr lvl="1"/>
            <a:r>
              <a:rPr lang="en-US" sz="3200" dirty="0">
                <a:solidFill>
                  <a:srgbClr val="FF0000"/>
                </a:solidFill>
              </a:rPr>
              <a:t>As</a:t>
            </a:r>
            <a:r>
              <a:rPr lang="en-US" sz="3200" dirty="0"/>
              <a:t> an author, </a:t>
            </a:r>
            <a:br>
              <a:rPr lang="en-US" sz="3200" dirty="0"/>
            </a:br>
            <a:r>
              <a:rPr lang="en-US" sz="3200" dirty="0">
                <a:solidFill>
                  <a:srgbClr val="FF0000"/>
                </a:solidFill>
              </a:rPr>
              <a:t>I</a:t>
            </a:r>
            <a:r>
              <a:rPr lang="en-US" sz="3200" dirty="0"/>
              <a:t> </a:t>
            </a:r>
            <a:r>
              <a:rPr lang="en-US" sz="3200" dirty="0">
                <a:solidFill>
                  <a:schemeClr val="accent1"/>
                </a:solidFill>
              </a:rPr>
              <a:t>need</a:t>
            </a:r>
            <a:r>
              <a:rPr lang="en-US" sz="3200" dirty="0"/>
              <a:t> a way </a:t>
            </a:r>
            <a:r>
              <a:rPr lang="en-US" sz="3200" dirty="0">
                <a:solidFill>
                  <a:srgbClr val="FF0000"/>
                </a:solidFill>
              </a:rPr>
              <a:t>to</a:t>
            </a:r>
            <a:r>
              <a:rPr lang="en-US" sz="3200" dirty="0"/>
              <a:t> organize the book </a:t>
            </a:r>
            <a:br>
              <a:rPr lang="en-US" sz="3200" dirty="0"/>
            </a:br>
            <a:r>
              <a:rPr lang="en-US" sz="3200" dirty="0">
                <a:solidFill>
                  <a:srgbClr val="C00000"/>
                </a:solidFill>
              </a:rPr>
              <a:t>that</a:t>
            </a:r>
            <a:r>
              <a:rPr lang="en-US" sz="3200" dirty="0"/>
              <a:t> I’m writing into chapters and sections. </a:t>
            </a:r>
          </a:p>
        </p:txBody>
      </p:sp>
      <p:sp>
        <p:nvSpPr>
          <p:cNvPr id="4" name="Slide Number Placeholder 3">
            <a:extLst>
              <a:ext uri="{FF2B5EF4-FFF2-40B4-BE49-F238E27FC236}">
                <a16:creationId xmlns:a16="http://schemas.microsoft.com/office/drawing/2014/main" id="{C0A6D04B-8FFB-1B41-BEDA-500F3DC3A0D9}"/>
              </a:ext>
            </a:extLst>
          </p:cNvPr>
          <p:cNvSpPr>
            <a:spLocks noGrp="1"/>
          </p:cNvSpPr>
          <p:nvPr>
            <p:ph type="sldNum" sz="quarter" idx="12"/>
          </p:nvPr>
        </p:nvSpPr>
        <p:spPr/>
        <p:txBody>
          <a:bodyPr/>
          <a:lstStyle/>
          <a:p>
            <a:pPr>
              <a:defRPr/>
            </a:pPr>
            <a:fld id="{E78C9E75-97FD-45D9-8ED3-955348887BB1}" type="slidenum">
              <a:rPr lang="zh-TW" altLang="en-US" smtClean="0"/>
              <a:pPr>
                <a:defRPr/>
              </a:pPr>
              <a:t>74</a:t>
            </a:fld>
            <a:endParaRPr lang="zh-TW" altLang="en-US"/>
          </a:p>
        </p:txBody>
      </p:sp>
      <p:sp>
        <p:nvSpPr>
          <p:cNvPr id="5" name="Footer Placeholder 4">
            <a:extLst>
              <a:ext uri="{FF2B5EF4-FFF2-40B4-BE49-F238E27FC236}">
                <a16:creationId xmlns:a16="http://schemas.microsoft.com/office/drawing/2014/main" id="{7E70616B-533F-E54E-96F1-203DF2E82CCF}"/>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79029956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DC0D2-6123-5646-AE6A-C0EFD83F689D}"/>
              </a:ext>
            </a:extLst>
          </p:cNvPr>
          <p:cNvSpPr>
            <a:spLocks noGrp="1"/>
          </p:cNvSpPr>
          <p:nvPr>
            <p:ph type="title"/>
          </p:nvPr>
        </p:nvSpPr>
        <p:spPr>
          <a:xfrm>
            <a:off x="1981200" y="1"/>
            <a:ext cx="8229600" cy="903635"/>
          </a:xfrm>
        </p:spPr>
        <p:txBody>
          <a:bodyPr/>
          <a:lstStyle/>
          <a:p>
            <a:r>
              <a:rPr lang="en-US" dirty="0">
                <a:solidFill>
                  <a:schemeClr val="accent1"/>
                </a:solidFill>
              </a:rPr>
              <a:t>User stories</a:t>
            </a:r>
          </a:p>
        </p:txBody>
      </p:sp>
      <p:sp>
        <p:nvSpPr>
          <p:cNvPr id="3" name="Content Placeholder 2">
            <a:extLst>
              <a:ext uri="{FF2B5EF4-FFF2-40B4-BE49-F238E27FC236}">
                <a16:creationId xmlns:a16="http://schemas.microsoft.com/office/drawing/2014/main" id="{C9B94160-8E0F-A642-9DD2-7E2BF775BE56}"/>
              </a:ext>
            </a:extLst>
          </p:cNvPr>
          <p:cNvSpPr>
            <a:spLocks noGrp="1"/>
          </p:cNvSpPr>
          <p:nvPr>
            <p:ph idx="1"/>
          </p:nvPr>
        </p:nvSpPr>
        <p:spPr>
          <a:xfrm>
            <a:off x="906090" y="903636"/>
            <a:ext cx="10396494" cy="5616228"/>
          </a:xfrm>
        </p:spPr>
        <p:txBody>
          <a:bodyPr>
            <a:normAutofit/>
          </a:bodyPr>
          <a:lstStyle/>
          <a:p>
            <a:r>
              <a:rPr lang="en-US" sz="2800" dirty="0"/>
              <a:t>This story reflects what has become the standard format of a user story:</a:t>
            </a:r>
          </a:p>
          <a:p>
            <a:r>
              <a:rPr lang="en-US" sz="2800" dirty="0">
                <a:solidFill>
                  <a:srgbClr val="C00000"/>
                </a:solidFill>
              </a:rPr>
              <a:t>As</a:t>
            </a:r>
            <a:r>
              <a:rPr lang="en-US" sz="2800" dirty="0"/>
              <a:t> a &lt;role&gt;, </a:t>
            </a:r>
            <a:r>
              <a:rPr lang="en-US" sz="2800" dirty="0">
                <a:solidFill>
                  <a:srgbClr val="C00000"/>
                </a:solidFill>
              </a:rPr>
              <a:t>I</a:t>
            </a:r>
            <a:r>
              <a:rPr lang="en-US" sz="2800" dirty="0"/>
              <a:t> &lt;want | need&gt; </a:t>
            </a:r>
            <a:r>
              <a:rPr lang="en-US" sz="2800" dirty="0">
                <a:solidFill>
                  <a:srgbClr val="C00000"/>
                </a:solidFill>
              </a:rPr>
              <a:t>to</a:t>
            </a:r>
            <a:r>
              <a:rPr lang="en-US" sz="2800" dirty="0"/>
              <a:t> &lt;do something&gt;</a:t>
            </a:r>
          </a:p>
          <a:p>
            <a:pPr lvl="1"/>
            <a:r>
              <a:rPr lang="en-US" dirty="0">
                <a:solidFill>
                  <a:srgbClr val="FF0000"/>
                </a:solidFill>
              </a:rPr>
              <a:t>As</a:t>
            </a:r>
            <a:r>
              <a:rPr lang="en-US" dirty="0"/>
              <a:t> a teacher, </a:t>
            </a:r>
            <a:r>
              <a:rPr lang="en-US" dirty="0">
                <a:solidFill>
                  <a:srgbClr val="FF0000"/>
                </a:solidFill>
              </a:rPr>
              <a:t>I want to </a:t>
            </a:r>
            <a:r>
              <a:rPr lang="en-US" dirty="0"/>
              <a:t>tell all members of my group when new information is available</a:t>
            </a:r>
          </a:p>
          <a:p>
            <a:r>
              <a:rPr lang="en-US" sz="2800" dirty="0"/>
              <a:t>A variant of this standard format adds a justification for the action:</a:t>
            </a:r>
          </a:p>
          <a:p>
            <a:pPr lvl="1"/>
            <a:r>
              <a:rPr lang="en-US" dirty="0"/>
              <a:t>As a &lt;role&gt; I &lt;want | need&gt; to &lt;do something&gt; so that &lt;reason&gt;</a:t>
            </a:r>
          </a:p>
          <a:p>
            <a:pPr lvl="2"/>
            <a:r>
              <a:rPr lang="en-US" sz="2800" b="1" dirty="0">
                <a:solidFill>
                  <a:srgbClr val="FF0000"/>
                </a:solidFill>
              </a:rPr>
              <a:t>As</a:t>
            </a:r>
            <a:r>
              <a:rPr lang="en-US" sz="2800" b="1" dirty="0"/>
              <a:t> a teacher, </a:t>
            </a:r>
            <a:br>
              <a:rPr lang="en-US" sz="2800" b="1" dirty="0"/>
            </a:br>
            <a:r>
              <a:rPr lang="en-US" sz="2800" b="1" dirty="0">
                <a:solidFill>
                  <a:srgbClr val="FF0000"/>
                </a:solidFill>
              </a:rPr>
              <a:t>I need to </a:t>
            </a:r>
            <a:r>
              <a:rPr lang="en-US" sz="2800" b="1" dirty="0"/>
              <a:t>be able to report who is attending a class trip</a:t>
            </a:r>
            <a:br>
              <a:rPr lang="en-US" sz="2800" b="1" dirty="0"/>
            </a:br>
            <a:r>
              <a:rPr lang="en-US" sz="2800" b="1" dirty="0"/>
              <a:t> </a:t>
            </a:r>
            <a:r>
              <a:rPr lang="en-US" sz="2800" b="1" dirty="0">
                <a:solidFill>
                  <a:srgbClr val="FF0000"/>
                </a:solidFill>
              </a:rPr>
              <a:t>so that</a:t>
            </a:r>
            <a:r>
              <a:rPr lang="en-US" sz="2800" b="1" dirty="0"/>
              <a:t> the school maintains the required health and safety records.</a:t>
            </a:r>
          </a:p>
        </p:txBody>
      </p:sp>
      <p:sp>
        <p:nvSpPr>
          <p:cNvPr id="4" name="Slide Number Placeholder 3">
            <a:extLst>
              <a:ext uri="{FF2B5EF4-FFF2-40B4-BE49-F238E27FC236}">
                <a16:creationId xmlns:a16="http://schemas.microsoft.com/office/drawing/2014/main" id="{BAA6E26A-B7D2-A54A-A10D-DE3394CBDAF4}"/>
              </a:ext>
            </a:extLst>
          </p:cNvPr>
          <p:cNvSpPr>
            <a:spLocks noGrp="1"/>
          </p:cNvSpPr>
          <p:nvPr>
            <p:ph type="sldNum" sz="quarter" idx="12"/>
          </p:nvPr>
        </p:nvSpPr>
        <p:spPr/>
        <p:txBody>
          <a:bodyPr/>
          <a:lstStyle/>
          <a:p>
            <a:pPr>
              <a:defRPr/>
            </a:pPr>
            <a:fld id="{E78C9E75-97FD-45D9-8ED3-955348887BB1}" type="slidenum">
              <a:rPr lang="zh-TW" altLang="en-US" smtClean="0"/>
              <a:pPr>
                <a:defRPr/>
              </a:pPr>
              <a:t>75</a:t>
            </a:fld>
            <a:endParaRPr lang="zh-TW" altLang="en-US"/>
          </a:p>
        </p:txBody>
      </p:sp>
      <p:sp>
        <p:nvSpPr>
          <p:cNvPr id="5" name="Footer Placeholder 4">
            <a:extLst>
              <a:ext uri="{FF2B5EF4-FFF2-40B4-BE49-F238E27FC236}">
                <a16:creationId xmlns:a16="http://schemas.microsoft.com/office/drawing/2014/main" id="{41F4669E-5C8E-4640-B05F-0A224751073E}"/>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48953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8D692-8A06-1745-BECC-6091CFC22D89}"/>
              </a:ext>
            </a:extLst>
          </p:cNvPr>
          <p:cNvSpPr>
            <a:spLocks noGrp="1"/>
          </p:cNvSpPr>
          <p:nvPr>
            <p:ph type="title"/>
          </p:nvPr>
        </p:nvSpPr>
        <p:spPr>
          <a:xfrm>
            <a:off x="1981200" y="116632"/>
            <a:ext cx="8229600" cy="864096"/>
          </a:xfrm>
        </p:spPr>
        <p:txBody>
          <a:bodyPr/>
          <a:lstStyle/>
          <a:p>
            <a:r>
              <a:rPr lang="en-US" dirty="0">
                <a:solidFill>
                  <a:schemeClr val="accent1"/>
                </a:solidFill>
              </a:rPr>
              <a:t>User stories in planning</a:t>
            </a:r>
          </a:p>
        </p:txBody>
      </p:sp>
      <p:sp>
        <p:nvSpPr>
          <p:cNvPr id="3" name="Content Placeholder 2">
            <a:extLst>
              <a:ext uri="{FF2B5EF4-FFF2-40B4-BE49-F238E27FC236}">
                <a16:creationId xmlns:a16="http://schemas.microsoft.com/office/drawing/2014/main" id="{483EB9D9-BC70-0440-A83B-9EC94684F77A}"/>
              </a:ext>
            </a:extLst>
          </p:cNvPr>
          <p:cNvSpPr>
            <a:spLocks noGrp="1"/>
          </p:cNvSpPr>
          <p:nvPr>
            <p:ph idx="1"/>
          </p:nvPr>
        </p:nvSpPr>
        <p:spPr>
          <a:xfrm>
            <a:off x="809469" y="1192695"/>
            <a:ext cx="10702977" cy="5062331"/>
          </a:xfrm>
        </p:spPr>
        <p:txBody>
          <a:bodyPr>
            <a:normAutofit/>
          </a:bodyPr>
          <a:lstStyle/>
          <a:p>
            <a:r>
              <a:rPr lang="en-US" sz="3600" dirty="0"/>
              <a:t>An important use of </a:t>
            </a:r>
            <a:r>
              <a:rPr lang="en-US" sz="3600" dirty="0">
                <a:solidFill>
                  <a:srgbClr val="C00000"/>
                </a:solidFill>
              </a:rPr>
              <a:t>user stories</a:t>
            </a:r>
            <a:r>
              <a:rPr lang="en-US" sz="3600" dirty="0"/>
              <a:t> is in </a:t>
            </a:r>
            <a:r>
              <a:rPr lang="en-US" sz="3600" dirty="0">
                <a:solidFill>
                  <a:srgbClr val="C00000"/>
                </a:solidFill>
              </a:rPr>
              <a:t>planning</a:t>
            </a:r>
            <a:r>
              <a:rPr lang="en-US" sz="3600" dirty="0"/>
              <a:t>.</a:t>
            </a:r>
          </a:p>
          <a:p>
            <a:pPr lvl="1"/>
            <a:r>
              <a:rPr lang="en-US" sz="3600" dirty="0"/>
              <a:t>Many users of the Scrum method represent </a:t>
            </a:r>
            <a:br>
              <a:rPr lang="en-US" sz="3600" dirty="0"/>
            </a:br>
            <a:r>
              <a:rPr lang="en-US" sz="3600" dirty="0"/>
              <a:t>the </a:t>
            </a:r>
            <a:r>
              <a:rPr lang="en-US" sz="3600" dirty="0">
                <a:solidFill>
                  <a:schemeClr val="accent1"/>
                </a:solidFill>
              </a:rPr>
              <a:t>product backlog </a:t>
            </a:r>
            <a:r>
              <a:rPr lang="en-US" sz="3600" dirty="0"/>
              <a:t>as </a:t>
            </a:r>
            <a:r>
              <a:rPr lang="en-US" sz="3600" dirty="0">
                <a:solidFill>
                  <a:srgbClr val="C00000"/>
                </a:solidFill>
              </a:rPr>
              <a:t>a set of user stories</a:t>
            </a:r>
            <a:r>
              <a:rPr lang="en-US" sz="3600" dirty="0"/>
              <a:t>. </a:t>
            </a:r>
          </a:p>
          <a:p>
            <a:r>
              <a:rPr lang="en-US" sz="3600" dirty="0"/>
              <a:t>User stories should focus on </a:t>
            </a:r>
            <a:br>
              <a:rPr lang="en-US" sz="3600" dirty="0"/>
            </a:br>
            <a:r>
              <a:rPr lang="en-US" sz="3600" dirty="0">
                <a:solidFill>
                  <a:schemeClr val="accent1"/>
                </a:solidFill>
              </a:rPr>
              <a:t>a clearly defined system feature </a:t>
            </a:r>
            <a:r>
              <a:rPr lang="en-US" sz="3600" dirty="0"/>
              <a:t>or </a:t>
            </a:r>
            <a:br>
              <a:rPr lang="en-US" sz="3600" dirty="0"/>
            </a:br>
            <a:r>
              <a:rPr lang="en-US" sz="3600" dirty="0">
                <a:solidFill>
                  <a:schemeClr val="accent1"/>
                </a:solidFill>
              </a:rPr>
              <a:t>aspect of a feature </a:t>
            </a:r>
            <a:br>
              <a:rPr lang="en-US" sz="3600" dirty="0"/>
            </a:br>
            <a:r>
              <a:rPr lang="en-US" sz="3600" dirty="0"/>
              <a:t>that can be implemented </a:t>
            </a:r>
            <a:br>
              <a:rPr lang="en-US" sz="3600" dirty="0"/>
            </a:br>
            <a:r>
              <a:rPr lang="en-US" sz="3600" dirty="0"/>
              <a:t>within a single sprint. </a:t>
            </a:r>
          </a:p>
          <a:p>
            <a:endParaRPr lang="en-US" sz="3600" dirty="0"/>
          </a:p>
        </p:txBody>
      </p:sp>
      <p:sp>
        <p:nvSpPr>
          <p:cNvPr id="4" name="Slide Number Placeholder 3">
            <a:extLst>
              <a:ext uri="{FF2B5EF4-FFF2-40B4-BE49-F238E27FC236}">
                <a16:creationId xmlns:a16="http://schemas.microsoft.com/office/drawing/2014/main" id="{AE8557E2-EF57-1249-A5D6-6006AC64D632}"/>
              </a:ext>
            </a:extLst>
          </p:cNvPr>
          <p:cNvSpPr>
            <a:spLocks noGrp="1"/>
          </p:cNvSpPr>
          <p:nvPr>
            <p:ph type="sldNum" sz="quarter" idx="12"/>
          </p:nvPr>
        </p:nvSpPr>
        <p:spPr/>
        <p:txBody>
          <a:bodyPr/>
          <a:lstStyle/>
          <a:p>
            <a:pPr>
              <a:defRPr/>
            </a:pPr>
            <a:fld id="{E78C9E75-97FD-45D9-8ED3-955348887BB1}" type="slidenum">
              <a:rPr lang="zh-TW" altLang="en-US" smtClean="0"/>
              <a:pPr>
                <a:defRPr/>
              </a:pPr>
              <a:t>76</a:t>
            </a:fld>
            <a:endParaRPr lang="zh-TW" altLang="en-US"/>
          </a:p>
        </p:txBody>
      </p:sp>
      <p:sp>
        <p:nvSpPr>
          <p:cNvPr id="5" name="Footer Placeholder 4">
            <a:extLst>
              <a:ext uri="{FF2B5EF4-FFF2-40B4-BE49-F238E27FC236}">
                <a16:creationId xmlns:a16="http://schemas.microsoft.com/office/drawing/2014/main" id="{488A5852-550F-4D4A-9B21-60C1BE9EEC4E}"/>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3259180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A0260-A59B-7145-A7D0-1C8203F6D96B}"/>
              </a:ext>
            </a:extLst>
          </p:cNvPr>
          <p:cNvSpPr>
            <a:spLocks noGrp="1"/>
          </p:cNvSpPr>
          <p:nvPr>
            <p:ph type="title"/>
          </p:nvPr>
        </p:nvSpPr>
        <p:spPr/>
        <p:txBody>
          <a:bodyPr/>
          <a:lstStyle/>
          <a:p>
            <a:r>
              <a:rPr lang="en-US" dirty="0">
                <a:solidFill>
                  <a:schemeClr val="accent1"/>
                </a:solidFill>
              </a:rPr>
              <a:t>User stories in planning</a:t>
            </a:r>
          </a:p>
        </p:txBody>
      </p:sp>
      <p:sp>
        <p:nvSpPr>
          <p:cNvPr id="3" name="Content Placeholder 2">
            <a:extLst>
              <a:ext uri="{FF2B5EF4-FFF2-40B4-BE49-F238E27FC236}">
                <a16:creationId xmlns:a16="http://schemas.microsoft.com/office/drawing/2014/main" id="{D1F9DC4F-27B5-8D4E-BA97-26FA02FEEF63}"/>
              </a:ext>
            </a:extLst>
          </p:cNvPr>
          <p:cNvSpPr>
            <a:spLocks noGrp="1"/>
          </p:cNvSpPr>
          <p:nvPr>
            <p:ph idx="1"/>
          </p:nvPr>
        </p:nvSpPr>
        <p:spPr>
          <a:xfrm>
            <a:off x="779489" y="1417638"/>
            <a:ext cx="10598045" cy="4891682"/>
          </a:xfrm>
        </p:spPr>
        <p:txBody>
          <a:bodyPr>
            <a:noAutofit/>
          </a:bodyPr>
          <a:lstStyle/>
          <a:p>
            <a:r>
              <a:rPr lang="en-US" dirty="0"/>
              <a:t>If the </a:t>
            </a:r>
            <a:r>
              <a:rPr lang="en-US" dirty="0">
                <a:solidFill>
                  <a:srgbClr val="FF0000"/>
                </a:solidFill>
              </a:rPr>
              <a:t>story</a:t>
            </a:r>
            <a:r>
              <a:rPr lang="en-US" dirty="0"/>
              <a:t> is about a </a:t>
            </a:r>
            <a:r>
              <a:rPr lang="en-US" dirty="0">
                <a:solidFill>
                  <a:srgbClr val="FF0000"/>
                </a:solidFill>
              </a:rPr>
              <a:t>more complex feature </a:t>
            </a:r>
            <a:r>
              <a:rPr lang="en-US" dirty="0"/>
              <a:t>that might </a:t>
            </a:r>
            <a:r>
              <a:rPr lang="en-US" dirty="0">
                <a:solidFill>
                  <a:srgbClr val="FF0000"/>
                </a:solidFill>
              </a:rPr>
              <a:t>take several sprints </a:t>
            </a:r>
            <a:r>
              <a:rPr lang="en-US" dirty="0"/>
              <a:t>to implement, then it is called an </a:t>
            </a:r>
            <a:r>
              <a:rPr lang="en-US" dirty="0">
                <a:solidFill>
                  <a:srgbClr val="FF0000"/>
                </a:solidFill>
              </a:rPr>
              <a:t>epic</a:t>
            </a:r>
            <a:r>
              <a:rPr lang="en-US" dirty="0"/>
              <a:t>.</a:t>
            </a:r>
          </a:p>
          <a:p>
            <a:pPr lvl="1"/>
            <a:r>
              <a:rPr lang="en-US" sz="3200" dirty="0">
                <a:solidFill>
                  <a:srgbClr val="FF0000"/>
                </a:solidFill>
              </a:rPr>
              <a:t>As</a:t>
            </a:r>
            <a:r>
              <a:rPr lang="en-US" sz="3200" dirty="0"/>
              <a:t> a system manager, </a:t>
            </a:r>
            <a:r>
              <a:rPr lang="en-US" sz="3200" dirty="0">
                <a:solidFill>
                  <a:srgbClr val="FF0000"/>
                </a:solidFill>
              </a:rPr>
              <a:t>I need </a:t>
            </a:r>
            <a:r>
              <a:rPr lang="en-US" sz="3200" dirty="0"/>
              <a:t>a way to backup the system and restore either individual applications, files, directories or the whole system.</a:t>
            </a:r>
          </a:p>
          <a:p>
            <a:pPr lvl="1"/>
            <a:r>
              <a:rPr lang="en-US" sz="3200" dirty="0"/>
              <a:t>There is a lot of functionality associated with this user story. For implementation, it should be broken down into simpler stories with each story focusing on a single aspect of the backup system.</a:t>
            </a:r>
          </a:p>
          <a:p>
            <a:endParaRPr lang="en-US" dirty="0"/>
          </a:p>
        </p:txBody>
      </p:sp>
      <p:sp>
        <p:nvSpPr>
          <p:cNvPr id="4" name="Slide Number Placeholder 3">
            <a:extLst>
              <a:ext uri="{FF2B5EF4-FFF2-40B4-BE49-F238E27FC236}">
                <a16:creationId xmlns:a16="http://schemas.microsoft.com/office/drawing/2014/main" id="{7D19A53F-BC27-CF41-9725-D8AF0C9811BD}"/>
              </a:ext>
            </a:extLst>
          </p:cNvPr>
          <p:cNvSpPr>
            <a:spLocks noGrp="1"/>
          </p:cNvSpPr>
          <p:nvPr>
            <p:ph type="sldNum" sz="quarter" idx="12"/>
          </p:nvPr>
        </p:nvSpPr>
        <p:spPr/>
        <p:txBody>
          <a:bodyPr/>
          <a:lstStyle/>
          <a:p>
            <a:pPr>
              <a:defRPr/>
            </a:pPr>
            <a:fld id="{E78C9E75-97FD-45D9-8ED3-955348887BB1}" type="slidenum">
              <a:rPr lang="zh-TW" altLang="en-US" smtClean="0"/>
              <a:pPr>
                <a:defRPr/>
              </a:pPr>
              <a:t>77</a:t>
            </a:fld>
            <a:endParaRPr lang="zh-TW" altLang="en-US"/>
          </a:p>
        </p:txBody>
      </p:sp>
      <p:sp>
        <p:nvSpPr>
          <p:cNvPr id="5" name="Footer Placeholder 4">
            <a:extLst>
              <a:ext uri="{FF2B5EF4-FFF2-40B4-BE49-F238E27FC236}">
                <a16:creationId xmlns:a16="http://schemas.microsoft.com/office/drawing/2014/main" id="{5BBD1C07-7776-C341-9700-A3530394BD0A}"/>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76760289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7AC72-D777-E54F-9F35-CEBC53042EF1}"/>
              </a:ext>
            </a:extLst>
          </p:cNvPr>
          <p:cNvSpPr>
            <a:spLocks noGrp="1"/>
          </p:cNvSpPr>
          <p:nvPr>
            <p:ph type="title"/>
          </p:nvPr>
        </p:nvSpPr>
        <p:spPr>
          <a:xfrm>
            <a:off x="1981200" y="0"/>
            <a:ext cx="8229600" cy="980728"/>
          </a:xfrm>
        </p:spPr>
        <p:txBody>
          <a:bodyPr>
            <a:normAutofit fontScale="90000"/>
          </a:bodyPr>
          <a:lstStyle/>
          <a:p>
            <a:r>
              <a:rPr lang="en-US" dirty="0">
                <a:solidFill>
                  <a:schemeClr val="accent1"/>
                </a:solidFill>
              </a:rPr>
              <a:t>User stories from Emma’s scenario</a:t>
            </a:r>
          </a:p>
        </p:txBody>
      </p:sp>
      <p:sp>
        <p:nvSpPr>
          <p:cNvPr id="4" name="Slide Number Placeholder 3">
            <a:extLst>
              <a:ext uri="{FF2B5EF4-FFF2-40B4-BE49-F238E27FC236}">
                <a16:creationId xmlns:a16="http://schemas.microsoft.com/office/drawing/2014/main" id="{3D0C2D0D-4139-A04B-A907-40BE5A673346}"/>
              </a:ext>
            </a:extLst>
          </p:cNvPr>
          <p:cNvSpPr>
            <a:spLocks noGrp="1"/>
          </p:cNvSpPr>
          <p:nvPr>
            <p:ph type="sldNum" sz="quarter" idx="12"/>
          </p:nvPr>
        </p:nvSpPr>
        <p:spPr/>
        <p:txBody>
          <a:bodyPr/>
          <a:lstStyle/>
          <a:p>
            <a:pPr>
              <a:defRPr/>
            </a:pPr>
            <a:fld id="{E78C9E75-97FD-45D9-8ED3-955348887BB1}" type="slidenum">
              <a:rPr lang="zh-TW" altLang="en-US" smtClean="0"/>
              <a:pPr>
                <a:defRPr/>
              </a:pPr>
              <a:t>78</a:t>
            </a:fld>
            <a:endParaRPr lang="zh-TW" altLang="en-US"/>
          </a:p>
        </p:txBody>
      </p:sp>
      <p:sp>
        <p:nvSpPr>
          <p:cNvPr id="6" name="Footer Placeholder 4">
            <a:extLst>
              <a:ext uri="{FF2B5EF4-FFF2-40B4-BE49-F238E27FC236}">
                <a16:creationId xmlns:a16="http://schemas.microsoft.com/office/drawing/2014/main" id="{85D5FDBD-C4A3-6D40-ADFF-6975F3DE570D}"/>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cxnSp>
        <p:nvCxnSpPr>
          <p:cNvPr id="8" name="Straight Arrow Connector 7">
            <a:extLst>
              <a:ext uri="{FF2B5EF4-FFF2-40B4-BE49-F238E27FC236}">
                <a16:creationId xmlns:a16="http://schemas.microsoft.com/office/drawing/2014/main" id="{CFF786A9-9384-A948-9531-96BE9958E8E2}"/>
              </a:ext>
            </a:extLst>
          </p:cNvPr>
          <p:cNvCxnSpPr>
            <a:cxnSpLocks/>
          </p:cNvCxnSpPr>
          <p:nvPr/>
        </p:nvCxnSpPr>
        <p:spPr>
          <a:xfrm>
            <a:off x="5591944" y="4077072"/>
            <a:ext cx="0" cy="75080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785464C4-4444-7E47-B38D-613D11C7228C}"/>
              </a:ext>
            </a:extLst>
          </p:cNvPr>
          <p:cNvCxnSpPr>
            <a:cxnSpLocks/>
            <a:stCxn id="11" idx="1"/>
            <a:endCxn id="12" idx="2"/>
          </p:cNvCxnSpPr>
          <p:nvPr/>
        </p:nvCxnSpPr>
        <p:spPr>
          <a:xfrm flipH="1" flipV="1">
            <a:off x="3966592" y="2907660"/>
            <a:ext cx="617241" cy="731433"/>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8F28F09D-8346-3E4D-8CF4-7B4C2587CFCD}"/>
              </a:ext>
            </a:extLst>
          </p:cNvPr>
          <p:cNvCxnSpPr>
            <a:cxnSpLocks/>
          </p:cNvCxnSpPr>
          <p:nvPr/>
        </p:nvCxnSpPr>
        <p:spPr>
          <a:xfrm flipV="1">
            <a:off x="6168008" y="2262508"/>
            <a:ext cx="792088" cy="861387"/>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1" name="Rounded Rectangle 10">
            <a:extLst>
              <a:ext uri="{FF2B5EF4-FFF2-40B4-BE49-F238E27FC236}">
                <a16:creationId xmlns:a16="http://schemas.microsoft.com/office/drawing/2014/main" id="{4B2F1566-1117-5C40-97DC-66A63AC8F1DC}"/>
              </a:ext>
            </a:extLst>
          </p:cNvPr>
          <p:cNvSpPr>
            <a:spLocks noChangeArrowheads="1"/>
          </p:cNvSpPr>
          <p:nvPr/>
        </p:nvSpPr>
        <p:spPr bwMode="auto">
          <a:xfrm>
            <a:off x="4583832" y="3099032"/>
            <a:ext cx="2232248" cy="1080120"/>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User stories</a:t>
            </a:r>
          </a:p>
        </p:txBody>
      </p:sp>
      <p:sp>
        <p:nvSpPr>
          <p:cNvPr id="12" name="Rounded Rectangle 11">
            <a:extLst>
              <a:ext uri="{FF2B5EF4-FFF2-40B4-BE49-F238E27FC236}">
                <a16:creationId xmlns:a16="http://schemas.microsoft.com/office/drawing/2014/main" id="{CC46BA3B-737E-5646-9C9C-9E1514AB1CE8}"/>
              </a:ext>
            </a:extLst>
          </p:cNvPr>
          <p:cNvSpPr>
            <a:spLocks noChangeArrowheads="1"/>
          </p:cNvSpPr>
          <p:nvPr/>
        </p:nvSpPr>
        <p:spPr bwMode="auto">
          <a:xfrm>
            <a:off x="1914363" y="932543"/>
            <a:ext cx="4104456" cy="1975116"/>
          </a:xfrm>
          <a:prstGeom prst="roundRect">
            <a:avLst>
              <a:gd name="adj" fmla="val 3857"/>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solidFill>
                  <a:srgbClr val="FF0000"/>
                </a:solidFill>
              </a:rPr>
              <a:t>As </a:t>
            </a:r>
            <a:r>
              <a:rPr lang="en-US" sz="2000" dirty="0"/>
              <a:t>a teacher, </a:t>
            </a:r>
            <a:br>
              <a:rPr lang="en-US" sz="2000" dirty="0"/>
            </a:br>
            <a:r>
              <a:rPr lang="en-US" sz="2000" dirty="0">
                <a:solidFill>
                  <a:srgbClr val="FF0000"/>
                </a:solidFill>
              </a:rPr>
              <a:t>I want to </a:t>
            </a:r>
            <a:r>
              <a:rPr lang="en-US" sz="2000" dirty="0"/>
              <a:t>be able to log in to my </a:t>
            </a:r>
            <a:r>
              <a:rPr lang="en-US" sz="2000" dirty="0" err="1"/>
              <a:t>iLearn</a:t>
            </a:r>
            <a:r>
              <a:rPr lang="en-US" sz="2000" dirty="0"/>
              <a:t> account from home using my Google credentials </a:t>
            </a:r>
            <a:br>
              <a:rPr lang="en-US" sz="2000" dirty="0"/>
            </a:br>
            <a:r>
              <a:rPr lang="en-US" sz="2000" dirty="0">
                <a:solidFill>
                  <a:srgbClr val="FF0000"/>
                </a:solidFill>
              </a:rPr>
              <a:t>so that </a:t>
            </a:r>
            <a:r>
              <a:rPr lang="en-US" sz="2000" dirty="0"/>
              <a:t>I don’t have to remember another login id and password.</a:t>
            </a:r>
          </a:p>
        </p:txBody>
      </p:sp>
      <p:sp>
        <p:nvSpPr>
          <p:cNvPr id="14" name="Rounded Rectangle 13">
            <a:extLst>
              <a:ext uri="{FF2B5EF4-FFF2-40B4-BE49-F238E27FC236}">
                <a16:creationId xmlns:a16="http://schemas.microsoft.com/office/drawing/2014/main" id="{2B728B24-789B-CA4D-AB8E-367842802768}"/>
              </a:ext>
            </a:extLst>
          </p:cNvPr>
          <p:cNvSpPr>
            <a:spLocks noChangeArrowheads="1"/>
          </p:cNvSpPr>
          <p:nvPr/>
        </p:nvSpPr>
        <p:spPr bwMode="auto">
          <a:xfrm>
            <a:off x="6970443" y="1235543"/>
            <a:ext cx="3528391" cy="1998989"/>
          </a:xfrm>
          <a:prstGeom prst="roundRect">
            <a:avLst>
              <a:gd name="adj" fmla="val 3242"/>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solidFill>
                  <a:srgbClr val="FF0000"/>
                </a:solidFill>
              </a:rPr>
              <a:t>As </a:t>
            </a:r>
            <a:r>
              <a:rPr lang="en-US" sz="2400" dirty="0"/>
              <a:t>a teacher, </a:t>
            </a:r>
            <a:br>
              <a:rPr lang="en-US" sz="2400" dirty="0"/>
            </a:br>
            <a:r>
              <a:rPr lang="en-US" sz="2400" dirty="0">
                <a:solidFill>
                  <a:srgbClr val="FF0000"/>
                </a:solidFill>
              </a:rPr>
              <a:t>I want to </a:t>
            </a:r>
            <a:r>
              <a:rPr lang="en-US" sz="2400" dirty="0"/>
              <a:t>access the apps that I use for class management and administration.</a:t>
            </a:r>
          </a:p>
        </p:txBody>
      </p:sp>
      <p:sp>
        <p:nvSpPr>
          <p:cNvPr id="15" name="Rounded Rectangle 14">
            <a:extLst>
              <a:ext uri="{FF2B5EF4-FFF2-40B4-BE49-F238E27FC236}">
                <a16:creationId xmlns:a16="http://schemas.microsoft.com/office/drawing/2014/main" id="{5FEB7F1A-650D-DF43-B744-765CF715BE5D}"/>
              </a:ext>
            </a:extLst>
          </p:cNvPr>
          <p:cNvSpPr>
            <a:spLocks noChangeArrowheads="1"/>
          </p:cNvSpPr>
          <p:nvPr/>
        </p:nvSpPr>
        <p:spPr bwMode="auto">
          <a:xfrm>
            <a:off x="1847528" y="4809026"/>
            <a:ext cx="8640960" cy="1501421"/>
          </a:xfrm>
          <a:prstGeom prst="roundRect">
            <a:avLst>
              <a:gd name="adj" fmla="val 5235"/>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solidFill>
                  <a:srgbClr val="FF0000"/>
                </a:solidFill>
              </a:rPr>
              <a:t>As </a:t>
            </a:r>
            <a:r>
              <a:rPr lang="en-US" sz="2400" dirty="0"/>
              <a:t>a teacher and parent, </a:t>
            </a:r>
            <a:br>
              <a:rPr lang="en-US" sz="2400" dirty="0"/>
            </a:br>
            <a:r>
              <a:rPr lang="en-US" sz="2400" dirty="0">
                <a:solidFill>
                  <a:srgbClr val="FF0000"/>
                </a:solidFill>
              </a:rPr>
              <a:t>I want to </a:t>
            </a:r>
            <a:r>
              <a:rPr lang="en-US" sz="2400" dirty="0"/>
              <a:t>be able to select the appropriate </a:t>
            </a:r>
            <a:r>
              <a:rPr lang="en-US" sz="2400" dirty="0" err="1"/>
              <a:t>iLearn</a:t>
            </a:r>
            <a:r>
              <a:rPr lang="en-US" sz="2400" dirty="0"/>
              <a:t> account </a:t>
            </a:r>
            <a:br>
              <a:rPr lang="en-US" sz="2400" dirty="0"/>
            </a:br>
            <a:r>
              <a:rPr lang="en-US" sz="2400" dirty="0">
                <a:solidFill>
                  <a:srgbClr val="FF0000"/>
                </a:solidFill>
              </a:rPr>
              <a:t>so that </a:t>
            </a:r>
            <a:r>
              <a:rPr lang="en-US" sz="2400" dirty="0"/>
              <a:t>I don’t have to have separate credentials for each account.</a:t>
            </a:r>
          </a:p>
        </p:txBody>
      </p:sp>
    </p:spTree>
    <p:extLst>
      <p:ext uri="{BB962C8B-B14F-4D97-AF65-F5344CB8AC3E}">
        <p14:creationId xmlns:p14="http://schemas.microsoft.com/office/powerpoint/2010/main" val="21560091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77DBE-5C70-054B-9F43-F6F61EEC1508}"/>
              </a:ext>
            </a:extLst>
          </p:cNvPr>
          <p:cNvSpPr>
            <a:spLocks noGrp="1"/>
          </p:cNvSpPr>
          <p:nvPr>
            <p:ph type="title"/>
          </p:nvPr>
        </p:nvSpPr>
        <p:spPr/>
        <p:txBody>
          <a:bodyPr>
            <a:normAutofit fontScale="90000"/>
          </a:bodyPr>
          <a:lstStyle/>
          <a:p>
            <a:r>
              <a:rPr lang="en-US" dirty="0">
                <a:solidFill>
                  <a:schemeClr val="accent1"/>
                </a:solidFill>
              </a:rPr>
              <a:t>Feature description </a:t>
            </a:r>
            <a:br>
              <a:rPr lang="en-US" dirty="0">
                <a:solidFill>
                  <a:schemeClr val="accent1"/>
                </a:solidFill>
              </a:rPr>
            </a:br>
            <a:r>
              <a:rPr lang="en-US" dirty="0">
                <a:solidFill>
                  <a:schemeClr val="accent1"/>
                </a:solidFill>
              </a:rPr>
              <a:t>using user stories</a:t>
            </a:r>
          </a:p>
        </p:txBody>
      </p:sp>
      <p:sp>
        <p:nvSpPr>
          <p:cNvPr id="3" name="Content Placeholder 2">
            <a:extLst>
              <a:ext uri="{FF2B5EF4-FFF2-40B4-BE49-F238E27FC236}">
                <a16:creationId xmlns:a16="http://schemas.microsoft.com/office/drawing/2014/main" id="{0B418AFA-B44D-934D-BF83-7C85835CC361}"/>
              </a:ext>
            </a:extLst>
          </p:cNvPr>
          <p:cNvSpPr>
            <a:spLocks noGrp="1"/>
          </p:cNvSpPr>
          <p:nvPr>
            <p:ph idx="1"/>
          </p:nvPr>
        </p:nvSpPr>
        <p:spPr/>
        <p:txBody>
          <a:bodyPr/>
          <a:lstStyle/>
          <a:p>
            <a:r>
              <a:rPr lang="en-US" dirty="0"/>
              <a:t>Stories can be used to describe features in your product that should be implemented.</a:t>
            </a:r>
          </a:p>
          <a:p>
            <a:endParaRPr lang="en-US" dirty="0"/>
          </a:p>
          <a:p>
            <a:r>
              <a:rPr lang="en-US" dirty="0"/>
              <a:t>Each feature can have a set of associated stories that describe how that feature is used.</a:t>
            </a:r>
          </a:p>
          <a:p>
            <a:endParaRPr lang="en-US" dirty="0"/>
          </a:p>
          <a:p>
            <a:endParaRPr lang="en-US" dirty="0"/>
          </a:p>
        </p:txBody>
      </p:sp>
      <p:sp>
        <p:nvSpPr>
          <p:cNvPr id="4" name="Slide Number Placeholder 3">
            <a:extLst>
              <a:ext uri="{FF2B5EF4-FFF2-40B4-BE49-F238E27FC236}">
                <a16:creationId xmlns:a16="http://schemas.microsoft.com/office/drawing/2014/main" id="{C8A0F462-B5E1-4749-98AE-3077AEA4365B}"/>
              </a:ext>
            </a:extLst>
          </p:cNvPr>
          <p:cNvSpPr>
            <a:spLocks noGrp="1"/>
          </p:cNvSpPr>
          <p:nvPr>
            <p:ph type="sldNum" sz="quarter" idx="12"/>
          </p:nvPr>
        </p:nvSpPr>
        <p:spPr/>
        <p:txBody>
          <a:bodyPr/>
          <a:lstStyle/>
          <a:p>
            <a:pPr>
              <a:defRPr/>
            </a:pPr>
            <a:fld id="{E78C9E75-97FD-45D9-8ED3-955348887BB1}" type="slidenum">
              <a:rPr lang="zh-TW" altLang="en-US" smtClean="0"/>
              <a:pPr>
                <a:defRPr/>
              </a:pPr>
              <a:t>79</a:t>
            </a:fld>
            <a:endParaRPr lang="zh-TW" altLang="en-US"/>
          </a:p>
        </p:txBody>
      </p:sp>
      <p:sp>
        <p:nvSpPr>
          <p:cNvPr id="5" name="Footer Placeholder 4">
            <a:extLst>
              <a:ext uri="{FF2B5EF4-FFF2-40B4-BE49-F238E27FC236}">
                <a16:creationId xmlns:a16="http://schemas.microsoft.com/office/drawing/2014/main" id="{7C0803C7-9594-7147-89EA-FA602497447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047481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47851" y="44450"/>
            <a:ext cx="8569325" cy="1081088"/>
          </a:xfrm>
        </p:spPr>
        <p:txBody>
          <a:bodyPr/>
          <a:lstStyle/>
          <a:p>
            <a:pPr>
              <a:defRPr/>
            </a:pPr>
            <a:r>
              <a:rPr lang="en-US" altLang="zh-TW" dirty="0">
                <a:solidFill>
                  <a:srgbClr val="FF0000"/>
                </a:solidFill>
              </a:rPr>
              <a:t>Fundamental MIS Concepts</a:t>
            </a:r>
            <a:endParaRPr lang="zh-TW" altLang="en-US" dirty="0"/>
          </a:p>
        </p:txBody>
      </p:sp>
      <p:sp>
        <p:nvSpPr>
          <p:cNvPr id="4" name="投影片編號版面配置區 3"/>
          <p:cNvSpPr>
            <a:spLocks noGrp="1"/>
          </p:cNvSpPr>
          <p:nvPr>
            <p:ph type="sldNum" sz="quarter" idx="12"/>
          </p:nvPr>
        </p:nvSpPr>
        <p:spPr/>
        <p:txBody>
          <a:bodyPr/>
          <a:lstStyle/>
          <a:p>
            <a:pPr>
              <a:defRPr/>
            </a:pPr>
            <a:fld id="{5F00CC56-6FAA-4993-945A-B30ECCD67ADF}" type="slidenum">
              <a:rPr lang="zh-TW" altLang="en-US" smtClean="0"/>
              <a:pPr>
                <a:defRPr/>
              </a:pPr>
              <a:t>8</a:t>
            </a:fld>
            <a:endParaRPr lang="zh-TW" altLang="en-US"/>
          </a:p>
        </p:txBody>
      </p:sp>
      <p:sp>
        <p:nvSpPr>
          <p:cNvPr id="7" name="矩形 6"/>
          <p:cNvSpPr/>
          <p:nvPr/>
        </p:nvSpPr>
        <p:spPr bwMode="auto">
          <a:xfrm>
            <a:off x="2330544" y="2765040"/>
            <a:ext cx="1695928" cy="811358"/>
          </a:xfrm>
          <a:prstGeom prst="rect">
            <a:avLst/>
          </a:prstGeom>
          <a:solidFill>
            <a:srgbClr val="FFC000"/>
          </a:solidFill>
          <a:ln>
            <a:solidFill>
              <a:schemeClr val="accent6">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tx1"/>
                </a:solidFill>
              </a:rPr>
              <a:t>Management</a:t>
            </a:r>
            <a:endParaRPr lang="zh-TW" altLang="en-US" sz="2000" b="1" dirty="0">
              <a:solidFill>
                <a:schemeClr val="tx1"/>
              </a:solidFill>
            </a:endParaRPr>
          </a:p>
        </p:txBody>
      </p:sp>
      <p:sp>
        <p:nvSpPr>
          <p:cNvPr id="8" name="矩形 7"/>
          <p:cNvSpPr/>
          <p:nvPr/>
        </p:nvSpPr>
        <p:spPr bwMode="auto">
          <a:xfrm>
            <a:off x="2330544" y="4207455"/>
            <a:ext cx="1695740" cy="811358"/>
          </a:xfrm>
          <a:prstGeom prst="rect">
            <a:avLst/>
          </a:prstGeom>
          <a:solidFill>
            <a:srgbClr val="FFC000"/>
          </a:solidFill>
          <a:ln>
            <a:solidFill>
              <a:schemeClr val="accent6">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tx1"/>
                </a:solidFill>
              </a:rPr>
              <a:t>Organization</a:t>
            </a:r>
            <a:endParaRPr lang="zh-TW" altLang="en-US" sz="2000" b="1" dirty="0">
              <a:solidFill>
                <a:schemeClr val="tx1"/>
              </a:solidFill>
            </a:endParaRPr>
          </a:p>
        </p:txBody>
      </p:sp>
      <p:sp>
        <p:nvSpPr>
          <p:cNvPr id="9" name="矩形 8"/>
          <p:cNvSpPr/>
          <p:nvPr/>
        </p:nvSpPr>
        <p:spPr bwMode="auto">
          <a:xfrm>
            <a:off x="2330544" y="5649869"/>
            <a:ext cx="1695740" cy="811358"/>
          </a:xfrm>
          <a:prstGeom prst="rect">
            <a:avLst/>
          </a:prstGeom>
          <a:solidFill>
            <a:srgbClr val="FFC000"/>
          </a:solidFill>
          <a:ln>
            <a:solidFill>
              <a:schemeClr val="accent6">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tx1"/>
                </a:solidFill>
              </a:rPr>
              <a:t>Technology</a:t>
            </a:r>
            <a:endParaRPr lang="zh-TW" altLang="en-US" sz="2000" b="1" dirty="0">
              <a:solidFill>
                <a:schemeClr val="tx1"/>
              </a:solidFill>
            </a:endParaRPr>
          </a:p>
        </p:txBody>
      </p:sp>
      <p:sp>
        <p:nvSpPr>
          <p:cNvPr id="10" name="矩形 9"/>
          <p:cNvSpPr/>
          <p:nvPr/>
        </p:nvSpPr>
        <p:spPr bwMode="auto">
          <a:xfrm>
            <a:off x="5157091" y="4207455"/>
            <a:ext cx="1695928" cy="811358"/>
          </a:xfrm>
          <a:prstGeom prst="rect">
            <a:avLst/>
          </a:prstGeom>
          <a:solidFill>
            <a:schemeClr val="accent5">
              <a:lumMod val="60000"/>
              <a:lumOff val="40000"/>
            </a:schemeClr>
          </a:solidFill>
          <a:ln>
            <a:solidFill>
              <a:schemeClr val="accent5">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tx1"/>
                </a:solidFill>
              </a:rPr>
              <a:t>Information </a:t>
            </a:r>
            <a:br>
              <a:rPr lang="en-US" altLang="zh-TW" sz="2000" b="1" dirty="0">
                <a:solidFill>
                  <a:schemeClr val="tx1"/>
                </a:solidFill>
              </a:rPr>
            </a:br>
            <a:r>
              <a:rPr lang="en-US" altLang="zh-TW" sz="2000" b="1" dirty="0">
                <a:solidFill>
                  <a:schemeClr val="tx1"/>
                </a:solidFill>
              </a:rPr>
              <a:t>System</a:t>
            </a:r>
            <a:endParaRPr lang="zh-TW" altLang="en-US" sz="2000" b="1" dirty="0">
              <a:solidFill>
                <a:schemeClr val="tx1"/>
              </a:solidFill>
            </a:endParaRPr>
          </a:p>
        </p:txBody>
      </p:sp>
      <p:sp>
        <p:nvSpPr>
          <p:cNvPr id="11" name="矩形 10"/>
          <p:cNvSpPr/>
          <p:nvPr/>
        </p:nvSpPr>
        <p:spPr bwMode="auto">
          <a:xfrm>
            <a:off x="5157091" y="1412776"/>
            <a:ext cx="1695928" cy="811358"/>
          </a:xfrm>
          <a:prstGeom prst="rect">
            <a:avLst/>
          </a:prstGeom>
          <a:solidFill>
            <a:schemeClr val="accent6">
              <a:lumMod val="60000"/>
              <a:lumOff val="40000"/>
            </a:schemeClr>
          </a:solidFill>
          <a:ln>
            <a:solidFill>
              <a:srgbClr val="00B05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tx1"/>
                </a:solidFill>
              </a:rPr>
              <a:t>Business </a:t>
            </a:r>
            <a:br>
              <a:rPr lang="en-US" altLang="zh-TW" sz="2000" b="1" dirty="0">
                <a:solidFill>
                  <a:schemeClr val="tx1"/>
                </a:solidFill>
              </a:rPr>
            </a:br>
            <a:r>
              <a:rPr lang="en-US" altLang="zh-TW" sz="2000" b="1" dirty="0">
                <a:solidFill>
                  <a:schemeClr val="tx1"/>
                </a:solidFill>
              </a:rPr>
              <a:t>Challenges</a:t>
            </a:r>
            <a:endParaRPr lang="zh-TW" altLang="en-US" sz="2000" b="1" dirty="0">
              <a:solidFill>
                <a:schemeClr val="tx1"/>
              </a:solidFill>
            </a:endParaRPr>
          </a:p>
        </p:txBody>
      </p:sp>
      <p:sp>
        <p:nvSpPr>
          <p:cNvPr id="12" name="矩形 11"/>
          <p:cNvSpPr/>
          <p:nvPr/>
        </p:nvSpPr>
        <p:spPr bwMode="auto">
          <a:xfrm>
            <a:off x="8360512" y="4207455"/>
            <a:ext cx="1695928" cy="811358"/>
          </a:xfrm>
          <a:prstGeom prst="rect">
            <a:avLst/>
          </a:prstGeom>
          <a:solidFill>
            <a:schemeClr val="accent5"/>
          </a:solidFill>
          <a:ln>
            <a:solidFill>
              <a:schemeClr val="tx2">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bg1"/>
                </a:solidFill>
              </a:rPr>
              <a:t>Business </a:t>
            </a:r>
            <a:br>
              <a:rPr lang="en-US" altLang="zh-TW" sz="2000" b="1" dirty="0">
                <a:solidFill>
                  <a:schemeClr val="bg1"/>
                </a:solidFill>
              </a:rPr>
            </a:br>
            <a:r>
              <a:rPr lang="en-US" altLang="zh-TW" sz="2000" b="1" dirty="0">
                <a:solidFill>
                  <a:schemeClr val="bg1"/>
                </a:solidFill>
              </a:rPr>
              <a:t>Solutions</a:t>
            </a:r>
            <a:endParaRPr lang="zh-TW" altLang="en-US" sz="2000" b="1" dirty="0">
              <a:solidFill>
                <a:schemeClr val="bg1"/>
              </a:solidFill>
            </a:endParaRPr>
          </a:p>
        </p:txBody>
      </p:sp>
      <p:cxnSp>
        <p:nvCxnSpPr>
          <p:cNvPr id="14" name="直線單箭頭接點 13"/>
          <p:cNvCxnSpPr/>
          <p:nvPr/>
        </p:nvCxnSpPr>
        <p:spPr bwMode="auto">
          <a:xfrm>
            <a:off x="4025900" y="3170239"/>
            <a:ext cx="1131888" cy="1036637"/>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7" name="直線單箭頭接點 16"/>
          <p:cNvCxnSpPr/>
          <p:nvPr/>
        </p:nvCxnSpPr>
        <p:spPr bwMode="auto">
          <a:xfrm>
            <a:off x="4025900" y="4613275"/>
            <a:ext cx="1131888" cy="0"/>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1" name="直線單箭頭接點 20"/>
          <p:cNvCxnSpPr/>
          <p:nvPr/>
        </p:nvCxnSpPr>
        <p:spPr bwMode="auto">
          <a:xfrm flipV="1">
            <a:off x="4025900" y="5018089"/>
            <a:ext cx="1131888" cy="1038225"/>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6" name="直線單箭頭接點 25"/>
          <p:cNvCxnSpPr/>
          <p:nvPr/>
        </p:nvCxnSpPr>
        <p:spPr bwMode="auto">
          <a:xfrm>
            <a:off x="6853239" y="4613275"/>
            <a:ext cx="1506537" cy="0"/>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0" name="圖案 29"/>
          <p:cNvCxnSpPr/>
          <p:nvPr/>
        </p:nvCxnSpPr>
        <p:spPr bwMode="auto">
          <a:xfrm rot="16200000" flipV="1">
            <a:off x="6836570" y="1834357"/>
            <a:ext cx="2389187" cy="2355850"/>
          </a:xfrm>
          <a:prstGeom prst="bentConnector2">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1" name="圖案 30"/>
          <p:cNvCxnSpPr/>
          <p:nvPr/>
        </p:nvCxnSpPr>
        <p:spPr bwMode="auto">
          <a:xfrm rot="10800000" flipV="1">
            <a:off x="3178176" y="1817689"/>
            <a:ext cx="1979613" cy="947737"/>
          </a:xfrm>
          <a:prstGeom prst="bentConnector2">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8" name="Footer Placeholder 4"/>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Kenneth C. Laudon &amp; Jane P. Laudon (2014), Management Information Systems: Managing the Digital Firm, Thirteenth Edition, Pearson. </a:t>
            </a:r>
            <a:endParaRPr lang="es-ES" altLang="zh-TW" sz="1000" dirty="0"/>
          </a:p>
        </p:txBody>
      </p:sp>
    </p:spTree>
    <p:extLst>
      <p:ext uri="{BB962C8B-B14F-4D97-AF65-F5344CB8AC3E}">
        <p14:creationId xmlns:p14="http://schemas.microsoft.com/office/powerpoint/2010/main" val="12178173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C9D25-FD7D-9640-9E91-178049497223}"/>
              </a:ext>
            </a:extLst>
          </p:cNvPr>
          <p:cNvSpPr>
            <a:spLocks noGrp="1"/>
          </p:cNvSpPr>
          <p:nvPr>
            <p:ph type="title"/>
          </p:nvPr>
        </p:nvSpPr>
        <p:spPr>
          <a:xfrm>
            <a:off x="1945332" y="92542"/>
            <a:ext cx="8229600" cy="1143000"/>
          </a:xfrm>
        </p:spPr>
        <p:txBody>
          <a:bodyPr>
            <a:normAutofit fontScale="90000"/>
          </a:bodyPr>
          <a:lstStyle/>
          <a:p>
            <a:r>
              <a:rPr lang="en-US" dirty="0">
                <a:solidFill>
                  <a:schemeClr val="accent1"/>
                </a:solidFill>
              </a:rPr>
              <a:t>User stories describing the </a:t>
            </a:r>
            <a:br>
              <a:rPr lang="en-US" dirty="0">
                <a:solidFill>
                  <a:schemeClr val="accent1"/>
                </a:solidFill>
              </a:rPr>
            </a:br>
            <a:r>
              <a:rPr lang="en-US" dirty="0">
                <a:solidFill>
                  <a:schemeClr val="accent1"/>
                </a:solidFill>
              </a:rPr>
              <a:t>Groups feature</a:t>
            </a:r>
          </a:p>
        </p:txBody>
      </p:sp>
      <p:sp>
        <p:nvSpPr>
          <p:cNvPr id="4" name="Slide Number Placeholder 3">
            <a:extLst>
              <a:ext uri="{FF2B5EF4-FFF2-40B4-BE49-F238E27FC236}">
                <a16:creationId xmlns:a16="http://schemas.microsoft.com/office/drawing/2014/main" id="{6F96D3EE-543B-0743-8C70-1FFAE33EA561}"/>
              </a:ext>
            </a:extLst>
          </p:cNvPr>
          <p:cNvSpPr>
            <a:spLocks noGrp="1"/>
          </p:cNvSpPr>
          <p:nvPr>
            <p:ph type="sldNum" sz="quarter" idx="12"/>
          </p:nvPr>
        </p:nvSpPr>
        <p:spPr/>
        <p:txBody>
          <a:bodyPr/>
          <a:lstStyle/>
          <a:p>
            <a:pPr>
              <a:defRPr/>
            </a:pPr>
            <a:fld id="{E78C9E75-97FD-45D9-8ED3-955348887BB1}" type="slidenum">
              <a:rPr lang="zh-TW" altLang="en-US" smtClean="0"/>
              <a:pPr>
                <a:defRPr/>
              </a:pPr>
              <a:t>80</a:t>
            </a:fld>
            <a:endParaRPr lang="zh-TW" altLang="en-US"/>
          </a:p>
        </p:txBody>
      </p:sp>
      <p:sp>
        <p:nvSpPr>
          <p:cNvPr id="6" name="Footer Placeholder 4">
            <a:extLst>
              <a:ext uri="{FF2B5EF4-FFF2-40B4-BE49-F238E27FC236}">
                <a16:creationId xmlns:a16="http://schemas.microsoft.com/office/drawing/2014/main" id="{A4BF0F27-7F0D-304F-ADB1-BB4F2D03046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cxnSp>
        <p:nvCxnSpPr>
          <p:cNvPr id="7" name="Straight Arrow Connector 6">
            <a:extLst>
              <a:ext uri="{FF2B5EF4-FFF2-40B4-BE49-F238E27FC236}">
                <a16:creationId xmlns:a16="http://schemas.microsoft.com/office/drawing/2014/main" id="{6260F2A1-1316-EC4D-B39A-573934F05050}"/>
              </a:ext>
            </a:extLst>
          </p:cNvPr>
          <p:cNvCxnSpPr>
            <a:cxnSpLocks/>
          </p:cNvCxnSpPr>
          <p:nvPr/>
        </p:nvCxnSpPr>
        <p:spPr>
          <a:xfrm flipH="1">
            <a:off x="5052020" y="4321975"/>
            <a:ext cx="539924" cy="627795"/>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B3141A10-7252-1347-BD38-F3F11A274561}"/>
              </a:ext>
            </a:extLst>
          </p:cNvPr>
          <p:cNvCxnSpPr>
            <a:cxnSpLocks/>
            <a:stCxn id="10" idx="1"/>
            <a:endCxn id="11" idx="2"/>
          </p:cNvCxnSpPr>
          <p:nvPr/>
        </p:nvCxnSpPr>
        <p:spPr>
          <a:xfrm flipH="1" flipV="1">
            <a:off x="3110256" y="2907659"/>
            <a:ext cx="1509717" cy="917454"/>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C1EBC47-098A-534C-8D14-2C6F1DB42C3B}"/>
              </a:ext>
            </a:extLst>
          </p:cNvPr>
          <p:cNvCxnSpPr>
            <a:cxnSpLocks/>
          </p:cNvCxnSpPr>
          <p:nvPr/>
        </p:nvCxnSpPr>
        <p:spPr>
          <a:xfrm flipV="1">
            <a:off x="6177742" y="2817382"/>
            <a:ext cx="0" cy="549005"/>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D136081-B52C-994C-A8AC-D0F75834AF5B}"/>
              </a:ext>
            </a:extLst>
          </p:cNvPr>
          <p:cNvCxnSpPr>
            <a:cxnSpLocks/>
            <a:stCxn id="10" idx="3"/>
          </p:cNvCxnSpPr>
          <p:nvPr/>
        </p:nvCxnSpPr>
        <p:spPr>
          <a:xfrm flipV="1">
            <a:off x="7500292" y="2953693"/>
            <a:ext cx="1699728" cy="87142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525F77B-C479-8B4D-8662-D398A4B3A146}"/>
              </a:ext>
            </a:extLst>
          </p:cNvPr>
          <p:cNvCxnSpPr>
            <a:cxnSpLocks/>
          </p:cNvCxnSpPr>
          <p:nvPr/>
        </p:nvCxnSpPr>
        <p:spPr>
          <a:xfrm>
            <a:off x="6672064" y="4365173"/>
            <a:ext cx="362762" cy="584596"/>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Rounded Rectangle 9">
            <a:extLst>
              <a:ext uri="{FF2B5EF4-FFF2-40B4-BE49-F238E27FC236}">
                <a16:creationId xmlns:a16="http://schemas.microsoft.com/office/drawing/2014/main" id="{4CDDA0D3-2243-1247-B4CE-793A0120D744}"/>
              </a:ext>
            </a:extLst>
          </p:cNvPr>
          <p:cNvSpPr>
            <a:spLocks noChangeArrowheads="1"/>
          </p:cNvSpPr>
          <p:nvPr/>
        </p:nvSpPr>
        <p:spPr bwMode="auto">
          <a:xfrm>
            <a:off x="4619972" y="3285053"/>
            <a:ext cx="2880320" cy="1080120"/>
          </a:xfrm>
          <a:prstGeom prst="roundRect">
            <a:avLst>
              <a:gd name="adj" fmla="val 20152"/>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User stories</a:t>
            </a:r>
          </a:p>
        </p:txBody>
      </p:sp>
      <p:sp>
        <p:nvSpPr>
          <p:cNvPr id="11" name="Rounded Rectangle 10">
            <a:extLst>
              <a:ext uri="{FF2B5EF4-FFF2-40B4-BE49-F238E27FC236}">
                <a16:creationId xmlns:a16="http://schemas.microsoft.com/office/drawing/2014/main" id="{A4E64333-F024-834C-8A52-364BD8986045}"/>
              </a:ext>
            </a:extLst>
          </p:cNvPr>
          <p:cNvSpPr>
            <a:spLocks noChangeArrowheads="1"/>
          </p:cNvSpPr>
          <p:nvPr/>
        </p:nvSpPr>
        <p:spPr bwMode="auto">
          <a:xfrm>
            <a:off x="1703513" y="1313329"/>
            <a:ext cx="2813485" cy="1594330"/>
          </a:xfrm>
          <a:prstGeom prst="roundRect">
            <a:avLst>
              <a:gd name="adj" fmla="val 3857"/>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solidFill>
                  <a:srgbClr val="FF0000"/>
                </a:solidFill>
              </a:rPr>
              <a:t>As </a:t>
            </a:r>
            <a:r>
              <a:rPr lang="en-US" sz="2000" dirty="0"/>
              <a:t>a teacher, </a:t>
            </a:r>
            <a:br>
              <a:rPr lang="en-US" sz="2000" dirty="0"/>
            </a:br>
            <a:r>
              <a:rPr lang="en-US" sz="2000" dirty="0">
                <a:solidFill>
                  <a:srgbClr val="FF0000"/>
                </a:solidFill>
              </a:rPr>
              <a:t>I want to </a:t>
            </a:r>
            <a:r>
              <a:rPr lang="en-US" sz="2000" dirty="0"/>
              <a:t>be able to send email to all group members using a single email address.</a:t>
            </a:r>
          </a:p>
        </p:txBody>
      </p:sp>
      <p:sp>
        <p:nvSpPr>
          <p:cNvPr id="13" name="Rounded Rectangle 12">
            <a:extLst>
              <a:ext uri="{FF2B5EF4-FFF2-40B4-BE49-F238E27FC236}">
                <a16:creationId xmlns:a16="http://schemas.microsoft.com/office/drawing/2014/main" id="{D97871CE-89CD-7A46-AD2C-E0C1850A3455}"/>
              </a:ext>
            </a:extLst>
          </p:cNvPr>
          <p:cNvSpPr>
            <a:spLocks noChangeArrowheads="1"/>
          </p:cNvSpPr>
          <p:nvPr/>
        </p:nvSpPr>
        <p:spPr bwMode="auto">
          <a:xfrm>
            <a:off x="1847528" y="4904584"/>
            <a:ext cx="3888432" cy="1620761"/>
          </a:xfrm>
          <a:prstGeom prst="roundRect">
            <a:avLst>
              <a:gd name="adj" fmla="val 5235"/>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solidFill>
                  <a:srgbClr val="FF0000"/>
                </a:solidFill>
              </a:rPr>
              <a:t>As </a:t>
            </a:r>
            <a:r>
              <a:rPr lang="en-US" sz="2000" dirty="0"/>
              <a:t>a teacher, </a:t>
            </a:r>
            <a:br>
              <a:rPr lang="en-US" sz="2000" dirty="0"/>
            </a:br>
            <a:r>
              <a:rPr lang="en-US" sz="2000" dirty="0">
                <a:solidFill>
                  <a:srgbClr val="FF0000"/>
                </a:solidFill>
              </a:rPr>
              <a:t>I want to </a:t>
            </a:r>
            <a:r>
              <a:rPr lang="en-US" sz="2000" dirty="0"/>
              <a:t>be able to create a group of students and teachers </a:t>
            </a:r>
            <a:br>
              <a:rPr lang="en-US" sz="2000" dirty="0"/>
            </a:br>
            <a:r>
              <a:rPr lang="en-US" sz="2000" dirty="0">
                <a:solidFill>
                  <a:srgbClr val="FF0000"/>
                </a:solidFill>
              </a:rPr>
              <a:t>so that </a:t>
            </a:r>
            <a:r>
              <a:rPr lang="en-US" sz="2000" dirty="0"/>
              <a:t>I can share information with that group.</a:t>
            </a:r>
          </a:p>
        </p:txBody>
      </p:sp>
      <p:sp>
        <p:nvSpPr>
          <p:cNvPr id="16" name="Rounded Rectangle 15">
            <a:extLst>
              <a:ext uri="{FF2B5EF4-FFF2-40B4-BE49-F238E27FC236}">
                <a16:creationId xmlns:a16="http://schemas.microsoft.com/office/drawing/2014/main" id="{8D315AB6-CC02-B14E-9F9C-EB334743ACB5}"/>
              </a:ext>
            </a:extLst>
          </p:cNvPr>
          <p:cNvSpPr>
            <a:spLocks noChangeArrowheads="1"/>
          </p:cNvSpPr>
          <p:nvPr/>
        </p:nvSpPr>
        <p:spPr bwMode="auto">
          <a:xfrm>
            <a:off x="4722676" y="1305928"/>
            <a:ext cx="2813485" cy="1594330"/>
          </a:xfrm>
          <a:prstGeom prst="roundRect">
            <a:avLst>
              <a:gd name="adj" fmla="val 3857"/>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solidFill>
                  <a:srgbClr val="FF0000"/>
                </a:solidFill>
              </a:rPr>
              <a:t>As </a:t>
            </a:r>
            <a:r>
              <a:rPr lang="en-US" sz="2000" dirty="0"/>
              <a:t>a teacher, </a:t>
            </a:r>
            <a:br>
              <a:rPr lang="en-US" sz="2000" dirty="0"/>
            </a:br>
            <a:r>
              <a:rPr lang="en-US" sz="2000" dirty="0">
                <a:solidFill>
                  <a:srgbClr val="FF0000"/>
                </a:solidFill>
              </a:rPr>
              <a:t>I want to </a:t>
            </a:r>
            <a:r>
              <a:rPr lang="en-US" sz="2000" dirty="0"/>
              <a:t>be able to share uploaded information with other group members</a:t>
            </a:r>
          </a:p>
        </p:txBody>
      </p:sp>
      <p:sp>
        <p:nvSpPr>
          <p:cNvPr id="17" name="Rounded Rectangle 16">
            <a:extLst>
              <a:ext uri="{FF2B5EF4-FFF2-40B4-BE49-F238E27FC236}">
                <a16:creationId xmlns:a16="http://schemas.microsoft.com/office/drawing/2014/main" id="{6DFB438B-3C47-BD4D-A4E1-105D0F7D535D}"/>
              </a:ext>
            </a:extLst>
          </p:cNvPr>
          <p:cNvSpPr>
            <a:spLocks noChangeArrowheads="1"/>
          </p:cNvSpPr>
          <p:nvPr/>
        </p:nvSpPr>
        <p:spPr bwMode="auto">
          <a:xfrm>
            <a:off x="7724517" y="1339520"/>
            <a:ext cx="2813485" cy="1594330"/>
          </a:xfrm>
          <a:prstGeom prst="roundRect">
            <a:avLst>
              <a:gd name="adj" fmla="val 3857"/>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solidFill>
                  <a:srgbClr val="FF0000"/>
                </a:solidFill>
              </a:rPr>
              <a:t>As </a:t>
            </a:r>
            <a:r>
              <a:rPr lang="en-US" dirty="0"/>
              <a:t>a teacher, </a:t>
            </a:r>
            <a:br>
              <a:rPr lang="en-US" dirty="0"/>
            </a:br>
            <a:r>
              <a:rPr lang="en-US" dirty="0">
                <a:solidFill>
                  <a:srgbClr val="FF0000"/>
                </a:solidFill>
              </a:rPr>
              <a:t>I want to </a:t>
            </a:r>
            <a:r>
              <a:rPr lang="en-US" dirty="0"/>
              <a:t>the </a:t>
            </a:r>
            <a:r>
              <a:rPr lang="en-US" dirty="0" err="1"/>
              <a:t>iLearn</a:t>
            </a:r>
            <a:r>
              <a:rPr lang="en-US" dirty="0"/>
              <a:t> system to automatically set up sharing mechanisms such as wikis, blogs and web sites.</a:t>
            </a:r>
          </a:p>
        </p:txBody>
      </p:sp>
      <p:sp>
        <p:nvSpPr>
          <p:cNvPr id="18" name="Rounded Rectangle 17">
            <a:extLst>
              <a:ext uri="{FF2B5EF4-FFF2-40B4-BE49-F238E27FC236}">
                <a16:creationId xmlns:a16="http://schemas.microsoft.com/office/drawing/2014/main" id="{FFEE6797-BEE1-594E-B42C-E523E5E757C5}"/>
              </a:ext>
            </a:extLst>
          </p:cNvPr>
          <p:cNvSpPr>
            <a:spLocks noChangeArrowheads="1"/>
          </p:cNvSpPr>
          <p:nvPr/>
        </p:nvSpPr>
        <p:spPr bwMode="auto">
          <a:xfrm>
            <a:off x="6528048" y="4899103"/>
            <a:ext cx="3888432" cy="1620761"/>
          </a:xfrm>
          <a:prstGeom prst="roundRect">
            <a:avLst>
              <a:gd name="adj" fmla="val 5235"/>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dirty="0">
                <a:solidFill>
                  <a:srgbClr val="FF0000"/>
                </a:solidFill>
              </a:rPr>
              <a:t>As </a:t>
            </a:r>
            <a:r>
              <a:rPr lang="en-US" sz="2000" dirty="0"/>
              <a:t>a teacher, </a:t>
            </a:r>
            <a:br>
              <a:rPr lang="en-US" sz="2000" dirty="0"/>
            </a:br>
            <a:r>
              <a:rPr lang="en-US" sz="2000" dirty="0">
                <a:solidFill>
                  <a:srgbClr val="FF0000"/>
                </a:solidFill>
              </a:rPr>
              <a:t>I want </a:t>
            </a:r>
            <a:r>
              <a:rPr lang="en-US" sz="2000" dirty="0"/>
              <a:t>the system</a:t>
            </a:r>
            <a:r>
              <a:rPr lang="en-US" sz="2000" dirty="0">
                <a:solidFill>
                  <a:srgbClr val="FF0000"/>
                </a:solidFill>
              </a:rPr>
              <a:t> to</a:t>
            </a:r>
            <a:r>
              <a:rPr lang="en-US" sz="2000" dirty="0"/>
              <a:t> make it easy for me to select the students and teachers to be added to a group.</a:t>
            </a:r>
          </a:p>
        </p:txBody>
      </p:sp>
    </p:spTree>
    <p:extLst>
      <p:ext uri="{BB962C8B-B14F-4D97-AF65-F5344CB8AC3E}">
        <p14:creationId xmlns:p14="http://schemas.microsoft.com/office/powerpoint/2010/main" val="13465258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4C35F-5A11-5B49-A53A-53849C4E842F}"/>
              </a:ext>
            </a:extLst>
          </p:cNvPr>
          <p:cNvSpPr>
            <a:spLocks noGrp="1"/>
          </p:cNvSpPr>
          <p:nvPr>
            <p:ph type="title"/>
          </p:nvPr>
        </p:nvSpPr>
        <p:spPr>
          <a:xfrm>
            <a:off x="1981200" y="116632"/>
            <a:ext cx="8229600" cy="864096"/>
          </a:xfrm>
        </p:spPr>
        <p:txBody>
          <a:bodyPr/>
          <a:lstStyle/>
          <a:p>
            <a:r>
              <a:rPr lang="en-US" dirty="0">
                <a:solidFill>
                  <a:schemeClr val="accent1"/>
                </a:solidFill>
              </a:rPr>
              <a:t>Stories and scenarios</a:t>
            </a:r>
          </a:p>
        </p:txBody>
      </p:sp>
      <p:sp>
        <p:nvSpPr>
          <p:cNvPr id="3" name="Content Placeholder 2">
            <a:extLst>
              <a:ext uri="{FF2B5EF4-FFF2-40B4-BE49-F238E27FC236}">
                <a16:creationId xmlns:a16="http://schemas.microsoft.com/office/drawing/2014/main" id="{B4700F8B-B2E2-934B-99BC-A7A912993040}"/>
              </a:ext>
            </a:extLst>
          </p:cNvPr>
          <p:cNvSpPr>
            <a:spLocks noGrp="1"/>
          </p:cNvSpPr>
          <p:nvPr>
            <p:ph idx="1"/>
          </p:nvPr>
        </p:nvSpPr>
        <p:spPr>
          <a:xfrm>
            <a:off x="749508" y="914202"/>
            <a:ext cx="10628025" cy="5683150"/>
          </a:xfrm>
        </p:spPr>
        <p:txBody>
          <a:bodyPr>
            <a:normAutofit lnSpcReduction="10000"/>
          </a:bodyPr>
          <a:lstStyle/>
          <a:p>
            <a:r>
              <a:rPr lang="en-US" sz="2800" dirty="0"/>
              <a:t>As you can express </a:t>
            </a:r>
            <a:r>
              <a:rPr lang="en-US" sz="2800" dirty="0">
                <a:solidFill>
                  <a:srgbClr val="C00000"/>
                </a:solidFill>
              </a:rPr>
              <a:t>all of the functionality </a:t>
            </a:r>
            <a:r>
              <a:rPr lang="en-US" sz="2800" dirty="0"/>
              <a:t>described in a </a:t>
            </a:r>
            <a:r>
              <a:rPr lang="en-US" sz="2800" dirty="0">
                <a:solidFill>
                  <a:srgbClr val="C00000"/>
                </a:solidFill>
              </a:rPr>
              <a:t>scenario</a:t>
            </a:r>
            <a:r>
              <a:rPr lang="en-US" sz="2800" dirty="0"/>
              <a:t> as user stories, do you really need scenarios?’</a:t>
            </a:r>
          </a:p>
          <a:p>
            <a:r>
              <a:rPr lang="en-US" sz="2800" dirty="0">
                <a:solidFill>
                  <a:srgbClr val="C00000"/>
                </a:solidFill>
              </a:rPr>
              <a:t>Scenarios</a:t>
            </a:r>
            <a:r>
              <a:rPr lang="en-US" sz="2800" dirty="0"/>
              <a:t> are more natural and are helpful for the following reasons:</a:t>
            </a:r>
          </a:p>
          <a:p>
            <a:pPr lvl="1"/>
            <a:r>
              <a:rPr lang="en-US" sz="2400" dirty="0">
                <a:solidFill>
                  <a:srgbClr val="C00000"/>
                </a:solidFill>
              </a:rPr>
              <a:t>Scenarios</a:t>
            </a:r>
            <a:r>
              <a:rPr lang="en-US" sz="2400" dirty="0"/>
              <a:t> read more naturally because they describe what a user of a system is actually doing with that system. People often find it easier to relate to this specific information rather than the statement of wants or needs set out in </a:t>
            </a:r>
            <a:r>
              <a:rPr lang="en-US" sz="2400" dirty="0">
                <a:solidFill>
                  <a:srgbClr val="C00000"/>
                </a:solidFill>
              </a:rPr>
              <a:t>a set of user stories</a:t>
            </a:r>
            <a:r>
              <a:rPr lang="en-US" sz="2400" dirty="0"/>
              <a:t>.</a:t>
            </a:r>
          </a:p>
          <a:p>
            <a:pPr lvl="1"/>
            <a:r>
              <a:rPr lang="en-US" sz="2400" dirty="0"/>
              <a:t>If you are interviewing real users or are checking a scenario with real users, they don’t talk in the stylized way that is used in user stories. People relate better to the more natural narrative in scenarios.</a:t>
            </a:r>
          </a:p>
          <a:p>
            <a:pPr lvl="1"/>
            <a:r>
              <a:rPr lang="en-US" sz="2400" dirty="0">
                <a:solidFill>
                  <a:srgbClr val="C00000"/>
                </a:solidFill>
              </a:rPr>
              <a:t>Scenarios</a:t>
            </a:r>
            <a:r>
              <a:rPr lang="en-US" sz="2400" dirty="0"/>
              <a:t> often provide </a:t>
            </a:r>
            <a:r>
              <a:rPr lang="en-US" sz="2400" dirty="0">
                <a:solidFill>
                  <a:srgbClr val="C00000"/>
                </a:solidFill>
              </a:rPr>
              <a:t>more context - information </a:t>
            </a:r>
            <a:r>
              <a:rPr lang="en-US" sz="2400" dirty="0"/>
              <a:t>about what the user is trying to do and their normal ways of working. You can do this in user stories, but it means that they are no longer simple statements about the use of a system feature.</a:t>
            </a:r>
          </a:p>
          <a:p>
            <a:pPr lvl="1"/>
            <a:endParaRPr lang="en-US" sz="2000" dirty="0"/>
          </a:p>
          <a:p>
            <a:endParaRPr lang="en-US" sz="2400" dirty="0"/>
          </a:p>
        </p:txBody>
      </p:sp>
      <p:sp>
        <p:nvSpPr>
          <p:cNvPr id="4" name="Slide Number Placeholder 3">
            <a:extLst>
              <a:ext uri="{FF2B5EF4-FFF2-40B4-BE49-F238E27FC236}">
                <a16:creationId xmlns:a16="http://schemas.microsoft.com/office/drawing/2014/main" id="{84C29553-2065-0B45-9DA7-2BCF6CA02F8C}"/>
              </a:ext>
            </a:extLst>
          </p:cNvPr>
          <p:cNvSpPr>
            <a:spLocks noGrp="1"/>
          </p:cNvSpPr>
          <p:nvPr>
            <p:ph type="sldNum" sz="quarter" idx="12"/>
          </p:nvPr>
        </p:nvSpPr>
        <p:spPr/>
        <p:txBody>
          <a:bodyPr/>
          <a:lstStyle/>
          <a:p>
            <a:pPr>
              <a:defRPr/>
            </a:pPr>
            <a:fld id="{E78C9E75-97FD-45D9-8ED3-955348887BB1}" type="slidenum">
              <a:rPr lang="zh-TW" altLang="en-US" smtClean="0"/>
              <a:pPr>
                <a:defRPr/>
              </a:pPr>
              <a:t>81</a:t>
            </a:fld>
            <a:endParaRPr lang="zh-TW" altLang="en-US"/>
          </a:p>
        </p:txBody>
      </p:sp>
      <p:sp>
        <p:nvSpPr>
          <p:cNvPr id="5" name="Footer Placeholder 4">
            <a:extLst>
              <a:ext uri="{FF2B5EF4-FFF2-40B4-BE49-F238E27FC236}">
                <a16:creationId xmlns:a16="http://schemas.microsoft.com/office/drawing/2014/main" id="{C638B28E-635A-1146-8F4C-3E38178B5259}"/>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1431306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D5F20-61B5-8D42-BEC1-DE4B0FEEABD0}"/>
              </a:ext>
            </a:extLst>
          </p:cNvPr>
          <p:cNvSpPr>
            <a:spLocks noGrp="1"/>
          </p:cNvSpPr>
          <p:nvPr>
            <p:ph type="title"/>
          </p:nvPr>
        </p:nvSpPr>
        <p:spPr>
          <a:xfrm>
            <a:off x="534389" y="135104"/>
            <a:ext cx="11222181" cy="950293"/>
          </a:xfrm>
        </p:spPr>
        <p:txBody>
          <a:bodyPr/>
          <a:lstStyle/>
          <a:p>
            <a:r>
              <a:rPr lang="en-US" dirty="0">
                <a:solidFill>
                  <a:schemeClr val="accent1"/>
                </a:solidFill>
              </a:rPr>
              <a:t>Feature identification</a:t>
            </a:r>
          </a:p>
        </p:txBody>
      </p:sp>
      <p:sp>
        <p:nvSpPr>
          <p:cNvPr id="3" name="Content Placeholder 2">
            <a:extLst>
              <a:ext uri="{FF2B5EF4-FFF2-40B4-BE49-F238E27FC236}">
                <a16:creationId xmlns:a16="http://schemas.microsoft.com/office/drawing/2014/main" id="{E978BCB7-291A-1849-B2AE-D5BA65C2DE02}"/>
              </a:ext>
            </a:extLst>
          </p:cNvPr>
          <p:cNvSpPr>
            <a:spLocks noGrp="1"/>
          </p:cNvSpPr>
          <p:nvPr>
            <p:ph idx="1"/>
          </p:nvPr>
        </p:nvSpPr>
        <p:spPr>
          <a:xfrm>
            <a:off x="704539" y="1190171"/>
            <a:ext cx="10717966" cy="5302705"/>
          </a:xfrm>
        </p:spPr>
        <p:txBody>
          <a:bodyPr>
            <a:normAutofit/>
          </a:bodyPr>
          <a:lstStyle/>
          <a:p>
            <a:r>
              <a:rPr lang="en-US" sz="3600" dirty="0"/>
              <a:t>Your aim in the initial stage of product design should be to create a </a:t>
            </a:r>
            <a:r>
              <a:rPr lang="en-US" sz="3600" dirty="0">
                <a:solidFill>
                  <a:srgbClr val="C00000"/>
                </a:solidFill>
              </a:rPr>
              <a:t>list of features </a:t>
            </a:r>
            <a:r>
              <a:rPr lang="en-US" sz="3600" dirty="0"/>
              <a:t>that define your product. </a:t>
            </a:r>
          </a:p>
          <a:p>
            <a:r>
              <a:rPr lang="en-US" sz="3600" dirty="0"/>
              <a:t>A feature is a way of allowing users to access and use your </a:t>
            </a:r>
            <a:r>
              <a:rPr lang="en-US" sz="3600" dirty="0">
                <a:solidFill>
                  <a:srgbClr val="C00000"/>
                </a:solidFill>
              </a:rPr>
              <a:t>product’s functionality </a:t>
            </a:r>
            <a:r>
              <a:rPr lang="en-US" sz="3600" dirty="0"/>
              <a:t>so the feature list defines the overall functionality of the system.</a:t>
            </a:r>
          </a:p>
          <a:p>
            <a:r>
              <a:rPr lang="en-US" sz="3600" dirty="0">
                <a:solidFill>
                  <a:srgbClr val="C00000"/>
                </a:solidFill>
              </a:rPr>
              <a:t>Features</a:t>
            </a:r>
            <a:r>
              <a:rPr lang="en-US" sz="3600" dirty="0"/>
              <a:t> should be </a:t>
            </a:r>
            <a:r>
              <a:rPr lang="en-US" sz="3600" dirty="0">
                <a:solidFill>
                  <a:srgbClr val="C00000"/>
                </a:solidFill>
              </a:rPr>
              <a:t>independent</a:t>
            </a:r>
            <a:r>
              <a:rPr lang="en-US" sz="3600" dirty="0"/>
              <a:t>, </a:t>
            </a:r>
            <a:r>
              <a:rPr lang="en-US" sz="3600" dirty="0">
                <a:solidFill>
                  <a:srgbClr val="C00000"/>
                </a:solidFill>
              </a:rPr>
              <a:t>coherent</a:t>
            </a:r>
            <a:r>
              <a:rPr lang="en-US" sz="3600" dirty="0"/>
              <a:t> and </a:t>
            </a:r>
            <a:r>
              <a:rPr lang="en-US" sz="3600" dirty="0">
                <a:solidFill>
                  <a:srgbClr val="C00000"/>
                </a:solidFill>
              </a:rPr>
              <a:t>relevant</a:t>
            </a:r>
            <a:r>
              <a:rPr lang="en-US" sz="3600" dirty="0"/>
              <a:t>.</a:t>
            </a:r>
          </a:p>
          <a:p>
            <a:endParaRPr lang="en-US" sz="3600" dirty="0"/>
          </a:p>
          <a:p>
            <a:endParaRPr lang="en-US" sz="3600" dirty="0"/>
          </a:p>
        </p:txBody>
      </p:sp>
      <p:sp>
        <p:nvSpPr>
          <p:cNvPr id="4" name="Slide Number Placeholder 3">
            <a:extLst>
              <a:ext uri="{FF2B5EF4-FFF2-40B4-BE49-F238E27FC236}">
                <a16:creationId xmlns:a16="http://schemas.microsoft.com/office/drawing/2014/main" id="{914D4009-F87B-C040-A54D-E1FC0FCA2E34}"/>
              </a:ext>
            </a:extLst>
          </p:cNvPr>
          <p:cNvSpPr>
            <a:spLocks noGrp="1"/>
          </p:cNvSpPr>
          <p:nvPr>
            <p:ph type="sldNum" sz="quarter" idx="12"/>
          </p:nvPr>
        </p:nvSpPr>
        <p:spPr/>
        <p:txBody>
          <a:bodyPr/>
          <a:lstStyle/>
          <a:p>
            <a:pPr>
              <a:defRPr/>
            </a:pPr>
            <a:fld id="{E78C9E75-97FD-45D9-8ED3-955348887BB1}" type="slidenum">
              <a:rPr lang="zh-TW" altLang="en-US" smtClean="0"/>
              <a:pPr>
                <a:defRPr/>
              </a:pPr>
              <a:t>82</a:t>
            </a:fld>
            <a:endParaRPr lang="zh-TW" altLang="en-US"/>
          </a:p>
        </p:txBody>
      </p:sp>
      <p:sp>
        <p:nvSpPr>
          <p:cNvPr id="5" name="Footer Placeholder 4">
            <a:extLst>
              <a:ext uri="{FF2B5EF4-FFF2-40B4-BE49-F238E27FC236}">
                <a16:creationId xmlns:a16="http://schemas.microsoft.com/office/drawing/2014/main" id="{07B0A68A-2C10-E248-A5C0-B9D9DBE3061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7786094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D5F20-61B5-8D42-BEC1-DE4B0FEEABD0}"/>
              </a:ext>
            </a:extLst>
          </p:cNvPr>
          <p:cNvSpPr>
            <a:spLocks noGrp="1"/>
          </p:cNvSpPr>
          <p:nvPr>
            <p:ph type="title"/>
          </p:nvPr>
        </p:nvSpPr>
        <p:spPr>
          <a:xfrm>
            <a:off x="1981200" y="116632"/>
            <a:ext cx="8229600" cy="936104"/>
          </a:xfrm>
        </p:spPr>
        <p:txBody>
          <a:bodyPr/>
          <a:lstStyle/>
          <a:p>
            <a:r>
              <a:rPr lang="en-US" dirty="0">
                <a:solidFill>
                  <a:schemeClr val="accent1"/>
                </a:solidFill>
              </a:rPr>
              <a:t>Feature identification</a:t>
            </a:r>
          </a:p>
        </p:txBody>
      </p:sp>
      <p:sp>
        <p:nvSpPr>
          <p:cNvPr id="3" name="Content Placeholder 2">
            <a:extLst>
              <a:ext uri="{FF2B5EF4-FFF2-40B4-BE49-F238E27FC236}">
                <a16:creationId xmlns:a16="http://schemas.microsoft.com/office/drawing/2014/main" id="{E978BCB7-291A-1849-B2AE-D5BA65C2DE02}"/>
              </a:ext>
            </a:extLst>
          </p:cNvPr>
          <p:cNvSpPr>
            <a:spLocks noGrp="1"/>
          </p:cNvSpPr>
          <p:nvPr>
            <p:ph idx="1"/>
          </p:nvPr>
        </p:nvSpPr>
        <p:spPr>
          <a:xfrm>
            <a:off x="530087" y="1052736"/>
            <a:ext cx="11211339" cy="5509508"/>
          </a:xfrm>
        </p:spPr>
        <p:txBody>
          <a:bodyPr>
            <a:noAutofit/>
          </a:bodyPr>
          <a:lstStyle/>
          <a:p>
            <a:pPr>
              <a:spcAft>
                <a:spcPts val="600"/>
              </a:spcAft>
            </a:pPr>
            <a:r>
              <a:rPr lang="en-US" sz="2800" dirty="0"/>
              <a:t>Features should be independent, coherent and relevant:</a:t>
            </a:r>
          </a:p>
          <a:p>
            <a:pPr lvl="1">
              <a:spcAft>
                <a:spcPts val="600"/>
              </a:spcAft>
            </a:pPr>
            <a:r>
              <a:rPr lang="en-US" dirty="0">
                <a:solidFill>
                  <a:srgbClr val="C00000"/>
                </a:solidFill>
              </a:rPr>
              <a:t>Independence</a:t>
            </a:r>
            <a:r>
              <a:rPr lang="en-US" dirty="0"/>
              <a:t> </a:t>
            </a:r>
            <a:br>
              <a:rPr lang="en-US" dirty="0"/>
            </a:br>
            <a:r>
              <a:rPr lang="en-US" sz="2600" dirty="0">
                <a:solidFill>
                  <a:schemeClr val="accent1"/>
                </a:solidFill>
              </a:rPr>
              <a:t>Features should not depend on how other system features are implemented </a:t>
            </a:r>
            <a:r>
              <a:rPr lang="en-US" sz="2600" dirty="0"/>
              <a:t>and </a:t>
            </a:r>
            <a:r>
              <a:rPr lang="en-US" sz="2600" dirty="0">
                <a:solidFill>
                  <a:schemeClr val="accent1"/>
                </a:solidFill>
              </a:rPr>
              <a:t>should not be affected by the order of activation of other features</a:t>
            </a:r>
            <a:r>
              <a:rPr lang="en-US" sz="2600" dirty="0"/>
              <a:t>.</a:t>
            </a:r>
          </a:p>
          <a:p>
            <a:pPr lvl="1">
              <a:spcAft>
                <a:spcPts val="600"/>
              </a:spcAft>
            </a:pPr>
            <a:r>
              <a:rPr lang="en-US" dirty="0">
                <a:solidFill>
                  <a:srgbClr val="C00000"/>
                </a:solidFill>
              </a:rPr>
              <a:t>Coherence</a:t>
            </a:r>
            <a:r>
              <a:rPr lang="en-US" dirty="0"/>
              <a:t> </a:t>
            </a:r>
            <a:br>
              <a:rPr lang="en-US" dirty="0"/>
            </a:br>
            <a:r>
              <a:rPr lang="en-US" sz="2600" dirty="0">
                <a:solidFill>
                  <a:schemeClr val="accent1"/>
                </a:solidFill>
              </a:rPr>
              <a:t>Features should be linked to a single item of functionality</a:t>
            </a:r>
            <a:r>
              <a:rPr lang="en-US" sz="2600" dirty="0"/>
              <a:t>. </a:t>
            </a:r>
            <a:br>
              <a:rPr lang="en-US" sz="2600" dirty="0"/>
            </a:br>
            <a:r>
              <a:rPr lang="en-US" sz="2600" dirty="0"/>
              <a:t>They should not do more than one thing and they should never have side-effects.</a:t>
            </a:r>
          </a:p>
          <a:p>
            <a:pPr lvl="1">
              <a:spcAft>
                <a:spcPts val="600"/>
              </a:spcAft>
            </a:pPr>
            <a:r>
              <a:rPr lang="en-US" dirty="0">
                <a:solidFill>
                  <a:srgbClr val="C00000"/>
                </a:solidFill>
              </a:rPr>
              <a:t>Relevance</a:t>
            </a:r>
            <a:r>
              <a:rPr lang="en-US" dirty="0"/>
              <a:t> </a:t>
            </a:r>
            <a:br>
              <a:rPr lang="en-US" dirty="0"/>
            </a:br>
            <a:r>
              <a:rPr lang="en-US" sz="2600" dirty="0">
                <a:solidFill>
                  <a:schemeClr val="accent1"/>
                </a:solidFill>
              </a:rPr>
              <a:t>Features should reflect the way that users normally carry out some task</a:t>
            </a:r>
            <a:r>
              <a:rPr lang="en-US" sz="2600" dirty="0"/>
              <a:t>. They should not provide obscure functionality that is hardly ever required.</a:t>
            </a:r>
          </a:p>
          <a:p>
            <a:pPr>
              <a:spcAft>
                <a:spcPts val="600"/>
              </a:spcAft>
            </a:pPr>
            <a:endParaRPr lang="en-US" sz="2800" dirty="0"/>
          </a:p>
        </p:txBody>
      </p:sp>
      <p:sp>
        <p:nvSpPr>
          <p:cNvPr id="4" name="Slide Number Placeholder 3">
            <a:extLst>
              <a:ext uri="{FF2B5EF4-FFF2-40B4-BE49-F238E27FC236}">
                <a16:creationId xmlns:a16="http://schemas.microsoft.com/office/drawing/2014/main" id="{914D4009-F87B-C040-A54D-E1FC0FCA2E34}"/>
              </a:ext>
            </a:extLst>
          </p:cNvPr>
          <p:cNvSpPr>
            <a:spLocks noGrp="1"/>
          </p:cNvSpPr>
          <p:nvPr>
            <p:ph type="sldNum" sz="quarter" idx="12"/>
          </p:nvPr>
        </p:nvSpPr>
        <p:spPr/>
        <p:txBody>
          <a:bodyPr/>
          <a:lstStyle/>
          <a:p>
            <a:pPr>
              <a:defRPr/>
            </a:pPr>
            <a:fld id="{E78C9E75-97FD-45D9-8ED3-955348887BB1}" type="slidenum">
              <a:rPr lang="zh-TW" altLang="en-US" smtClean="0"/>
              <a:pPr>
                <a:defRPr/>
              </a:pPr>
              <a:t>83</a:t>
            </a:fld>
            <a:endParaRPr lang="zh-TW" altLang="en-US"/>
          </a:p>
        </p:txBody>
      </p:sp>
      <p:sp>
        <p:nvSpPr>
          <p:cNvPr id="5" name="Footer Placeholder 4">
            <a:extLst>
              <a:ext uri="{FF2B5EF4-FFF2-40B4-BE49-F238E27FC236}">
                <a16:creationId xmlns:a16="http://schemas.microsoft.com/office/drawing/2014/main" id="{25799FFC-6108-7343-ADF9-86E7A444FB7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3341037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6C2F2-BF91-D045-9577-836638743E4A}"/>
              </a:ext>
            </a:extLst>
          </p:cNvPr>
          <p:cNvSpPr>
            <a:spLocks noGrp="1"/>
          </p:cNvSpPr>
          <p:nvPr>
            <p:ph type="title"/>
          </p:nvPr>
        </p:nvSpPr>
        <p:spPr>
          <a:xfrm>
            <a:off x="1981200" y="116633"/>
            <a:ext cx="8229600" cy="873747"/>
          </a:xfrm>
        </p:spPr>
        <p:txBody>
          <a:bodyPr/>
          <a:lstStyle/>
          <a:p>
            <a:r>
              <a:rPr lang="en-US" dirty="0">
                <a:solidFill>
                  <a:schemeClr val="accent1"/>
                </a:solidFill>
              </a:rPr>
              <a:t>Feature design</a:t>
            </a:r>
          </a:p>
        </p:txBody>
      </p:sp>
      <p:sp>
        <p:nvSpPr>
          <p:cNvPr id="4" name="Slide Number Placeholder 3">
            <a:extLst>
              <a:ext uri="{FF2B5EF4-FFF2-40B4-BE49-F238E27FC236}">
                <a16:creationId xmlns:a16="http://schemas.microsoft.com/office/drawing/2014/main" id="{2A05FC53-A02C-4843-9148-289C5662F6F1}"/>
              </a:ext>
            </a:extLst>
          </p:cNvPr>
          <p:cNvSpPr>
            <a:spLocks noGrp="1"/>
          </p:cNvSpPr>
          <p:nvPr>
            <p:ph type="sldNum" sz="quarter" idx="12"/>
          </p:nvPr>
        </p:nvSpPr>
        <p:spPr/>
        <p:txBody>
          <a:bodyPr/>
          <a:lstStyle/>
          <a:p>
            <a:pPr>
              <a:defRPr/>
            </a:pPr>
            <a:fld id="{E78C9E75-97FD-45D9-8ED3-955348887BB1}" type="slidenum">
              <a:rPr lang="zh-TW" altLang="en-US" smtClean="0"/>
              <a:pPr>
                <a:defRPr/>
              </a:pPr>
              <a:t>84</a:t>
            </a:fld>
            <a:endParaRPr lang="zh-TW" altLang="en-US"/>
          </a:p>
        </p:txBody>
      </p:sp>
      <p:sp>
        <p:nvSpPr>
          <p:cNvPr id="6" name="Footer Placeholder 4">
            <a:extLst>
              <a:ext uri="{FF2B5EF4-FFF2-40B4-BE49-F238E27FC236}">
                <a16:creationId xmlns:a16="http://schemas.microsoft.com/office/drawing/2014/main" id="{323DE59D-3AF2-B64D-B827-0DB831C6B788}"/>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Arc 6">
            <a:extLst>
              <a:ext uri="{FF2B5EF4-FFF2-40B4-BE49-F238E27FC236}">
                <a16:creationId xmlns:a16="http://schemas.microsoft.com/office/drawing/2014/main" id="{BF5FA6BA-49B5-C547-B9AD-F5A141AB34EF}"/>
              </a:ext>
            </a:extLst>
          </p:cNvPr>
          <p:cNvSpPr/>
          <p:nvPr/>
        </p:nvSpPr>
        <p:spPr>
          <a:xfrm>
            <a:off x="3719737" y="1708831"/>
            <a:ext cx="4543241" cy="4449227"/>
          </a:xfrm>
          <a:prstGeom prst="arc">
            <a:avLst>
              <a:gd name="adj1" fmla="val 16376626"/>
              <a:gd name="adj2" fmla="val 16349773"/>
            </a:avLst>
          </a:prstGeom>
          <a:noFill/>
          <a:ln w="152400">
            <a:solidFill>
              <a:schemeClr val="accent5">
                <a:lumMod val="60000"/>
                <a:lumOff val="40000"/>
              </a:schemeClr>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 name="Rounded Rectangle 8">
            <a:extLst>
              <a:ext uri="{FF2B5EF4-FFF2-40B4-BE49-F238E27FC236}">
                <a16:creationId xmlns:a16="http://schemas.microsoft.com/office/drawing/2014/main" id="{31C0E647-8AA4-CC42-94F7-1C2BC0D8CA74}"/>
              </a:ext>
            </a:extLst>
          </p:cNvPr>
          <p:cNvSpPr>
            <a:spLocks noChangeArrowheads="1"/>
          </p:cNvSpPr>
          <p:nvPr/>
        </p:nvSpPr>
        <p:spPr bwMode="auto">
          <a:xfrm>
            <a:off x="5140448" y="3071571"/>
            <a:ext cx="1962729" cy="1379275"/>
          </a:xfrm>
          <a:prstGeom prst="roundRect">
            <a:avLst>
              <a:gd name="adj" fmla="val 23856"/>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4000" b="1" dirty="0">
                <a:solidFill>
                  <a:srgbClr val="C00000"/>
                </a:solidFill>
              </a:rPr>
              <a:t>Feature design</a:t>
            </a:r>
          </a:p>
        </p:txBody>
      </p:sp>
      <p:sp>
        <p:nvSpPr>
          <p:cNvPr id="10" name="Rounded Rectangle 9">
            <a:extLst>
              <a:ext uri="{FF2B5EF4-FFF2-40B4-BE49-F238E27FC236}">
                <a16:creationId xmlns:a16="http://schemas.microsoft.com/office/drawing/2014/main" id="{C887E444-4E22-6940-95CB-A05ED0644258}"/>
              </a:ext>
            </a:extLst>
          </p:cNvPr>
          <p:cNvSpPr>
            <a:spLocks noChangeArrowheads="1"/>
          </p:cNvSpPr>
          <p:nvPr/>
        </p:nvSpPr>
        <p:spPr bwMode="auto">
          <a:xfrm>
            <a:off x="5289155" y="1172210"/>
            <a:ext cx="1665315"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User knowledge</a:t>
            </a:r>
          </a:p>
        </p:txBody>
      </p:sp>
      <p:sp>
        <p:nvSpPr>
          <p:cNvPr id="11" name="Rounded Rectangle 10">
            <a:extLst>
              <a:ext uri="{FF2B5EF4-FFF2-40B4-BE49-F238E27FC236}">
                <a16:creationId xmlns:a16="http://schemas.microsoft.com/office/drawing/2014/main" id="{B8F26691-81F8-714D-9769-61902F8220A0}"/>
              </a:ext>
            </a:extLst>
          </p:cNvPr>
          <p:cNvSpPr>
            <a:spLocks noChangeArrowheads="1"/>
          </p:cNvSpPr>
          <p:nvPr/>
        </p:nvSpPr>
        <p:spPr bwMode="auto">
          <a:xfrm>
            <a:off x="7650832" y="3204724"/>
            <a:ext cx="1665315"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Product knowledge</a:t>
            </a:r>
          </a:p>
        </p:txBody>
      </p:sp>
      <p:sp>
        <p:nvSpPr>
          <p:cNvPr id="12" name="Rounded Rectangle 11">
            <a:extLst>
              <a:ext uri="{FF2B5EF4-FFF2-40B4-BE49-F238E27FC236}">
                <a16:creationId xmlns:a16="http://schemas.microsoft.com/office/drawing/2014/main" id="{999F1F79-DE96-FC46-9B28-CF343973D11B}"/>
              </a:ext>
            </a:extLst>
          </p:cNvPr>
          <p:cNvSpPr>
            <a:spLocks noChangeArrowheads="1"/>
          </p:cNvSpPr>
          <p:nvPr/>
        </p:nvSpPr>
        <p:spPr bwMode="auto">
          <a:xfrm>
            <a:off x="5289155" y="5340368"/>
            <a:ext cx="1665315"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Domain knowledge</a:t>
            </a:r>
          </a:p>
        </p:txBody>
      </p:sp>
      <p:sp>
        <p:nvSpPr>
          <p:cNvPr id="13" name="Rounded Rectangle 12">
            <a:extLst>
              <a:ext uri="{FF2B5EF4-FFF2-40B4-BE49-F238E27FC236}">
                <a16:creationId xmlns:a16="http://schemas.microsoft.com/office/drawing/2014/main" id="{968466BC-4BC3-A84D-BE85-D68FEAD7A015}"/>
              </a:ext>
            </a:extLst>
          </p:cNvPr>
          <p:cNvSpPr>
            <a:spLocks noChangeArrowheads="1"/>
          </p:cNvSpPr>
          <p:nvPr/>
        </p:nvSpPr>
        <p:spPr bwMode="auto">
          <a:xfrm>
            <a:off x="2833517" y="3204724"/>
            <a:ext cx="1665315" cy="1112969"/>
          </a:xfrm>
          <a:prstGeom prst="roundRect">
            <a:avLst>
              <a:gd name="adj" fmla="val 7883"/>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dirty="0"/>
              <a:t>Technology knowledge</a:t>
            </a:r>
          </a:p>
        </p:txBody>
      </p:sp>
      <p:cxnSp>
        <p:nvCxnSpPr>
          <p:cNvPr id="14" name="Straight Arrow Connector 13">
            <a:extLst>
              <a:ext uri="{FF2B5EF4-FFF2-40B4-BE49-F238E27FC236}">
                <a16:creationId xmlns:a16="http://schemas.microsoft.com/office/drawing/2014/main" id="{EE33CAB0-DEC9-5841-A55D-D76B0FF0B082}"/>
              </a:ext>
            </a:extLst>
          </p:cNvPr>
          <p:cNvCxnSpPr>
            <a:cxnSpLocks/>
            <a:stCxn id="10" idx="2"/>
            <a:endCxn id="9" idx="0"/>
          </p:cNvCxnSpPr>
          <p:nvPr/>
        </p:nvCxnSpPr>
        <p:spPr>
          <a:xfrm>
            <a:off x="6121812" y="2285178"/>
            <a:ext cx="0" cy="786392"/>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39D8FC81-B86C-8F48-8CEF-66E10D0740CB}"/>
              </a:ext>
            </a:extLst>
          </p:cNvPr>
          <p:cNvCxnSpPr>
            <a:cxnSpLocks/>
            <a:stCxn id="13" idx="3"/>
            <a:endCxn id="9" idx="1"/>
          </p:cNvCxnSpPr>
          <p:nvPr/>
        </p:nvCxnSpPr>
        <p:spPr>
          <a:xfrm>
            <a:off x="4498831" y="3761208"/>
            <a:ext cx="641616" cy="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C89990-2BBB-CF43-9970-C26BCEE6C645}"/>
              </a:ext>
            </a:extLst>
          </p:cNvPr>
          <p:cNvCxnSpPr>
            <a:cxnSpLocks/>
            <a:stCxn id="12" idx="0"/>
            <a:endCxn id="9" idx="2"/>
          </p:cNvCxnSpPr>
          <p:nvPr/>
        </p:nvCxnSpPr>
        <p:spPr>
          <a:xfrm flipV="1">
            <a:off x="6121812" y="4450845"/>
            <a:ext cx="0" cy="889522"/>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E433E8E-4A5E-4A4F-B545-30D5E13747A1}"/>
              </a:ext>
            </a:extLst>
          </p:cNvPr>
          <p:cNvCxnSpPr>
            <a:cxnSpLocks/>
            <a:endCxn id="9" idx="3"/>
          </p:cNvCxnSpPr>
          <p:nvPr/>
        </p:nvCxnSpPr>
        <p:spPr>
          <a:xfrm flipH="1" flipV="1">
            <a:off x="7103176" y="3761208"/>
            <a:ext cx="547656" cy="2"/>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492718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24E80-A848-444F-931B-31A1C0489CF8}"/>
              </a:ext>
            </a:extLst>
          </p:cNvPr>
          <p:cNvSpPr>
            <a:spLocks noGrp="1"/>
          </p:cNvSpPr>
          <p:nvPr>
            <p:ph type="title"/>
          </p:nvPr>
        </p:nvSpPr>
        <p:spPr>
          <a:xfrm>
            <a:off x="1981200" y="0"/>
            <a:ext cx="8229600" cy="1124744"/>
          </a:xfrm>
        </p:spPr>
        <p:txBody>
          <a:bodyPr/>
          <a:lstStyle/>
          <a:p>
            <a:r>
              <a:rPr lang="en-US" dirty="0">
                <a:solidFill>
                  <a:schemeClr val="accent1"/>
                </a:solidFill>
              </a:rPr>
              <a:t>Factors in feature set design</a:t>
            </a:r>
          </a:p>
        </p:txBody>
      </p:sp>
      <p:sp>
        <p:nvSpPr>
          <p:cNvPr id="4" name="Slide Number Placeholder 3">
            <a:extLst>
              <a:ext uri="{FF2B5EF4-FFF2-40B4-BE49-F238E27FC236}">
                <a16:creationId xmlns:a16="http://schemas.microsoft.com/office/drawing/2014/main" id="{113EE9B9-0280-434B-BBAA-44E30C8BCE02}"/>
              </a:ext>
            </a:extLst>
          </p:cNvPr>
          <p:cNvSpPr>
            <a:spLocks noGrp="1"/>
          </p:cNvSpPr>
          <p:nvPr>
            <p:ph type="sldNum" sz="quarter" idx="12"/>
          </p:nvPr>
        </p:nvSpPr>
        <p:spPr/>
        <p:txBody>
          <a:bodyPr/>
          <a:lstStyle/>
          <a:p>
            <a:pPr>
              <a:defRPr/>
            </a:pPr>
            <a:fld id="{E78C9E75-97FD-45D9-8ED3-955348887BB1}" type="slidenum">
              <a:rPr lang="zh-TW" altLang="en-US" smtClean="0"/>
              <a:pPr>
                <a:defRPr/>
              </a:pPr>
              <a:t>85</a:t>
            </a:fld>
            <a:endParaRPr lang="zh-TW" altLang="en-US"/>
          </a:p>
        </p:txBody>
      </p:sp>
      <p:sp>
        <p:nvSpPr>
          <p:cNvPr id="6" name="Footer Placeholder 4">
            <a:extLst>
              <a:ext uri="{FF2B5EF4-FFF2-40B4-BE49-F238E27FC236}">
                <a16:creationId xmlns:a16="http://schemas.microsoft.com/office/drawing/2014/main" id="{96015424-BC21-EA48-B081-8F32553A7920}"/>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Rounded Rectangle 6">
            <a:extLst>
              <a:ext uri="{FF2B5EF4-FFF2-40B4-BE49-F238E27FC236}">
                <a16:creationId xmlns:a16="http://schemas.microsoft.com/office/drawing/2014/main" id="{8D4A8325-B76A-7249-96A4-A38178052E4F}"/>
              </a:ext>
            </a:extLst>
          </p:cNvPr>
          <p:cNvSpPr>
            <a:spLocks noChangeArrowheads="1"/>
          </p:cNvSpPr>
          <p:nvPr/>
        </p:nvSpPr>
        <p:spPr bwMode="auto">
          <a:xfrm>
            <a:off x="2101309" y="1387870"/>
            <a:ext cx="2250228" cy="1249042"/>
          </a:xfrm>
          <a:prstGeom prst="roundRect">
            <a:avLst>
              <a:gd name="adj" fmla="val 23989"/>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t>Simplicity</a:t>
            </a:r>
          </a:p>
        </p:txBody>
      </p:sp>
      <p:sp>
        <p:nvSpPr>
          <p:cNvPr id="8" name="Rounded Rectangle 7">
            <a:extLst>
              <a:ext uri="{FF2B5EF4-FFF2-40B4-BE49-F238E27FC236}">
                <a16:creationId xmlns:a16="http://schemas.microsoft.com/office/drawing/2014/main" id="{0BADA71F-D4D2-3143-895A-2D42A49EFE1F}"/>
              </a:ext>
            </a:extLst>
          </p:cNvPr>
          <p:cNvSpPr>
            <a:spLocks noChangeArrowheads="1"/>
          </p:cNvSpPr>
          <p:nvPr/>
        </p:nvSpPr>
        <p:spPr bwMode="auto">
          <a:xfrm>
            <a:off x="7712913" y="1387870"/>
            <a:ext cx="2250228" cy="1249042"/>
          </a:xfrm>
          <a:prstGeom prst="roundRect">
            <a:avLst>
              <a:gd name="adj" fmla="val 23989"/>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t>Functionality</a:t>
            </a:r>
          </a:p>
        </p:txBody>
      </p:sp>
      <p:sp>
        <p:nvSpPr>
          <p:cNvPr id="9" name="Rounded Rectangle 8">
            <a:extLst>
              <a:ext uri="{FF2B5EF4-FFF2-40B4-BE49-F238E27FC236}">
                <a16:creationId xmlns:a16="http://schemas.microsoft.com/office/drawing/2014/main" id="{80A252C4-DCA4-0F4E-87D3-DE1F1DDBE345}"/>
              </a:ext>
            </a:extLst>
          </p:cNvPr>
          <p:cNvSpPr>
            <a:spLocks noChangeArrowheads="1"/>
          </p:cNvSpPr>
          <p:nvPr/>
        </p:nvSpPr>
        <p:spPr bwMode="auto">
          <a:xfrm>
            <a:off x="2101309" y="3186467"/>
            <a:ext cx="2250228" cy="1249042"/>
          </a:xfrm>
          <a:prstGeom prst="roundRect">
            <a:avLst>
              <a:gd name="adj" fmla="val 23989"/>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t>Familiarity</a:t>
            </a:r>
          </a:p>
        </p:txBody>
      </p:sp>
      <p:sp>
        <p:nvSpPr>
          <p:cNvPr id="10" name="Rounded Rectangle 9">
            <a:extLst>
              <a:ext uri="{FF2B5EF4-FFF2-40B4-BE49-F238E27FC236}">
                <a16:creationId xmlns:a16="http://schemas.microsoft.com/office/drawing/2014/main" id="{7FBD1310-C23B-3A46-82A7-336BB2E5A83C}"/>
              </a:ext>
            </a:extLst>
          </p:cNvPr>
          <p:cNvSpPr>
            <a:spLocks noChangeArrowheads="1"/>
          </p:cNvSpPr>
          <p:nvPr/>
        </p:nvSpPr>
        <p:spPr bwMode="auto">
          <a:xfrm>
            <a:off x="7712913" y="3186467"/>
            <a:ext cx="2250228" cy="1249042"/>
          </a:xfrm>
          <a:prstGeom prst="roundRect">
            <a:avLst>
              <a:gd name="adj" fmla="val 23989"/>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t>Novelty</a:t>
            </a:r>
          </a:p>
        </p:txBody>
      </p:sp>
      <p:sp>
        <p:nvSpPr>
          <p:cNvPr id="11" name="Rounded Rectangle 10">
            <a:extLst>
              <a:ext uri="{FF2B5EF4-FFF2-40B4-BE49-F238E27FC236}">
                <a16:creationId xmlns:a16="http://schemas.microsoft.com/office/drawing/2014/main" id="{3DEEE035-BF1E-0944-86FD-1F7AD891AF1B}"/>
              </a:ext>
            </a:extLst>
          </p:cNvPr>
          <p:cNvSpPr>
            <a:spLocks noChangeArrowheads="1"/>
          </p:cNvSpPr>
          <p:nvPr/>
        </p:nvSpPr>
        <p:spPr bwMode="auto">
          <a:xfrm>
            <a:off x="2101309" y="5013176"/>
            <a:ext cx="2250228" cy="1249042"/>
          </a:xfrm>
          <a:prstGeom prst="roundRect">
            <a:avLst>
              <a:gd name="adj" fmla="val 23989"/>
            </a:avLst>
          </a:prstGeom>
          <a:solidFill>
            <a:schemeClr val="accent2">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t>Automation</a:t>
            </a:r>
          </a:p>
        </p:txBody>
      </p:sp>
      <p:sp>
        <p:nvSpPr>
          <p:cNvPr id="12" name="Rounded Rectangle 11">
            <a:extLst>
              <a:ext uri="{FF2B5EF4-FFF2-40B4-BE49-F238E27FC236}">
                <a16:creationId xmlns:a16="http://schemas.microsoft.com/office/drawing/2014/main" id="{E6264787-5DC4-5D48-A353-147DA0BC37BD}"/>
              </a:ext>
            </a:extLst>
          </p:cNvPr>
          <p:cNvSpPr>
            <a:spLocks noChangeArrowheads="1"/>
          </p:cNvSpPr>
          <p:nvPr/>
        </p:nvSpPr>
        <p:spPr bwMode="auto">
          <a:xfrm>
            <a:off x="7712913" y="5013176"/>
            <a:ext cx="2250228" cy="1249042"/>
          </a:xfrm>
          <a:prstGeom prst="roundRect">
            <a:avLst>
              <a:gd name="adj" fmla="val 23989"/>
            </a:avLst>
          </a:prstGeom>
          <a:solidFill>
            <a:schemeClr val="accent2">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t>Control</a:t>
            </a:r>
          </a:p>
        </p:txBody>
      </p:sp>
      <p:sp>
        <p:nvSpPr>
          <p:cNvPr id="13" name="Rounded Rectangle 12">
            <a:extLst>
              <a:ext uri="{FF2B5EF4-FFF2-40B4-BE49-F238E27FC236}">
                <a16:creationId xmlns:a16="http://schemas.microsoft.com/office/drawing/2014/main" id="{3A321D6F-5886-E947-A590-2D82DF639297}"/>
              </a:ext>
            </a:extLst>
          </p:cNvPr>
          <p:cNvSpPr>
            <a:spLocks noChangeArrowheads="1"/>
          </p:cNvSpPr>
          <p:nvPr/>
        </p:nvSpPr>
        <p:spPr bwMode="auto">
          <a:xfrm>
            <a:off x="4970886" y="2802876"/>
            <a:ext cx="2250228" cy="2016224"/>
          </a:xfrm>
          <a:prstGeom prst="roundRect">
            <a:avLst>
              <a:gd name="adj" fmla="val 23989"/>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dirty="0"/>
              <a:t>Feature set design factors</a:t>
            </a:r>
          </a:p>
        </p:txBody>
      </p:sp>
      <p:cxnSp>
        <p:nvCxnSpPr>
          <p:cNvPr id="14" name="Straight Arrow Connector 13">
            <a:extLst>
              <a:ext uri="{FF2B5EF4-FFF2-40B4-BE49-F238E27FC236}">
                <a16:creationId xmlns:a16="http://schemas.microsoft.com/office/drawing/2014/main" id="{4B7BE230-37E9-6F4D-86DD-1276D4AC4AB2}"/>
              </a:ext>
            </a:extLst>
          </p:cNvPr>
          <p:cNvCxnSpPr>
            <a:cxnSpLocks/>
            <a:stCxn id="13" idx="0"/>
            <a:endCxn id="7" idx="3"/>
          </p:cNvCxnSpPr>
          <p:nvPr/>
        </p:nvCxnSpPr>
        <p:spPr>
          <a:xfrm flipH="1" flipV="1">
            <a:off x="4351538" y="2012392"/>
            <a:ext cx="1744463" cy="790485"/>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53568F1-307E-BA49-B2E4-B03594D5621A}"/>
              </a:ext>
            </a:extLst>
          </p:cNvPr>
          <p:cNvCxnSpPr>
            <a:cxnSpLocks/>
            <a:stCxn id="13" idx="0"/>
            <a:endCxn id="8" idx="1"/>
          </p:cNvCxnSpPr>
          <p:nvPr/>
        </p:nvCxnSpPr>
        <p:spPr>
          <a:xfrm flipV="1">
            <a:off x="6096001" y="2012392"/>
            <a:ext cx="1616913" cy="790485"/>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2EF714C-E315-3244-9D59-027AA7AEE99B}"/>
              </a:ext>
            </a:extLst>
          </p:cNvPr>
          <p:cNvCxnSpPr>
            <a:cxnSpLocks/>
            <a:stCxn id="13" idx="1"/>
            <a:endCxn id="9" idx="3"/>
          </p:cNvCxnSpPr>
          <p:nvPr/>
        </p:nvCxnSpPr>
        <p:spPr>
          <a:xfrm flipH="1">
            <a:off x="4351538" y="3810988"/>
            <a:ext cx="619349" cy="0"/>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2350A6B3-FF10-A244-AC0E-257248117CE3}"/>
              </a:ext>
            </a:extLst>
          </p:cNvPr>
          <p:cNvCxnSpPr>
            <a:cxnSpLocks/>
            <a:stCxn id="13" idx="2"/>
            <a:endCxn id="11" idx="3"/>
          </p:cNvCxnSpPr>
          <p:nvPr/>
        </p:nvCxnSpPr>
        <p:spPr>
          <a:xfrm flipH="1">
            <a:off x="4351538" y="4819101"/>
            <a:ext cx="1744463" cy="818597"/>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67504F5A-2E5E-2541-9B69-7D24A15965EA}"/>
              </a:ext>
            </a:extLst>
          </p:cNvPr>
          <p:cNvCxnSpPr>
            <a:cxnSpLocks/>
            <a:stCxn id="12" idx="1"/>
            <a:endCxn id="13" idx="2"/>
          </p:cNvCxnSpPr>
          <p:nvPr/>
        </p:nvCxnSpPr>
        <p:spPr>
          <a:xfrm flipH="1" flipV="1">
            <a:off x="6096001" y="4819101"/>
            <a:ext cx="1616913" cy="818597"/>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E2D8258D-08A1-214B-8296-2E7123184B5D}"/>
              </a:ext>
            </a:extLst>
          </p:cNvPr>
          <p:cNvCxnSpPr>
            <a:cxnSpLocks/>
            <a:stCxn id="10" idx="1"/>
            <a:endCxn id="13" idx="3"/>
          </p:cNvCxnSpPr>
          <p:nvPr/>
        </p:nvCxnSpPr>
        <p:spPr>
          <a:xfrm flipH="1">
            <a:off x="7221115" y="3810988"/>
            <a:ext cx="491799" cy="0"/>
          </a:xfrm>
          <a:prstGeom prst="straightConnector1">
            <a:avLst/>
          </a:prstGeom>
          <a:ln w="762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86609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B5544-34E3-AD48-9F1C-279AC1F01386}"/>
              </a:ext>
            </a:extLst>
          </p:cNvPr>
          <p:cNvSpPr>
            <a:spLocks noGrp="1"/>
          </p:cNvSpPr>
          <p:nvPr>
            <p:ph type="title"/>
          </p:nvPr>
        </p:nvSpPr>
        <p:spPr>
          <a:xfrm>
            <a:off x="1981200" y="0"/>
            <a:ext cx="8229600" cy="1052736"/>
          </a:xfrm>
        </p:spPr>
        <p:txBody>
          <a:bodyPr/>
          <a:lstStyle/>
          <a:p>
            <a:r>
              <a:rPr lang="en-US" dirty="0">
                <a:solidFill>
                  <a:schemeClr val="accent1"/>
                </a:solidFill>
              </a:rPr>
              <a:t>Feature trade-offs</a:t>
            </a:r>
          </a:p>
        </p:txBody>
      </p:sp>
      <p:sp>
        <p:nvSpPr>
          <p:cNvPr id="3" name="Content Placeholder 2">
            <a:extLst>
              <a:ext uri="{FF2B5EF4-FFF2-40B4-BE49-F238E27FC236}">
                <a16:creationId xmlns:a16="http://schemas.microsoft.com/office/drawing/2014/main" id="{BB9C1352-0E8A-5041-8AD6-813557B504D0}"/>
              </a:ext>
            </a:extLst>
          </p:cNvPr>
          <p:cNvSpPr>
            <a:spLocks noGrp="1"/>
          </p:cNvSpPr>
          <p:nvPr>
            <p:ph idx="1"/>
          </p:nvPr>
        </p:nvSpPr>
        <p:spPr>
          <a:xfrm>
            <a:off x="839449" y="1052737"/>
            <a:ext cx="10583056" cy="5467127"/>
          </a:xfrm>
        </p:spPr>
        <p:txBody>
          <a:bodyPr>
            <a:normAutofit/>
          </a:bodyPr>
          <a:lstStyle/>
          <a:p>
            <a:r>
              <a:rPr lang="en-US" sz="2400" dirty="0">
                <a:solidFill>
                  <a:srgbClr val="C00000"/>
                </a:solidFill>
              </a:rPr>
              <a:t>Simplicity and functionality </a:t>
            </a:r>
          </a:p>
          <a:p>
            <a:pPr lvl="1"/>
            <a:r>
              <a:rPr lang="en-US" sz="2000" dirty="0"/>
              <a:t>You need to find a balance between providing a simple, easy-to-use system and including enough functionality to attract users with a variety of needs.</a:t>
            </a:r>
            <a:endParaRPr lang="en-US" sz="2400" dirty="0"/>
          </a:p>
          <a:p>
            <a:r>
              <a:rPr lang="en-US" sz="2400" dirty="0">
                <a:solidFill>
                  <a:srgbClr val="C00000"/>
                </a:solidFill>
              </a:rPr>
              <a:t>Familiarity and novelty</a:t>
            </a:r>
          </a:p>
          <a:p>
            <a:pPr lvl="1"/>
            <a:r>
              <a:rPr lang="en-US" sz="2000" dirty="0"/>
              <a:t>Users prefer that new software should support the familiar everyday tasks that are part of their work or life. </a:t>
            </a:r>
            <a:br>
              <a:rPr lang="en-US" sz="2000" dirty="0"/>
            </a:br>
            <a:r>
              <a:rPr lang="en-US" sz="2000" dirty="0"/>
              <a:t>To encourage them to adopt your system, you need to find a balance between familiar features and new features that convince users that your product can do more than its competitors. </a:t>
            </a:r>
            <a:endParaRPr lang="en-US" sz="2400" dirty="0"/>
          </a:p>
          <a:p>
            <a:r>
              <a:rPr lang="en-US" sz="2400" dirty="0">
                <a:solidFill>
                  <a:srgbClr val="C00000"/>
                </a:solidFill>
              </a:rPr>
              <a:t>Automation and control</a:t>
            </a:r>
          </a:p>
          <a:p>
            <a:pPr lvl="1"/>
            <a:r>
              <a:rPr lang="en-US" sz="2000" dirty="0"/>
              <a:t>Some users like automation, where the software does things for them. Others prefer to have control. </a:t>
            </a:r>
            <a:br>
              <a:rPr lang="en-US" sz="2000" dirty="0"/>
            </a:br>
            <a:r>
              <a:rPr lang="en-US" sz="2000" dirty="0"/>
              <a:t>You have to think carefully about what can be automated, how it is automated and how users can configure the automation so that the system can be tailored to their preferences. </a:t>
            </a:r>
          </a:p>
        </p:txBody>
      </p:sp>
      <p:sp>
        <p:nvSpPr>
          <p:cNvPr id="4" name="Slide Number Placeholder 3">
            <a:extLst>
              <a:ext uri="{FF2B5EF4-FFF2-40B4-BE49-F238E27FC236}">
                <a16:creationId xmlns:a16="http://schemas.microsoft.com/office/drawing/2014/main" id="{D9371EED-1F5E-0B4A-913E-EE67734DC508}"/>
              </a:ext>
            </a:extLst>
          </p:cNvPr>
          <p:cNvSpPr>
            <a:spLocks noGrp="1"/>
          </p:cNvSpPr>
          <p:nvPr>
            <p:ph type="sldNum" sz="quarter" idx="12"/>
          </p:nvPr>
        </p:nvSpPr>
        <p:spPr/>
        <p:txBody>
          <a:bodyPr/>
          <a:lstStyle/>
          <a:p>
            <a:pPr>
              <a:defRPr/>
            </a:pPr>
            <a:fld id="{E78C9E75-97FD-45D9-8ED3-955348887BB1}" type="slidenum">
              <a:rPr lang="zh-TW" altLang="en-US" smtClean="0"/>
              <a:pPr>
                <a:defRPr/>
              </a:pPr>
              <a:t>86</a:t>
            </a:fld>
            <a:endParaRPr lang="zh-TW" altLang="en-US"/>
          </a:p>
        </p:txBody>
      </p:sp>
      <p:sp>
        <p:nvSpPr>
          <p:cNvPr id="5" name="Footer Placeholder 4">
            <a:extLst>
              <a:ext uri="{FF2B5EF4-FFF2-40B4-BE49-F238E27FC236}">
                <a16:creationId xmlns:a16="http://schemas.microsoft.com/office/drawing/2014/main" id="{3F0331D2-0C61-ED42-AD5E-2930DC3D3E39}"/>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38116996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43A85-4165-8845-8010-C516CE643BD0}"/>
              </a:ext>
            </a:extLst>
          </p:cNvPr>
          <p:cNvSpPr>
            <a:spLocks noGrp="1"/>
          </p:cNvSpPr>
          <p:nvPr>
            <p:ph type="title"/>
          </p:nvPr>
        </p:nvSpPr>
        <p:spPr>
          <a:xfrm>
            <a:off x="1981200" y="116632"/>
            <a:ext cx="8229600" cy="1008112"/>
          </a:xfrm>
        </p:spPr>
        <p:txBody>
          <a:bodyPr/>
          <a:lstStyle/>
          <a:p>
            <a:r>
              <a:rPr lang="en-US" dirty="0">
                <a:solidFill>
                  <a:schemeClr val="accent1"/>
                </a:solidFill>
              </a:rPr>
              <a:t>Feature creep</a:t>
            </a:r>
          </a:p>
        </p:txBody>
      </p:sp>
      <p:sp>
        <p:nvSpPr>
          <p:cNvPr id="3" name="Content Placeholder 2">
            <a:extLst>
              <a:ext uri="{FF2B5EF4-FFF2-40B4-BE49-F238E27FC236}">
                <a16:creationId xmlns:a16="http://schemas.microsoft.com/office/drawing/2014/main" id="{708D1D6E-121D-5D4C-AB4F-39005715F163}"/>
              </a:ext>
            </a:extLst>
          </p:cNvPr>
          <p:cNvSpPr>
            <a:spLocks noGrp="1"/>
          </p:cNvSpPr>
          <p:nvPr>
            <p:ph idx="1"/>
          </p:nvPr>
        </p:nvSpPr>
        <p:spPr>
          <a:xfrm>
            <a:off x="749507" y="1124744"/>
            <a:ext cx="10538085" cy="5445918"/>
          </a:xfrm>
        </p:spPr>
        <p:txBody>
          <a:bodyPr>
            <a:normAutofit/>
          </a:bodyPr>
          <a:lstStyle/>
          <a:p>
            <a:r>
              <a:rPr lang="en-US" sz="2600" dirty="0">
                <a:solidFill>
                  <a:srgbClr val="C00000"/>
                </a:solidFill>
              </a:rPr>
              <a:t>Feature creep </a:t>
            </a:r>
            <a:r>
              <a:rPr lang="en-US" sz="2600" dirty="0"/>
              <a:t>occurs when </a:t>
            </a:r>
            <a:r>
              <a:rPr lang="en-US" sz="2600" dirty="0">
                <a:solidFill>
                  <a:schemeClr val="accent1"/>
                </a:solidFill>
              </a:rPr>
              <a:t>new features </a:t>
            </a:r>
            <a:r>
              <a:rPr lang="en-US" sz="2600" dirty="0"/>
              <a:t>are added in response to user requests </a:t>
            </a:r>
            <a:r>
              <a:rPr lang="en-US" sz="2600" dirty="0">
                <a:solidFill>
                  <a:schemeClr val="accent1"/>
                </a:solidFill>
              </a:rPr>
              <a:t>without considering whether or not these features are generally useful </a:t>
            </a:r>
            <a:r>
              <a:rPr lang="en-US" sz="2600" dirty="0"/>
              <a:t>or whether they can be implemented in some other way.</a:t>
            </a:r>
          </a:p>
          <a:p>
            <a:r>
              <a:rPr lang="en-US" sz="2600" dirty="0">
                <a:solidFill>
                  <a:srgbClr val="C00000"/>
                </a:solidFill>
              </a:rPr>
              <a:t>Too many features </a:t>
            </a:r>
            <a:r>
              <a:rPr lang="en-US" sz="2600" dirty="0"/>
              <a:t>make products hard to use and understand</a:t>
            </a:r>
          </a:p>
          <a:p>
            <a:r>
              <a:rPr lang="en-US" sz="2600" dirty="0"/>
              <a:t>There are </a:t>
            </a:r>
            <a:r>
              <a:rPr lang="en-US" sz="2600" dirty="0">
                <a:solidFill>
                  <a:schemeClr val="accent1"/>
                </a:solidFill>
              </a:rPr>
              <a:t>three reasons why feature creep occurs</a:t>
            </a:r>
            <a:r>
              <a:rPr lang="en-US" sz="2600" dirty="0"/>
              <a:t>:</a:t>
            </a:r>
          </a:p>
          <a:p>
            <a:pPr lvl="1"/>
            <a:r>
              <a:rPr lang="en-US" sz="2600" dirty="0">
                <a:solidFill>
                  <a:schemeClr val="accent1"/>
                </a:solidFill>
              </a:rPr>
              <a:t>Product managers are reluctant to say ‘no’ </a:t>
            </a:r>
            <a:r>
              <a:rPr lang="en-US" sz="2600" dirty="0"/>
              <a:t>when users ask for specific features.</a:t>
            </a:r>
          </a:p>
          <a:p>
            <a:pPr lvl="1"/>
            <a:r>
              <a:rPr lang="en-US" sz="2600" dirty="0">
                <a:solidFill>
                  <a:schemeClr val="accent1"/>
                </a:solidFill>
              </a:rPr>
              <a:t>Developers try to match features in competing products</a:t>
            </a:r>
            <a:r>
              <a:rPr lang="en-US" sz="2600" dirty="0"/>
              <a:t>.</a:t>
            </a:r>
          </a:p>
          <a:p>
            <a:pPr lvl="1"/>
            <a:r>
              <a:rPr lang="en-US" sz="2600" dirty="0"/>
              <a:t>The product includes features to </a:t>
            </a:r>
            <a:r>
              <a:rPr lang="en-US" sz="2600" dirty="0">
                <a:solidFill>
                  <a:schemeClr val="accent1"/>
                </a:solidFill>
              </a:rPr>
              <a:t>support both inexperienced and experienced users</a:t>
            </a:r>
            <a:r>
              <a:rPr lang="en-US" sz="2600" dirty="0"/>
              <a:t>.</a:t>
            </a:r>
          </a:p>
          <a:p>
            <a:pPr lvl="1"/>
            <a:endParaRPr lang="en-US" sz="2600" dirty="0"/>
          </a:p>
          <a:p>
            <a:endParaRPr lang="en-US" sz="2600" dirty="0"/>
          </a:p>
        </p:txBody>
      </p:sp>
      <p:sp>
        <p:nvSpPr>
          <p:cNvPr id="4" name="Slide Number Placeholder 3">
            <a:extLst>
              <a:ext uri="{FF2B5EF4-FFF2-40B4-BE49-F238E27FC236}">
                <a16:creationId xmlns:a16="http://schemas.microsoft.com/office/drawing/2014/main" id="{535F1E91-DB2F-1C4E-8F5B-266622E71751}"/>
              </a:ext>
            </a:extLst>
          </p:cNvPr>
          <p:cNvSpPr>
            <a:spLocks noGrp="1"/>
          </p:cNvSpPr>
          <p:nvPr>
            <p:ph type="sldNum" sz="quarter" idx="12"/>
          </p:nvPr>
        </p:nvSpPr>
        <p:spPr/>
        <p:txBody>
          <a:bodyPr/>
          <a:lstStyle/>
          <a:p>
            <a:pPr>
              <a:defRPr/>
            </a:pPr>
            <a:fld id="{E78C9E75-97FD-45D9-8ED3-955348887BB1}" type="slidenum">
              <a:rPr lang="zh-TW" altLang="en-US" smtClean="0"/>
              <a:pPr>
                <a:defRPr/>
              </a:pPr>
              <a:t>87</a:t>
            </a:fld>
            <a:endParaRPr lang="zh-TW" altLang="en-US"/>
          </a:p>
        </p:txBody>
      </p:sp>
      <p:sp>
        <p:nvSpPr>
          <p:cNvPr id="5" name="Footer Placeholder 4">
            <a:extLst>
              <a:ext uri="{FF2B5EF4-FFF2-40B4-BE49-F238E27FC236}">
                <a16:creationId xmlns:a16="http://schemas.microsoft.com/office/drawing/2014/main" id="{B4D0F652-CC31-554C-822A-B754C1322537}"/>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1522219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87DEA-17BA-5E4E-9009-FCA794D226A7}"/>
              </a:ext>
            </a:extLst>
          </p:cNvPr>
          <p:cNvSpPr>
            <a:spLocks noGrp="1"/>
          </p:cNvSpPr>
          <p:nvPr>
            <p:ph type="title"/>
          </p:nvPr>
        </p:nvSpPr>
        <p:spPr>
          <a:xfrm>
            <a:off x="1981200" y="116632"/>
            <a:ext cx="8229600" cy="1026042"/>
          </a:xfrm>
        </p:spPr>
        <p:txBody>
          <a:bodyPr/>
          <a:lstStyle/>
          <a:p>
            <a:r>
              <a:rPr lang="en-US" dirty="0">
                <a:solidFill>
                  <a:schemeClr val="accent1"/>
                </a:solidFill>
              </a:rPr>
              <a:t>Avoiding feature creep</a:t>
            </a:r>
          </a:p>
        </p:txBody>
      </p:sp>
      <p:sp>
        <p:nvSpPr>
          <p:cNvPr id="4" name="Slide Number Placeholder 3">
            <a:extLst>
              <a:ext uri="{FF2B5EF4-FFF2-40B4-BE49-F238E27FC236}">
                <a16:creationId xmlns:a16="http://schemas.microsoft.com/office/drawing/2014/main" id="{988A5BAF-602D-7148-9325-A3E0EEB11905}"/>
              </a:ext>
            </a:extLst>
          </p:cNvPr>
          <p:cNvSpPr>
            <a:spLocks noGrp="1"/>
          </p:cNvSpPr>
          <p:nvPr>
            <p:ph type="sldNum" sz="quarter" idx="12"/>
          </p:nvPr>
        </p:nvSpPr>
        <p:spPr/>
        <p:txBody>
          <a:bodyPr/>
          <a:lstStyle/>
          <a:p>
            <a:pPr>
              <a:defRPr/>
            </a:pPr>
            <a:fld id="{E78C9E75-97FD-45D9-8ED3-955348887BB1}" type="slidenum">
              <a:rPr lang="zh-TW" altLang="en-US" smtClean="0"/>
              <a:pPr>
                <a:defRPr/>
              </a:pPr>
              <a:t>88</a:t>
            </a:fld>
            <a:endParaRPr lang="zh-TW" altLang="en-US"/>
          </a:p>
        </p:txBody>
      </p:sp>
      <p:sp>
        <p:nvSpPr>
          <p:cNvPr id="6" name="Footer Placeholder 4">
            <a:extLst>
              <a:ext uri="{FF2B5EF4-FFF2-40B4-BE49-F238E27FC236}">
                <a16:creationId xmlns:a16="http://schemas.microsoft.com/office/drawing/2014/main" id="{88E2EDAD-402D-4E42-A976-E21C9704FBFE}"/>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cxnSp>
        <p:nvCxnSpPr>
          <p:cNvPr id="7" name="Straight Arrow Connector 6">
            <a:extLst>
              <a:ext uri="{FF2B5EF4-FFF2-40B4-BE49-F238E27FC236}">
                <a16:creationId xmlns:a16="http://schemas.microsoft.com/office/drawing/2014/main" id="{554C7F97-8D36-7A40-A91C-FFFDC356C3A4}"/>
              </a:ext>
            </a:extLst>
          </p:cNvPr>
          <p:cNvCxnSpPr>
            <a:cxnSpLocks/>
            <a:stCxn id="10" idx="1"/>
            <a:endCxn id="15" idx="0"/>
          </p:cNvCxnSpPr>
          <p:nvPr/>
        </p:nvCxnSpPr>
        <p:spPr>
          <a:xfrm flipH="1">
            <a:off x="3827748" y="3825045"/>
            <a:ext cx="1116124" cy="893811"/>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4D75111-CC2C-0147-9E35-6055E30DD21F}"/>
              </a:ext>
            </a:extLst>
          </p:cNvPr>
          <p:cNvCxnSpPr>
            <a:cxnSpLocks/>
            <a:stCxn id="10" idx="1"/>
            <a:endCxn id="11" idx="2"/>
          </p:cNvCxnSpPr>
          <p:nvPr/>
        </p:nvCxnSpPr>
        <p:spPr>
          <a:xfrm flipH="1" flipV="1">
            <a:off x="3827748" y="2924944"/>
            <a:ext cx="1116124" cy="90010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B88D1B2-40DD-7847-A319-4A995DCAE7EB}"/>
              </a:ext>
            </a:extLst>
          </p:cNvPr>
          <p:cNvCxnSpPr>
            <a:cxnSpLocks/>
            <a:stCxn id="10" idx="3"/>
            <a:endCxn id="14" idx="2"/>
          </p:cNvCxnSpPr>
          <p:nvPr/>
        </p:nvCxnSpPr>
        <p:spPr>
          <a:xfrm flipV="1">
            <a:off x="7176120" y="2924944"/>
            <a:ext cx="1258312" cy="900100"/>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Rounded Rectangle 9">
            <a:extLst>
              <a:ext uri="{FF2B5EF4-FFF2-40B4-BE49-F238E27FC236}">
                <a16:creationId xmlns:a16="http://schemas.microsoft.com/office/drawing/2014/main" id="{6E8412ED-1B15-294B-A609-4F62DF19444F}"/>
              </a:ext>
            </a:extLst>
          </p:cNvPr>
          <p:cNvSpPr>
            <a:spLocks noChangeArrowheads="1"/>
          </p:cNvSpPr>
          <p:nvPr/>
        </p:nvSpPr>
        <p:spPr bwMode="auto">
          <a:xfrm>
            <a:off x="4943872" y="3284984"/>
            <a:ext cx="2232248" cy="1080120"/>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Feature questions</a:t>
            </a:r>
          </a:p>
        </p:txBody>
      </p:sp>
      <p:sp>
        <p:nvSpPr>
          <p:cNvPr id="11" name="Rounded Rectangle 10">
            <a:extLst>
              <a:ext uri="{FF2B5EF4-FFF2-40B4-BE49-F238E27FC236}">
                <a16:creationId xmlns:a16="http://schemas.microsoft.com/office/drawing/2014/main" id="{46DFC6CA-6CA8-2F48-BD87-811B1512EB0F}"/>
              </a:ext>
            </a:extLst>
          </p:cNvPr>
          <p:cNvSpPr>
            <a:spLocks noChangeArrowheads="1"/>
          </p:cNvSpPr>
          <p:nvPr/>
        </p:nvSpPr>
        <p:spPr bwMode="auto">
          <a:xfrm>
            <a:off x="1775520" y="1215762"/>
            <a:ext cx="4104456" cy="1709182"/>
          </a:xfrm>
          <a:prstGeom prst="roundRect">
            <a:avLst>
              <a:gd name="adj" fmla="val 3857"/>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Does this feature really add anything new or is it simply an alternative way of doing something that is already supported?</a:t>
            </a:r>
          </a:p>
        </p:txBody>
      </p:sp>
      <p:sp>
        <p:nvSpPr>
          <p:cNvPr id="14" name="Rounded Rectangle 13">
            <a:extLst>
              <a:ext uri="{FF2B5EF4-FFF2-40B4-BE49-F238E27FC236}">
                <a16:creationId xmlns:a16="http://schemas.microsoft.com/office/drawing/2014/main" id="{ACDF8963-0D67-1F43-AECD-52EBA7F388D5}"/>
              </a:ext>
            </a:extLst>
          </p:cNvPr>
          <p:cNvSpPr>
            <a:spLocks noChangeArrowheads="1"/>
          </p:cNvSpPr>
          <p:nvPr/>
        </p:nvSpPr>
        <p:spPr bwMode="auto">
          <a:xfrm>
            <a:off x="6382204" y="1215762"/>
            <a:ext cx="4104456" cy="1709182"/>
          </a:xfrm>
          <a:prstGeom prst="roundRect">
            <a:avLst>
              <a:gd name="adj" fmla="val 3857"/>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Is this feature likely to be important to and used by most software users?</a:t>
            </a:r>
          </a:p>
        </p:txBody>
      </p:sp>
      <p:sp>
        <p:nvSpPr>
          <p:cNvPr id="15" name="Rounded Rectangle 14">
            <a:extLst>
              <a:ext uri="{FF2B5EF4-FFF2-40B4-BE49-F238E27FC236}">
                <a16:creationId xmlns:a16="http://schemas.microsoft.com/office/drawing/2014/main" id="{A2215223-F533-0B41-8C96-B5C4C2272C79}"/>
              </a:ext>
            </a:extLst>
          </p:cNvPr>
          <p:cNvSpPr>
            <a:spLocks noChangeArrowheads="1"/>
          </p:cNvSpPr>
          <p:nvPr/>
        </p:nvSpPr>
        <p:spPr bwMode="auto">
          <a:xfrm>
            <a:off x="1775520" y="4718855"/>
            <a:ext cx="4104456" cy="1709182"/>
          </a:xfrm>
          <a:prstGeom prst="roundRect">
            <a:avLst>
              <a:gd name="adj" fmla="val 3857"/>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Can this feature be implemented by extending an existing feature rather than adding another feature to the system?</a:t>
            </a:r>
          </a:p>
        </p:txBody>
      </p:sp>
      <p:sp>
        <p:nvSpPr>
          <p:cNvPr id="16" name="Rounded Rectangle 15">
            <a:extLst>
              <a:ext uri="{FF2B5EF4-FFF2-40B4-BE49-F238E27FC236}">
                <a16:creationId xmlns:a16="http://schemas.microsoft.com/office/drawing/2014/main" id="{38D26901-F496-8449-8001-7912FABC9B88}"/>
              </a:ext>
            </a:extLst>
          </p:cNvPr>
          <p:cNvSpPr>
            <a:spLocks noChangeArrowheads="1"/>
          </p:cNvSpPr>
          <p:nvPr/>
        </p:nvSpPr>
        <p:spPr bwMode="auto">
          <a:xfrm>
            <a:off x="6382204" y="4718855"/>
            <a:ext cx="4104456" cy="1709182"/>
          </a:xfrm>
          <a:prstGeom prst="roundRect">
            <a:avLst>
              <a:gd name="adj" fmla="val 3857"/>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Does this feature provide general functionality or is it a very specific feature?</a:t>
            </a:r>
          </a:p>
        </p:txBody>
      </p:sp>
      <p:cxnSp>
        <p:nvCxnSpPr>
          <p:cNvPr id="31" name="Straight Arrow Connector 30">
            <a:extLst>
              <a:ext uri="{FF2B5EF4-FFF2-40B4-BE49-F238E27FC236}">
                <a16:creationId xmlns:a16="http://schemas.microsoft.com/office/drawing/2014/main" id="{72916C79-0680-184E-B9C3-445ABCC12C64}"/>
              </a:ext>
            </a:extLst>
          </p:cNvPr>
          <p:cNvCxnSpPr>
            <a:cxnSpLocks/>
            <a:stCxn id="10" idx="3"/>
            <a:endCxn id="16" idx="0"/>
          </p:cNvCxnSpPr>
          <p:nvPr/>
        </p:nvCxnSpPr>
        <p:spPr>
          <a:xfrm>
            <a:off x="7176120" y="3825045"/>
            <a:ext cx="1258312" cy="893811"/>
          </a:xfrm>
          <a:prstGeom prst="straightConnector1">
            <a:avLst/>
          </a:prstGeom>
          <a:ln w="152400">
            <a:solidFill>
              <a:schemeClr val="accent5">
                <a:lumMod val="40000"/>
                <a:lumOff val="6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340216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83A4E-9B4F-A142-8435-B792E79D3A70}"/>
              </a:ext>
            </a:extLst>
          </p:cNvPr>
          <p:cNvSpPr>
            <a:spLocks noGrp="1"/>
          </p:cNvSpPr>
          <p:nvPr>
            <p:ph type="title"/>
          </p:nvPr>
        </p:nvSpPr>
        <p:spPr/>
        <p:txBody>
          <a:bodyPr/>
          <a:lstStyle/>
          <a:p>
            <a:r>
              <a:rPr lang="en-US" dirty="0">
                <a:solidFill>
                  <a:schemeClr val="accent1"/>
                </a:solidFill>
              </a:rPr>
              <a:t>Feature derivation</a:t>
            </a:r>
          </a:p>
        </p:txBody>
      </p:sp>
      <p:sp>
        <p:nvSpPr>
          <p:cNvPr id="3" name="Content Placeholder 2">
            <a:extLst>
              <a:ext uri="{FF2B5EF4-FFF2-40B4-BE49-F238E27FC236}">
                <a16:creationId xmlns:a16="http://schemas.microsoft.com/office/drawing/2014/main" id="{C4C4EB83-7D17-D145-973D-58168A40AA2C}"/>
              </a:ext>
            </a:extLst>
          </p:cNvPr>
          <p:cNvSpPr>
            <a:spLocks noGrp="1"/>
          </p:cNvSpPr>
          <p:nvPr>
            <p:ph idx="1"/>
          </p:nvPr>
        </p:nvSpPr>
        <p:spPr>
          <a:xfrm>
            <a:off x="534389" y="1460668"/>
            <a:ext cx="11222181" cy="4892632"/>
          </a:xfrm>
        </p:spPr>
        <p:txBody>
          <a:bodyPr/>
          <a:lstStyle/>
          <a:p>
            <a:r>
              <a:rPr lang="en-US" dirty="0">
                <a:solidFill>
                  <a:srgbClr val="C00000"/>
                </a:solidFill>
              </a:rPr>
              <a:t>Features</a:t>
            </a:r>
            <a:r>
              <a:rPr lang="en-US" dirty="0"/>
              <a:t> can be identified directly from the </a:t>
            </a:r>
            <a:r>
              <a:rPr lang="en-US" dirty="0">
                <a:solidFill>
                  <a:srgbClr val="C00000"/>
                </a:solidFill>
              </a:rPr>
              <a:t>product vision </a:t>
            </a:r>
            <a:r>
              <a:rPr lang="en-US" dirty="0"/>
              <a:t>or from </a:t>
            </a:r>
            <a:r>
              <a:rPr lang="en-US" dirty="0">
                <a:solidFill>
                  <a:srgbClr val="C00000"/>
                </a:solidFill>
              </a:rPr>
              <a:t>scenarios</a:t>
            </a:r>
            <a:r>
              <a:rPr lang="en-US" dirty="0"/>
              <a:t>.</a:t>
            </a:r>
          </a:p>
          <a:p>
            <a:r>
              <a:rPr lang="en-US" dirty="0"/>
              <a:t>You can </a:t>
            </a:r>
            <a:r>
              <a:rPr lang="en-US" dirty="0">
                <a:solidFill>
                  <a:schemeClr val="accent1"/>
                </a:solidFill>
              </a:rPr>
              <a:t>highlight phrases </a:t>
            </a:r>
            <a:r>
              <a:rPr lang="en-US" dirty="0"/>
              <a:t>in narrative description to identify features to be included in the software.</a:t>
            </a:r>
          </a:p>
          <a:p>
            <a:pPr lvl="1"/>
            <a:r>
              <a:rPr lang="en-US" sz="3200" dirty="0"/>
              <a:t>You should think about the features needed to support user actions, identified by active verbs, such as use and choose.</a:t>
            </a:r>
          </a:p>
          <a:p>
            <a:endParaRPr lang="en-US" dirty="0"/>
          </a:p>
          <a:p>
            <a:endParaRPr lang="en-US" dirty="0"/>
          </a:p>
        </p:txBody>
      </p:sp>
      <p:sp>
        <p:nvSpPr>
          <p:cNvPr id="4" name="Slide Number Placeholder 3">
            <a:extLst>
              <a:ext uri="{FF2B5EF4-FFF2-40B4-BE49-F238E27FC236}">
                <a16:creationId xmlns:a16="http://schemas.microsoft.com/office/drawing/2014/main" id="{E92E4248-5AB0-5944-9F77-C0DBD5312481}"/>
              </a:ext>
            </a:extLst>
          </p:cNvPr>
          <p:cNvSpPr>
            <a:spLocks noGrp="1"/>
          </p:cNvSpPr>
          <p:nvPr>
            <p:ph type="sldNum" sz="quarter" idx="12"/>
          </p:nvPr>
        </p:nvSpPr>
        <p:spPr/>
        <p:txBody>
          <a:bodyPr/>
          <a:lstStyle/>
          <a:p>
            <a:pPr>
              <a:defRPr/>
            </a:pPr>
            <a:fld id="{E78C9E75-97FD-45D9-8ED3-955348887BB1}" type="slidenum">
              <a:rPr lang="zh-TW" altLang="en-US" smtClean="0"/>
              <a:pPr>
                <a:defRPr/>
              </a:pPr>
              <a:t>89</a:t>
            </a:fld>
            <a:endParaRPr lang="zh-TW" altLang="en-US"/>
          </a:p>
        </p:txBody>
      </p:sp>
      <p:sp>
        <p:nvSpPr>
          <p:cNvPr id="5" name="Footer Placeholder 4">
            <a:extLst>
              <a:ext uri="{FF2B5EF4-FFF2-40B4-BE49-F238E27FC236}">
                <a16:creationId xmlns:a16="http://schemas.microsoft.com/office/drawing/2014/main" id="{F54560E8-B13E-744A-BCA8-187FC630271C}"/>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986722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1775520" y="116632"/>
            <a:ext cx="8654550" cy="844798"/>
          </a:xfrm>
        </p:spPr>
        <p:txBody>
          <a:bodyPr>
            <a:normAutofit fontScale="90000"/>
          </a:bodyPr>
          <a:lstStyle/>
          <a:p>
            <a:r>
              <a:rPr lang="en-US" dirty="0">
                <a:solidFill>
                  <a:srgbClr val="C00000"/>
                </a:solidFill>
              </a:rPr>
              <a:t>Project-based</a:t>
            </a:r>
            <a:r>
              <a:rPr lang="en-US" dirty="0">
                <a:solidFill>
                  <a:schemeClr val="tx2"/>
                </a:solidFill>
              </a:rPr>
              <a:t> </a:t>
            </a:r>
            <a:r>
              <a:rPr lang="en-US" dirty="0">
                <a:solidFill>
                  <a:schemeClr val="accent1"/>
                </a:solidFill>
              </a:rPr>
              <a:t>software engineering</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9</a:t>
            </a:fld>
            <a:endParaRPr lang="zh-TW" altLang="en-US"/>
          </a:p>
        </p:txBody>
      </p:sp>
      <p:sp>
        <p:nvSpPr>
          <p:cNvPr id="7" name="Oval 6">
            <a:extLst>
              <a:ext uri="{FF2B5EF4-FFF2-40B4-BE49-F238E27FC236}">
                <a16:creationId xmlns:a16="http://schemas.microsoft.com/office/drawing/2014/main" id="{D88AA651-D1E9-D948-B8E3-92B4DCFCF8D5}"/>
              </a:ext>
            </a:extLst>
          </p:cNvPr>
          <p:cNvSpPr/>
          <p:nvPr/>
        </p:nvSpPr>
        <p:spPr>
          <a:xfrm>
            <a:off x="4871864" y="1736204"/>
            <a:ext cx="2808312" cy="1296144"/>
          </a:xfrm>
          <a:prstGeom prst="ellipse">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Problem</a:t>
            </a:r>
          </a:p>
        </p:txBody>
      </p:sp>
      <p:sp>
        <p:nvSpPr>
          <p:cNvPr id="8" name="Oval 7">
            <a:extLst>
              <a:ext uri="{FF2B5EF4-FFF2-40B4-BE49-F238E27FC236}">
                <a16:creationId xmlns:a16="http://schemas.microsoft.com/office/drawing/2014/main" id="{8C9126C0-C46E-BB42-9AD1-0BFE4B4E792A}"/>
              </a:ext>
            </a:extLst>
          </p:cNvPr>
          <p:cNvSpPr/>
          <p:nvPr/>
        </p:nvSpPr>
        <p:spPr>
          <a:xfrm>
            <a:off x="7392144" y="4577160"/>
            <a:ext cx="2808312" cy="1296144"/>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Software</a:t>
            </a:r>
          </a:p>
        </p:txBody>
      </p:sp>
      <p:sp>
        <p:nvSpPr>
          <p:cNvPr id="9" name="Oval 8">
            <a:extLst>
              <a:ext uri="{FF2B5EF4-FFF2-40B4-BE49-F238E27FC236}">
                <a16:creationId xmlns:a16="http://schemas.microsoft.com/office/drawing/2014/main" id="{537EFED1-0300-1346-9363-6EF925B48EC6}"/>
              </a:ext>
            </a:extLst>
          </p:cNvPr>
          <p:cNvSpPr/>
          <p:nvPr/>
        </p:nvSpPr>
        <p:spPr>
          <a:xfrm>
            <a:off x="2567608" y="4605017"/>
            <a:ext cx="2808312" cy="1296144"/>
          </a:xfrm>
          <a:prstGeom prst="ellipse">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2800" b="1" dirty="0">
                <a:solidFill>
                  <a:schemeClr val="tx1"/>
                </a:solidFill>
              </a:rPr>
              <a:t>Requirements</a:t>
            </a:r>
          </a:p>
        </p:txBody>
      </p:sp>
      <p:sp>
        <p:nvSpPr>
          <p:cNvPr id="10" name="TextBox 9">
            <a:extLst>
              <a:ext uri="{FF2B5EF4-FFF2-40B4-BE49-F238E27FC236}">
                <a16:creationId xmlns:a16="http://schemas.microsoft.com/office/drawing/2014/main" id="{588C00E5-E554-5440-8DD7-6C3BD87E968B}"/>
              </a:ext>
            </a:extLst>
          </p:cNvPr>
          <p:cNvSpPr txBox="1"/>
          <p:nvPr/>
        </p:nvSpPr>
        <p:spPr>
          <a:xfrm>
            <a:off x="5472674" y="1196753"/>
            <a:ext cx="1610121" cy="461665"/>
          </a:xfrm>
          <a:prstGeom prst="rect">
            <a:avLst/>
          </a:prstGeom>
          <a:noFill/>
        </p:spPr>
        <p:txBody>
          <a:bodyPr wrap="none" rtlCol="0">
            <a:spAutoFit/>
          </a:bodyPr>
          <a:lstStyle/>
          <a:p>
            <a:pPr algn="ctr"/>
            <a:r>
              <a:rPr lang="en-US" sz="2400" dirty="0">
                <a:solidFill>
                  <a:schemeClr val="accent1"/>
                </a:solidFill>
              </a:rPr>
              <a:t>CUSTOMER</a:t>
            </a:r>
          </a:p>
        </p:txBody>
      </p:sp>
      <p:sp>
        <p:nvSpPr>
          <p:cNvPr id="11" name="TextBox 10">
            <a:extLst>
              <a:ext uri="{FF2B5EF4-FFF2-40B4-BE49-F238E27FC236}">
                <a16:creationId xmlns:a16="http://schemas.microsoft.com/office/drawing/2014/main" id="{6678E30B-1DEE-E44E-A65B-D6F335973FC9}"/>
              </a:ext>
            </a:extLst>
          </p:cNvPr>
          <p:cNvSpPr txBox="1"/>
          <p:nvPr/>
        </p:nvSpPr>
        <p:spPr>
          <a:xfrm>
            <a:off x="2322970" y="5910372"/>
            <a:ext cx="3268975" cy="830997"/>
          </a:xfrm>
          <a:prstGeom prst="rect">
            <a:avLst/>
          </a:prstGeom>
          <a:noFill/>
        </p:spPr>
        <p:txBody>
          <a:bodyPr wrap="square" rtlCol="0">
            <a:spAutoFit/>
          </a:bodyPr>
          <a:lstStyle/>
          <a:p>
            <a:pPr algn="ctr"/>
            <a:r>
              <a:rPr lang="en-US" sz="2400" dirty="0">
                <a:solidFill>
                  <a:schemeClr val="accent1"/>
                </a:solidFill>
              </a:rPr>
              <a:t>CUSTOMER and </a:t>
            </a:r>
            <a:br>
              <a:rPr lang="en-US" sz="2400" dirty="0">
                <a:solidFill>
                  <a:schemeClr val="accent1"/>
                </a:solidFill>
              </a:rPr>
            </a:br>
            <a:r>
              <a:rPr lang="en-US" sz="2400" dirty="0">
                <a:solidFill>
                  <a:schemeClr val="accent1"/>
                </a:solidFill>
              </a:rPr>
              <a:t>DEVELOPER</a:t>
            </a:r>
          </a:p>
        </p:txBody>
      </p:sp>
      <p:sp>
        <p:nvSpPr>
          <p:cNvPr id="12" name="TextBox 11">
            <a:extLst>
              <a:ext uri="{FF2B5EF4-FFF2-40B4-BE49-F238E27FC236}">
                <a16:creationId xmlns:a16="http://schemas.microsoft.com/office/drawing/2014/main" id="{530C3EE7-BA39-0D48-A57D-60D7007868EC}"/>
              </a:ext>
            </a:extLst>
          </p:cNvPr>
          <p:cNvSpPr txBox="1"/>
          <p:nvPr/>
        </p:nvSpPr>
        <p:spPr>
          <a:xfrm>
            <a:off x="7845834" y="5932477"/>
            <a:ext cx="1652697" cy="461665"/>
          </a:xfrm>
          <a:prstGeom prst="rect">
            <a:avLst/>
          </a:prstGeom>
          <a:noFill/>
        </p:spPr>
        <p:txBody>
          <a:bodyPr wrap="none" rtlCol="0">
            <a:spAutoFit/>
          </a:bodyPr>
          <a:lstStyle/>
          <a:p>
            <a:r>
              <a:rPr lang="en-US" sz="2400" dirty="0">
                <a:solidFill>
                  <a:schemeClr val="accent1"/>
                </a:solidFill>
              </a:rPr>
              <a:t>DEVELOPER</a:t>
            </a:r>
          </a:p>
        </p:txBody>
      </p:sp>
      <p:sp>
        <p:nvSpPr>
          <p:cNvPr id="13" name="TextBox 12">
            <a:extLst>
              <a:ext uri="{FF2B5EF4-FFF2-40B4-BE49-F238E27FC236}">
                <a16:creationId xmlns:a16="http://schemas.microsoft.com/office/drawing/2014/main" id="{8DB031AE-7D41-584C-8DF3-2A81D348011D}"/>
              </a:ext>
            </a:extLst>
          </p:cNvPr>
          <p:cNvSpPr txBox="1"/>
          <p:nvPr/>
        </p:nvSpPr>
        <p:spPr>
          <a:xfrm>
            <a:off x="2927649" y="3389580"/>
            <a:ext cx="1415131" cy="461665"/>
          </a:xfrm>
          <a:prstGeom prst="rect">
            <a:avLst/>
          </a:prstGeom>
          <a:noFill/>
        </p:spPr>
        <p:txBody>
          <a:bodyPr wrap="none" rtlCol="0">
            <a:spAutoFit/>
          </a:bodyPr>
          <a:lstStyle/>
          <a:p>
            <a:r>
              <a:rPr lang="en-US" sz="2400" dirty="0">
                <a:solidFill>
                  <a:schemeClr val="accent1"/>
                </a:solidFill>
              </a:rPr>
              <a:t>generates</a:t>
            </a:r>
          </a:p>
        </p:txBody>
      </p:sp>
      <p:sp>
        <p:nvSpPr>
          <p:cNvPr id="14" name="TextBox 13">
            <a:extLst>
              <a:ext uri="{FF2B5EF4-FFF2-40B4-BE49-F238E27FC236}">
                <a16:creationId xmlns:a16="http://schemas.microsoft.com/office/drawing/2014/main" id="{390E6DF3-5EE0-F14F-A8EB-B5F48DA91BDA}"/>
              </a:ext>
            </a:extLst>
          </p:cNvPr>
          <p:cNvSpPr txBox="1"/>
          <p:nvPr/>
        </p:nvSpPr>
        <p:spPr>
          <a:xfrm>
            <a:off x="5223667" y="4556699"/>
            <a:ext cx="2254463" cy="461665"/>
          </a:xfrm>
          <a:prstGeom prst="rect">
            <a:avLst/>
          </a:prstGeom>
          <a:noFill/>
        </p:spPr>
        <p:txBody>
          <a:bodyPr wrap="none" rtlCol="0">
            <a:spAutoFit/>
          </a:bodyPr>
          <a:lstStyle/>
          <a:p>
            <a:r>
              <a:rPr lang="en-US" sz="2400" dirty="0">
                <a:solidFill>
                  <a:schemeClr val="accent1"/>
                </a:solidFill>
              </a:rPr>
              <a:t>implemented-by</a:t>
            </a:r>
          </a:p>
        </p:txBody>
      </p:sp>
      <p:sp>
        <p:nvSpPr>
          <p:cNvPr id="15" name="TextBox 14">
            <a:extLst>
              <a:ext uri="{FF2B5EF4-FFF2-40B4-BE49-F238E27FC236}">
                <a16:creationId xmlns:a16="http://schemas.microsoft.com/office/drawing/2014/main" id="{0AD6C07E-C7C7-6B4B-862C-06A66A64949D}"/>
              </a:ext>
            </a:extLst>
          </p:cNvPr>
          <p:cNvSpPr txBox="1"/>
          <p:nvPr/>
        </p:nvSpPr>
        <p:spPr>
          <a:xfrm>
            <a:off x="8247307" y="3389580"/>
            <a:ext cx="1500860" cy="461665"/>
          </a:xfrm>
          <a:prstGeom prst="rect">
            <a:avLst/>
          </a:prstGeom>
          <a:noFill/>
        </p:spPr>
        <p:txBody>
          <a:bodyPr wrap="none" rtlCol="0">
            <a:spAutoFit/>
          </a:bodyPr>
          <a:lstStyle/>
          <a:p>
            <a:r>
              <a:rPr lang="en-US" sz="2400" dirty="0">
                <a:solidFill>
                  <a:schemeClr val="accent1"/>
                </a:solidFill>
              </a:rPr>
              <a:t>helps-with</a:t>
            </a:r>
          </a:p>
        </p:txBody>
      </p:sp>
      <p:cxnSp>
        <p:nvCxnSpPr>
          <p:cNvPr id="16" name="Straight Arrow Connector 15">
            <a:extLst>
              <a:ext uri="{FF2B5EF4-FFF2-40B4-BE49-F238E27FC236}">
                <a16:creationId xmlns:a16="http://schemas.microsoft.com/office/drawing/2014/main" id="{6421E336-71E9-2B46-ACC7-EFB81D26FA64}"/>
              </a:ext>
            </a:extLst>
          </p:cNvPr>
          <p:cNvCxnSpPr>
            <a:cxnSpLocks/>
            <a:stCxn id="7" idx="3"/>
            <a:endCxn id="9" idx="0"/>
          </p:cNvCxnSpPr>
          <p:nvPr/>
        </p:nvCxnSpPr>
        <p:spPr>
          <a:xfrm flipH="1">
            <a:off x="3971764" y="2842533"/>
            <a:ext cx="1311368" cy="1762485"/>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B4351DE-A09F-2341-BCD8-F73701B9E9CB}"/>
              </a:ext>
            </a:extLst>
          </p:cNvPr>
          <p:cNvCxnSpPr>
            <a:cxnSpLocks/>
            <a:stCxn id="9" idx="6"/>
            <a:endCxn id="8" idx="2"/>
          </p:cNvCxnSpPr>
          <p:nvPr/>
        </p:nvCxnSpPr>
        <p:spPr>
          <a:xfrm flipV="1">
            <a:off x="5375920" y="5225233"/>
            <a:ext cx="2016224" cy="27857"/>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641064D-F6E9-874F-AD61-C59F8631D483}"/>
              </a:ext>
            </a:extLst>
          </p:cNvPr>
          <p:cNvCxnSpPr>
            <a:cxnSpLocks/>
            <a:stCxn id="8" idx="0"/>
          </p:cNvCxnSpPr>
          <p:nvPr/>
        </p:nvCxnSpPr>
        <p:spPr>
          <a:xfrm flipH="1" flipV="1">
            <a:off x="7256826" y="2842534"/>
            <a:ext cx="1539474" cy="1734626"/>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sp>
        <p:nvSpPr>
          <p:cNvPr id="19" name="Footer Placeholder 4">
            <a:extLst>
              <a:ext uri="{FF2B5EF4-FFF2-40B4-BE49-F238E27FC236}">
                <a16:creationId xmlns:a16="http://schemas.microsoft.com/office/drawing/2014/main" id="{58F1006F-DDAB-2644-8B72-92449B579C83}"/>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grpSp>
        <p:nvGrpSpPr>
          <p:cNvPr id="22" name="Group 21">
            <a:extLst>
              <a:ext uri="{FF2B5EF4-FFF2-40B4-BE49-F238E27FC236}">
                <a16:creationId xmlns:a16="http://schemas.microsoft.com/office/drawing/2014/main" id="{3C02BA49-81F6-BD45-AE4E-078F1D6DD218}"/>
              </a:ext>
            </a:extLst>
          </p:cNvPr>
          <p:cNvGrpSpPr/>
          <p:nvPr/>
        </p:nvGrpSpPr>
        <p:grpSpPr>
          <a:xfrm>
            <a:off x="1907232" y="4797291"/>
            <a:ext cx="586408" cy="769441"/>
            <a:chOff x="383232" y="4797290"/>
            <a:chExt cx="586408" cy="769441"/>
          </a:xfrm>
        </p:grpSpPr>
        <p:sp>
          <p:nvSpPr>
            <p:cNvPr id="20" name="文字方塊 14">
              <a:extLst>
                <a:ext uri="{FF2B5EF4-FFF2-40B4-BE49-F238E27FC236}">
                  <a16:creationId xmlns:a16="http://schemas.microsoft.com/office/drawing/2014/main" id="{3ACCBD5F-D467-224A-A925-66F33BCE9D67}"/>
                </a:ext>
              </a:extLst>
            </p:cNvPr>
            <p:cNvSpPr txBox="1"/>
            <p:nvPr/>
          </p:nvSpPr>
          <p:spPr>
            <a:xfrm>
              <a:off x="427009" y="4797290"/>
              <a:ext cx="470000" cy="769441"/>
            </a:xfrm>
            <a:prstGeom prst="rect">
              <a:avLst/>
            </a:prstGeom>
            <a:noFill/>
          </p:spPr>
          <p:txBody>
            <a:bodyPr wrap="none" rtlCol="0">
              <a:spAutoFit/>
            </a:bodyPr>
            <a:lstStyle/>
            <a:p>
              <a:r>
                <a:rPr lang="en-US" altLang="zh-TW" sz="4400" b="1" dirty="0">
                  <a:solidFill>
                    <a:srgbClr val="FF0000"/>
                  </a:solidFill>
                </a:rPr>
                <a:t>1</a:t>
              </a:r>
              <a:endParaRPr lang="zh-TW" altLang="en-US" sz="4400" b="1" dirty="0">
                <a:solidFill>
                  <a:srgbClr val="FF0000"/>
                </a:solidFill>
              </a:endParaRPr>
            </a:p>
          </p:txBody>
        </p:sp>
        <p:sp>
          <p:nvSpPr>
            <p:cNvPr id="21" name="Oval 20">
              <a:extLst>
                <a:ext uri="{FF2B5EF4-FFF2-40B4-BE49-F238E27FC236}">
                  <a16:creationId xmlns:a16="http://schemas.microsoft.com/office/drawing/2014/main" id="{D4F5D2EE-B76D-E042-AE83-370A61FB7A32}"/>
                </a:ext>
              </a:extLst>
            </p:cNvPr>
            <p:cNvSpPr/>
            <p:nvPr/>
          </p:nvSpPr>
          <p:spPr>
            <a:xfrm>
              <a:off x="383232" y="4889093"/>
              <a:ext cx="586408" cy="58583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6773081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84422-BDED-B543-AEAA-894BE65987A0}"/>
              </a:ext>
            </a:extLst>
          </p:cNvPr>
          <p:cNvSpPr>
            <a:spLocks noGrp="1"/>
          </p:cNvSpPr>
          <p:nvPr>
            <p:ph type="title"/>
          </p:nvPr>
        </p:nvSpPr>
        <p:spPr>
          <a:xfrm>
            <a:off x="1981200" y="116632"/>
            <a:ext cx="8229600" cy="850106"/>
          </a:xfrm>
        </p:spPr>
        <p:txBody>
          <a:bodyPr/>
          <a:lstStyle/>
          <a:p>
            <a:r>
              <a:rPr lang="en-US" dirty="0">
                <a:solidFill>
                  <a:schemeClr val="accent1"/>
                </a:solidFill>
              </a:rPr>
              <a:t>The </a:t>
            </a:r>
            <a:r>
              <a:rPr lang="en-US" dirty="0" err="1">
                <a:solidFill>
                  <a:schemeClr val="accent1"/>
                </a:solidFill>
              </a:rPr>
              <a:t>iLearn</a:t>
            </a:r>
            <a:r>
              <a:rPr lang="en-US" dirty="0">
                <a:solidFill>
                  <a:schemeClr val="accent1"/>
                </a:solidFill>
              </a:rPr>
              <a:t> system vision</a:t>
            </a:r>
          </a:p>
        </p:txBody>
      </p:sp>
      <p:sp>
        <p:nvSpPr>
          <p:cNvPr id="3" name="Content Placeholder 2">
            <a:extLst>
              <a:ext uri="{FF2B5EF4-FFF2-40B4-BE49-F238E27FC236}">
                <a16:creationId xmlns:a16="http://schemas.microsoft.com/office/drawing/2014/main" id="{A5A0842E-B2C1-8C40-8B05-5B31C83E5C97}"/>
              </a:ext>
            </a:extLst>
          </p:cNvPr>
          <p:cNvSpPr>
            <a:spLocks noGrp="1"/>
          </p:cNvSpPr>
          <p:nvPr>
            <p:ph idx="1"/>
          </p:nvPr>
        </p:nvSpPr>
        <p:spPr>
          <a:xfrm>
            <a:off x="794479" y="1124745"/>
            <a:ext cx="10598046" cy="5395119"/>
          </a:xfrm>
        </p:spPr>
        <p:txBody>
          <a:bodyPr>
            <a:noAutofit/>
          </a:bodyPr>
          <a:lstStyle/>
          <a:p>
            <a:r>
              <a:rPr lang="en-US" sz="2800" dirty="0">
                <a:solidFill>
                  <a:srgbClr val="C00000"/>
                </a:solidFill>
              </a:rPr>
              <a:t>FOR</a:t>
            </a:r>
            <a:r>
              <a:rPr lang="en-US" sz="2800" dirty="0"/>
              <a:t> teachers and educators </a:t>
            </a:r>
            <a:r>
              <a:rPr lang="en-US" sz="2800" dirty="0">
                <a:solidFill>
                  <a:srgbClr val="C00000"/>
                </a:solidFill>
              </a:rPr>
              <a:t>WHO</a:t>
            </a:r>
            <a:r>
              <a:rPr lang="en-US" sz="2800" dirty="0"/>
              <a:t> need a way to help students use web-based learning resources and applications, </a:t>
            </a:r>
            <a:r>
              <a:rPr lang="en-US" sz="2800" dirty="0">
                <a:solidFill>
                  <a:srgbClr val="C00000"/>
                </a:solidFill>
              </a:rPr>
              <a:t>THE</a:t>
            </a:r>
            <a:r>
              <a:rPr lang="en-US" sz="2800" dirty="0"/>
              <a:t> </a:t>
            </a:r>
            <a:r>
              <a:rPr lang="en-US" sz="2800" dirty="0" err="1"/>
              <a:t>iLearn</a:t>
            </a:r>
            <a:r>
              <a:rPr lang="en-US" sz="2800" dirty="0"/>
              <a:t> system is an open learning environment </a:t>
            </a:r>
            <a:r>
              <a:rPr lang="en-US" sz="2800" dirty="0">
                <a:solidFill>
                  <a:srgbClr val="C00000"/>
                </a:solidFill>
              </a:rPr>
              <a:t>THAT</a:t>
            </a:r>
            <a:r>
              <a:rPr lang="en-US" sz="2800" dirty="0"/>
              <a:t> allows the set of resources used by classes and students to be easily configured for these students and classes by teachers themselves.</a:t>
            </a:r>
          </a:p>
          <a:p>
            <a:r>
              <a:rPr lang="en-US" sz="2800" dirty="0">
                <a:solidFill>
                  <a:srgbClr val="C00000"/>
                </a:solidFill>
              </a:rPr>
              <a:t>UNLIKE</a:t>
            </a:r>
            <a:r>
              <a:rPr lang="en-US" sz="2800" dirty="0"/>
              <a:t> Virtual Learning Environments, such as Moodle, the focus of </a:t>
            </a:r>
            <a:r>
              <a:rPr lang="en-US" sz="2800" dirty="0" err="1"/>
              <a:t>iLearn</a:t>
            </a:r>
            <a:r>
              <a:rPr lang="en-US" sz="2800" dirty="0"/>
              <a:t> is the learning process itself, rather than the administration and management of materials, assessments and coursework.</a:t>
            </a:r>
            <a:r>
              <a:rPr lang="en-US" sz="2800" dirty="0">
                <a:solidFill>
                  <a:srgbClr val="C00000"/>
                </a:solidFill>
              </a:rPr>
              <a:t> </a:t>
            </a:r>
            <a:br>
              <a:rPr lang="en-US" sz="2800" dirty="0">
                <a:solidFill>
                  <a:srgbClr val="C00000"/>
                </a:solidFill>
              </a:rPr>
            </a:br>
            <a:r>
              <a:rPr lang="en-US" sz="2800" dirty="0">
                <a:solidFill>
                  <a:srgbClr val="C00000"/>
                </a:solidFill>
              </a:rPr>
              <a:t>OUR </a:t>
            </a:r>
            <a:r>
              <a:rPr lang="en-US" sz="2800" dirty="0"/>
              <a:t>product enables teachers to create subject and age-specific environments for their students using any web-based resources, such as videos, simulations and written materials that are appropriate</a:t>
            </a:r>
          </a:p>
          <a:p>
            <a:endParaRPr lang="en-US" sz="2800" dirty="0"/>
          </a:p>
          <a:p>
            <a:endParaRPr lang="en-US" sz="2800" dirty="0"/>
          </a:p>
        </p:txBody>
      </p:sp>
      <p:sp>
        <p:nvSpPr>
          <p:cNvPr id="4" name="Slide Number Placeholder 3">
            <a:extLst>
              <a:ext uri="{FF2B5EF4-FFF2-40B4-BE49-F238E27FC236}">
                <a16:creationId xmlns:a16="http://schemas.microsoft.com/office/drawing/2014/main" id="{155A5E86-03E8-4F47-AE8B-AD1CF5CC2AC2}"/>
              </a:ext>
            </a:extLst>
          </p:cNvPr>
          <p:cNvSpPr>
            <a:spLocks noGrp="1"/>
          </p:cNvSpPr>
          <p:nvPr>
            <p:ph type="sldNum" sz="quarter" idx="12"/>
          </p:nvPr>
        </p:nvSpPr>
        <p:spPr/>
        <p:txBody>
          <a:bodyPr/>
          <a:lstStyle/>
          <a:p>
            <a:pPr>
              <a:defRPr/>
            </a:pPr>
            <a:fld id="{E78C9E75-97FD-45D9-8ED3-955348887BB1}" type="slidenum">
              <a:rPr lang="zh-TW" altLang="en-US" smtClean="0"/>
              <a:pPr>
                <a:defRPr/>
              </a:pPr>
              <a:t>90</a:t>
            </a:fld>
            <a:endParaRPr lang="zh-TW" altLang="en-US"/>
          </a:p>
        </p:txBody>
      </p:sp>
      <p:sp>
        <p:nvSpPr>
          <p:cNvPr id="5" name="Footer Placeholder 4">
            <a:extLst>
              <a:ext uri="{FF2B5EF4-FFF2-40B4-BE49-F238E27FC236}">
                <a16:creationId xmlns:a16="http://schemas.microsoft.com/office/drawing/2014/main" id="{A9325D94-410F-874B-A74C-99739ECED6DE}"/>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8479571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80EB9-A14C-3F44-AA1B-1A9ACFD095C5}"/>
              </a:ext>
            </a:extLst>
          </p:cNvPr>
          <p:cNvSpPr>
            <a:spLocks noGrp="1"/>
          </p:cNvSpPr>
          <p:nvPr>
            <p:ph type="title"/>
          </p:nvPr>
        </p:nvSpPr>
        <p:spPr/>
        <p:txBody>
          <a:bodyPr/>
          <a:lstStyle/>
          <a:p>
            <a:r>
              <a:rPr lang="en-US" dirty="0">
                <a:solidFill>
                  <a:schemeClr val="accent1"/>
                </a:solidFill>
              </a:rPr>
              <a:t>Features from the product vision</a:t>
            </a:r>
          </a:p>
        </p:txBody>
      </p:sp>
      <p:sp>
        <p:nvSpPr>
          <p:cNvPr id="3" name="Content Placeholder 2">
            <a:extLst>
              <a:ext uri="{FF2B5EF4-FFF2-40B4-BE49-F238E27FC236}">
                <a16:creationId xmlns:a16="http://schemas.microsoft.com/office/drawing/2014/main" id="{0277811E-24E7-3C45-B4E7-15AC5FA5F99F}"/>
              </a:ext>
            </a:extLst>
          </p:cNvPr>
          <p:cNvSpPr>
            <a:spLocks noGrp="1"/>
          </p:cNvSpPr>
          <p:nvPr>
            <p:ph idx="1"/>
          </p:nvPr>
        </p:nvSpPr>
        <p:spPr>
          <a:xfrm>
            <a:off x="534390" y="1615044"/>
            <a:ext cx="11082988" cy="4738255"/>
          </a:xfrm>
        </p:spPr>
        <p:txBody>
          <a:bodyPr>
            <a:normAutofit/>
          </a:bodyPr>
          <a:lstStyle/>
          <a:p>
            <a:r>
              <a:rPr lang="en-US" sz="3600" dirty="0"/>
              <a:t>A feature that allows users to access and use existing web-based resources;</a:t>
            </a:r>
          </a:p>
          <a:p>
            <a:r>
              <a:rPr lang="en-US" sz="3600" dirty="0"/>
              <a:t>A feature that allows the system to exist in multiple different instantiations;</a:t>
            </a:r>
          </a:p>
          <a:p>
            <a:r>
              <a:rPr lang="en-US" sz="3600" dirty="0"/>
              <a:t>A feature that allows user configuration of the system to create a specific instantiation.</a:t>
            </a:r>
          </a:p>
          <a:p>
            <a:endParaRPr lang="en-US" sz="3600" dirty="0"/>
          </a:p>
          <a:p>
            <a:endParaRPr lang="en-US" sz="3600" dirty="0"/>
          </a:p>
        </p:txBody>
      </p:sp>
      <p:sp>
        <p:nvSpPr>
          <p:cNvPr id="4" name="Slide Number Placeholder 3">
            <a:extLst>
              <a:ext uri="{FF2B5EF4-FFF2-40B4-BE49-F238E27FC236}">
                <a16:creationId xmlns:a16="http://schemas.microsoft.com/office/drawing/2014/main" id="{42FA9894-42F8-6C49-A379-D416B911B88C}"/>
              </a:ext>
            </a:extLst>
          </p:cNvPr>
          <p:cNvSpPr>
            <a:spLocks noGrp="1"/>
          </p:cNvSpPr>
          <p:nvPr>
            <p:ph type="sldNum" sz="quarter" idx="12"/>
          </p:nvPr>
        </p:nvSpPr>
        <p:spPr/>
        <p:txBody>
          <a:bodyPr/>
          <a:lstStyle/>
          <a:p>
            <a:pPr>
              <a:defRPr/>
            </a:pPr>
            <a:fld id="{E78C9E75-97FD-45D9-8ED3-955348887BB1}" type="slidenum">
              <a:rPr lang="zh-TW" altLang="en-US" smtClean="0"/>
              <a:pPr>
                <a:defRPr/>
              </a:pPr>
              <a:t>91</a:t>
            </a:fld>
            <a:endParaRPr lang="zh-TW" altLang="en-US"/>
          </a:p>
        </p:txBody>
      </p:sp>
      <p:sp>
        <p:nvSpPr>
          <p:cNvPr id="5" name="Footer Placeholder 4">
            <a:extLst>
              <a:ext uri="{FF2B5EF4-FFF2-40B4-BE49-F238E27FC236}">
                <a16:creationId xmlns:a16="http://schemas.microsoft.com/office/drawing/2014/main" id="{D646F133-F3DF-954B-AF5E-C9D7FB4558DC}"/>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395253924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2EBC7-D8E9-F04B-B4AC-79E38C75905B}"/>
              </a:ext>
            </a:extLst>
          </p:cNvPr>
          <p:cNvSpPr>
            <a:spLocks noGrp="1"/>
          </p:cNvSpPr>
          <p:nvPr>
            <p:ph type="title"/>
          </p:nvPr>
        </p:nvSpPr>
        <p:spPr>
          <a:xfrm>
            <a:off x="1596008" y="44624"/>
            <a:ext cx="8964488" cy="936104"/>
          </a:xfrm>
        </p:spPr>
        <p:txBody>
          <a:bodyPr>
            <a:normAutofit fontScale="90000"/>
          </a:bodyPr>
          <a:lstStyle/>
          <a:p>
            <a:r>
              <a:rPr lang="en-US" dirty="0">
                <a:solidFill>
                  <a:schemeClr val="accent1"/>
                </a:solidFill>
              </a:rPr>
              <a:t>Feature description using user stories</a:t>
            </a:r>
          </a:p>
        </p:txBody>
      </p:sp>
      <p:sp>
        <p:nvSpPr>
          <p:cNvPr id="3" name="Content Placeholder 2">
            <a:extLst>
              <a:ext uri="{FF2B5EF4-FFF2-40B4-BE49-F238E27FC236}">
                <a16:creationId xmlns:a16="http://schemas.microsoft.com/office/drawing/2014/main" id="{C1892D87-64BF-8A4B-B13A-65A7B8F319A8}"/>
              </a:ext>
            </a:extLst>
          </p:cNvPr>
          <p:cNvSpPr>
            <a:spLocks noGrp="1"/>
          </p:cNvSpPr>
          <p:nvPr>
            <p:ph idx="1"/>
          </p:nvPr>
        </p:nvSpPr>
        <p:spPr>
          <a:xfrm>
            <a:off x="636104" y="980729"/>
            <a:ext cx="11025809" cy="5616921"/>
          </a:xfrm>
        </p:spPr>
        <p:txBody>
          <a:bodyPr>
            <a:noAutofit/>
          </a:bodyPr>
          <a:lstStyle/>
          <a:p>
            <a:pPr>
              <a:spcAft>
                <a:spcPts val="600"/>
              </a:spcAft>
            </a:pPr>
            <a:r>
              <a:rPr lang="en-US" sz="2000" dirty="0">
                <a:solidFill>
                  <a:srgbClr val="C00000"/>
                </a:solidFill>
              </a:rPr>
              <a:t>Description</a:t>
            </a:r>
          </a:p>
          <a:p>
            <a:pPr lvl="1">
              <a:spcAft>
                <a:spcPts val="600"/>
              </a:spcAft>
            </a:pPr>
            <a:r>
              <a:rPr lang="en-US" sz="2000" dirty="0">
                <a:solidFill>
                  <a:srgbClr val="C00000"/>
                </a:solidFill>
              </a:rPr>
              <a:t>As </a:t>
            </a:r>
            <a:r>
              <a:rPr lang="en-US" sz="2000" dirty="0"/>
              <a:t>a system manager, </a:t>
            </a:r>
            <a:r>
              <a:rPr lang="en-US" sz="2000" dirty="0">
                <a:solidFill>
                  <a:srgbClr val="C00000"/>
                </a:solidFill>
              </a:rPr>
              <a:t>I want to </a:t>
            </a:r>
            <a:r>
              <a:rPr lang="en-US" sz="2000" dirty="0"/>
              <a:t>create and configure an </a:t>
            </a:r>
            <a:r>
              <a:rPr lang="en-US" sz="2000" dirty="0" err="1"/>
              <a:t>iLearn</a:t>
            </a:r>
            <a:r>
              <a:rPr lang="en-US" sz="2000" dirty="0"/>
              <a:t> environment by adding and removing services to/from that environment </a:t>
            </a:r>
            <a:r>
              <a:rPr lang="en-US" sz="2000" dirty="0">
                <a:solidFill>
                  <a:srgbClr val="C00000"/>
                </a:solidFill>
              </a:rPr>
              <a:t>so that </a:t>
            </a:r>
            <a:r>
              <a:rPr lang="en-US" sz="2000" dirty="0"/>
              <a:t>I can create environments for specific purposes. </a:t>
            </a:r>
          </a:p>
          <a:p>
            <a:pPr lvl="1">
              <a:spcAft>
                <a:spcPts val="600"/>
              </a:spcAft>
            </a:pPr>
            <a:r>
              <a:rPr lang="en-US" sz="2000" dirty="0">
                <a:solidFill>
                  <a:srgbClr val="C00000"/>
                </a:solidFill>
              </a:rPr>
              <a:t>As </a:t>
            </a:r>
            <a:r>
              <a:rPr lang="en-US" sz="2000" dirty="0"/>
              <a:t>a system manager,</a:t>
            </a:r>
            <a:r>
              <a:rPr lang="en-US" sz="2000" dirty="0">
                <a:solidFill>
                  <a:srgbClr val="C00000"/>
                </a:solidFill>
              </a:rPr>
              <a:t> I want to </a:t>
            </a:r>
            <a:r>
              <a:rPr lang="en-US" sz="2000" dirty="0"/>
              <a:t>set up sub-environments that include a subset of services that are included in another environment. </a:t>
            </a:r>
          </a:p>
          <a:p>
            <a:pPr lvl="1">
              <a:spcAft>
                <a:spcPts val="600"/>
              </a:spcAft>
            </a:pPr>
            <a:r>
              <a:rPr lang="en-US" sz="2000" dirty="0">
                <a:solidFill>
                  <a:srgbClr val="C00000"/>
                </a:solidFill>
              </a:rPr>
              <a:t>As</a:t>
            </a:r>
            <a:r>
              <a:rPr lang="en-US" sz="2000" dirty="0"/>
              <a:t> a system manager, </a:t>
            </a:r>
            <a:r>
              <a:rPr lang="en-US" sz="2000" dirty="0">
                <a:solidFill>
                  <a:srgbClr val="C00000"/>
                </a:solidFill>
              </a:rPr>
              <a:t>I want to </a:t>
            </a:r>
            <a:r>
              <a:rPr lang="en-US" sz="2000" dirty="0"/>
              <a:t>assign administrators to created environments. </a:t>
            </a:r>
          </a:p>
          <a:p>
            <a:pPr lvl="1">
              <a:spcAft>
                <a:spcPts val="600"/>
              </a:spcAft>
            </a:pPr>
            <a:r>
              <a:rPr lang="en-US" sz="2000" dirty="0">
                <a:solidFill>
                  <a:srgbClr val="C00000"/>
                </a:solidFill>
              </a:rPr>
              <a:t>As</a:t>
            </a:r>
            <a:r>
              <a:rPr lang="en-US" sz="2000" dirty="0"/>
              <a:t> a system manager, </a:t>
            </a:r>
            <a:r>
              <a:rPr lang="en-US" sz="2000" dirty="0">
                <a:solidFill>
                  <a:srgbClr val="C00000"/>
                </a:solidFill>
              </a:rPr>
              <a:t>I want to </a:t>
            </a:r>
            <a:r>
              <a:rPr lang="en-US" sz="2000" dirty="0"/>
              <a:t>limit the rights of environment administrators </a:t>
            </a:r>
            <a:r>
              <a:rPr lang="en-US" sz="2000" dirty="0">
                <a:solidFill>
                  <a:srgbClr val="C00000"/>
                </a:solidFill>
              </a:rPr>
              <a:t>so that </a:t>
            </a:r>
            <a:r>
              <a:rPr lang="en-US" sz="2000" dirty="0"/>
              <a:t>they cannot accidentally or deliberately disrupt the operation of key services. </a:t>
            </a:r>
          </a:p>
          <a:p>
            <a:pPr lvl="1">
              <a:spcAft>
                <a:spcPts val="600"/>
              </a:spcAft>
            </a:pPr>
            <a:r>
              <a:rPr lang="en-US" sz="2000" dirty="0">
                <a:solidFill>
                  <a:srgbClr val="C00000"/>
                </a:solidFill>
              </a:rPr>
              <a:t>As</a:t>
            </a:r>
            <a:r>
              <a:rPr lang="en-US" sz="2000" dirty="0"/>
              <a:t> a teacher, </a:t>
            </a:r>
            <a:r>
              <a:rPr lang="en-US" sz="2000" dirty="0">
                <a:solidFill>
                  <a:srgbClr val="C00000"/>
                </a:solidFill>
              </a:rPr>
              <a:t>I want to</a:t>
            </a:r>
            <a:r>
              <a:rPr lang="en-US" sz="2000" dirty="0"/>
              <a:t> be able to add services that are not integrated with the </a:t>
            </a:r>
            <a:r>
              <a:rPr lang="en-US" sz="2000" dirty="0" err="1"/>
              <a:t>iLearn</a:t>
            </a:r>
            <a:r>
              <a:rPr lang="en-US" sz="2000" dirty="0"/>
              <a:t> authentication system. </a:t>
            </a:r>
          </a:p>
          <a:p>
            <a:pPr>
              <a:spcAft>
                <a:spcPts val="600"/>
              </a:spcAft>
            </a:pPr>
            <a:r>
              <a:rPr lang="en-US" sz="2000" dirty="0">
                <a:solidFill>
                  <a:srgbClr val="C00000"/>
                </a:solidFill>
              </a:rPr>
              <a:t>Constraints</a:t>
            </a:r>
          </a:p>
          <a:p>
            <a:pPr lvl="1">
              <a:spcAft>
                <a:spcPts val="600"/>
              </a:spcAft>
            </a:pPr>
            <a:r>
              <a:rPr lang="en-US" sz="2000" dirty="0"/>
              <a:t>The use of some tools may be limited for license reasons so there may be a need to access license management tools during configuration.</a:t>
            </a:r>
          </a:p>
          <a:p>
            <a:pPr>
              <a:spcAft>
                <a:spcPts val="600"/>
              </a:spcAft>
            </a:pPr>
            <a:r>
              <a:rPr lang="en-US" sz="2000" dirty="0">
                <a:solidFill>
                  <a:srgbClr val="C00000"/>
                </a:solidFill>
              </a:rPr>
              <a:t>Comments</a:t>
            </a:r>
          </a:p>
          <a:p>
            <a:pPr lvl="1">
              <a:spcAft>
                <a:spcPts val="600"/>
              </a:spcAft>
            </a:pPr>
            <a:r>
              <a:rPr lang="en-US" sz="2000" dirty="0"/>
              <a:t>Based on Elena’s and Jack’s scenarios. </a:t>
            </a:r>
          </a:p>
        </p:txBody>
      </p:sp>
      <p:sp>
        <p:nvSpPr>
          <p:cNvPr id="4" name="Slide Number Placeholder 3">
            <a:extLst>
              <a:ext uri="{FF2B5EF4-FFF2-40B4-BE49-F238E27FC236}">
                <a16:creationId xmlns:a16="http://schemas.microsoft.com/office/drawing/2014/main" id="{6474C7AA-8A9C-644D-B07B-F83C4231DC19}"/>
              </a:ext>
            </a:extLst>
          </p:cNvPr>
          <p:cNvSpPr>
            <a:spLocks noGrp="1"/>
          </p:cNvSpPr>
          <p:nvPr>
            <p:ph type="sldNum" sz="quarter" idx="12"/>
          </p:nvPr>
        </p:nvSpPr>
        <p:spPr/>
        <p:txBody>
          <a:bodyPr/>
          <a:lstStyle/>
          <a:p>
            <a:pPr>
              <a:defRPr/>
            </a:pPr>
            <a:fld id="{E78C9E75-97FD-45D9-8ED3-955348887BB1}" type="slidenum">
              <a:rPr lang="zh-TW" altLang="en-US" smtClean="0"/>
              <a:pPr>
                <a:defRPr/>
              </a:pPr>
              <a:t>92</a:t>
            </a:fld>
            <a:endParaRPr lang="zh-TW" altLang="en-US"/>
          </a:p>
        </p:txBody>
      </p:sp>
      <p:sp>
        <p:nvSpPr>
          <p:cNvPr id="5" name="Footer Placeholder 4">
            <a:extLst>
              <a:ext uri="{FF2B5EF4-FFF2-40B4-BE49-F238E27FC236}">
                <a16:creationId xmlns:a16="http://schemas.microsoft.com/office/drawing/2014/main" id="{74129E6C-65AA-C241-9CC2-ABFB1B2665BB}"/>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1978184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D90B-1B23-974C-AE33-0BA3F1670215}"/>
              </a:ext>
            </a:extLst>
          </p:cNvPr>
          <p:cNvSpPr>
            <a:spLocks noGrp="1"/>
          </p:cNvSpPr>
          <p:nvPr>
            <p:ph type="title"/>
          </p:nvPr>
        </p:nvSpPr>
        <p:spPr>
          <a:xfrm>
            <a:off x="1626332" y="53752"/>
            <a:ext cx="8939336" cy="827582"/>
          </a:xfrm>
        </p:spPr>
        <p:txBody>
          <a:bodyPr>
            <a:normAutofit fontScale="90000"/>
          </a:bodyPr>
          <a:lstStyle/>
          <a:p>
            <a:r>
              <a:rPr lang="en-US" dirty="0">
                <a:solidFill>
                  <a:schemeClr val="accent1"/>
                </a:solidFill>
              </a:rPr>
              <a:t>Innovation and feature identification</a:t>
            </a:r>
          </a:p>
        </p:txBody>
      </p:sp>
      <p:sp>
        <p:nvSpPr>
          <p:cNvPr id="3" name="Content Placeholder 2">
            <a:extLst>
              <a:ext uri="{FF2B5EF4-FFF2-40B4-BE49-F238E27FC236}">
                <a16:creationId xmlns:a16="http://schemas.microsoft.com/office/drawing/2014/main" id="{71F60426-288E-2B4E-A0BD-B1AEDFFE47F6}"/>
              </a:ext>
            </a:extLst>
          </p:cNvPr>
          <p:cNvSpPr>
            <a:spLocks noGrp="1"/>
          </p:cNvSpPr>
          <p:nvPr>
            <p:ph idx="1"/>
          </p:nvPr>
        </p:nvSpPr>
        <p:spPr>
          <a:xfrm>
            <a:off x="649357" y="1034322"/>
            <a:ext cx="10933043" cy="5381468"/>
          </a:xfrm>
        </p:spPr>
        <p:txBody>
          <a:bodyPr>
            <a:normAutofit/>
          </a:bodyPr>
          <a:lstStyle/>
          <a:p>
            <a:r>
              <a:rPr lang="en-US" sz="2400" dirty="0">
                <a:solidFill>
                  <a:srgbClr val="C00000"/>
                </a:solidFill>
              </a:rPr>
              <a:t>Scenarios</a:t>
            </a:r>
            <a:r>
              <a:rPr lang="en-US" sz="2400" dirty="0"/>
              <a:t> and </a:t>
            </a:r>
            <a:r>
              <a:rPr lang="en-US" sz="2400" dirty="0">
                <a:solidFill>
                  <a:srgbClr val="C00000"/>
                </a:solidFill>
              </a:rPr>
              <a:t>user stories </a:t>
            </a:r>
            <a:r>
              <a:rPr lang="en-US" sz="2400" dirty="0"/>
              <a:t>should always be your starting point for identifying product features. </a:t>
            </a:r>
          </a:p>
          <a:p>
            <a:r>
              <a:rPr lang="en-US" sz="2400" dirty="0">
                <a:solidFill>
                  <a:srgbClr val="C00000"/>
                </a:solidFill>
              </a:rPr>
              <a:t>Scenarios</a:t>
            </a:r>
            <a:r>
              <a:rPr lang="en-US" sz="2400" dirty="0"/>
              <a:t> tell you </a:t>
            </a:r>
            <a:r>
              <a:rPr lang="en-US" sz="2400" dirty="0">
                <a:solidFill>
                  <a:schemeClr val="accent1"/>
                </a:solidFill>
              </a:rPr>
              <a:t>how users work at the moment</a:t>
            </a:r>
            <a:r>
              <a:rPr lang="en-US" sz="2400" dirty="0"/>
              <a:t>. They don’t show how they might change their way of working if they had the right software to support them. </a:t>
            </a:r>
          </a:p>
          <a:p>
            <a:r>
              <a:rPr lang="en-US" sz="2400" dirty="0">
                <a:solidFill>
                  <a:srgbClr val="C00000"/>
                </a:solidFill>
              </a:rPr>
              <a:t>Stories</a:t>
            </a:r>
            <a:r>
              <a:rPr lang="en-US" sz="2400" dirty="0"/>
              <a:t> and </a:t>
            </a:r>
            <a:r>
              <a:rPr lang="en-US" sz="2400" dirty="0">
                <a:solidFill>
                  <a:srgbClr val="C00000"/>
                </a:solidFill>
              </a:rPr>
              <a:t>scenarios</a:t>
            </a:r>
            <a:r>
              <a:rPr lang="en-US" sz="2400" dirty="0"/>
              <a:t> are ‘</a:t>
            </a:r>
            <a:r>
              <a:rPr lang="en-US" sz="2400" dirty="0">
                <a:solidFill>
                  <a:srgbClr val="C00000"/>
                </a:solidFill>
              </a:rPr>
              <a:t>tools for thinking</a:t>
            </a:r>
            <a:r>
              <a:rPr lang="en-US" sz="2400" dirty="0"/>
              <a:t>’ and they help you gain an understanding of how your software might be used. You can identify a feature set from stories and scenarios.</a:t>
            </a:r>
          </a:p>
          <a:p>
            <a:r>
              <a:rPr lang="en-US" sz="2400" dirty="0">
                <a:solidFill>
                  <a:srgbClr val="C00000"/>
                </a:solidFill>
              </a:rPr>
              <a:t>User research</a:t>
            </a:r>
            <a:r>
              <a:rPr lang="en-US" sz="2400" dirty="0"/>
              <a:t>, on its own, rarely helps you innovate and invent new ways of working. </a:t>
            </a:r>
          </a:p>
          <a:p>
            <a:r>
              <a:rPr lang="en-US" sz="2400" dirty="0"/>
              <a:t>You should also </a:t>
            </a:r>
            <a:r>
              <a:rPr lang="en-US" sz="2400" dirty="0">
                <a:solidFill>
                  <a:srgbClr val="C00000"/>
                </a:solidFill>
              </a:rPr>
              <a:t>think creatively </a:t>
            </a:r>
            <a:r>
              <a:rPr lang="en-US" sz="2400" dirty="0"/>
              <a:t>about alternative or additional features that help users to work more efficiently or to do things differently. </a:t>
            </a:r>
          </a:p>
          <a:p>
            <a:endParaRPr lang="en-US" sz="2400" dirty="0"/>
          </a:p>
          <a:p>
            <a:endParaRPr lang="en-US" sz="2400" dirty="0"/>
          </a:p>
        </p:txBody>
      </p:sp>
      <p:sp>
        <p:nvSpPr>
          <p:cNvPr id="4" name="Slide Number Placeholder 3">
            <a:extLst>
              <a:ext uri="{FF2B5EF4-FFF2-40B4-BE49-F238E27FC236}">
                <a16:creationId xmlns:a16="http://schemas.microsoft.com/office/drawing/2014/main" id="{0FAE6FC3-1273-FB48-B4CB-954758BA035A}"/>
              </a:ext>
            </a:extLst>
          </p:cNvPr>
          <p:cNvSpPr>
            <a:spLocks noGrp="1"/>
          </p:cNvSpPr>
          <p:nvPr>
            <p:ph type="sldNum" sz="quarter" idx="12"/>
          </p:nvPr>
        </p:nvSpPr>
        <p:spPr/>
        <p:txBody>
          <a:bodyPr/>
          <a:lstStyle/>
          <a:p>
            <a:pPr>
              <a:defRPr/>
            </a:pPr>
            <a:fld id="{E78C9E75-97FD-45D9-8ED3-955348887BB1}" type="slidenum">
              <a:rPr lang="zh-TW" altLang="en-US" smtClean="0"/>
              <a:pPr>
                <a:defRPr/>
              </a:pPr>
              <a:t>93</a:t>
            </a:fld>
            <a:endParaRPr lang="zh-TW" altLang="en-US"/>
          </a:p>
        </p:txBody>
      </p:sp>
      <p:sp>
        <p:nvSpPr>
          <p:cNvPr id="5" name="Footer Placeholder 4">
            <a:extLst>
              <a:ext uri="{FF2B5EF4-FFF2-40B4-BE49-F238E27FC236}">
                <a16:creationId xmlns:a16="http://schemas.microsoft.com/office/drawing/2014/main" id="{6079EBF5-A4AA-5B49-9860-7CBE4CCE5507}"/>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68430718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A5D8-1366-7F4E-8684-40F571C5E32A}"/>
              </a:ext>
            </a:extLst>
          </p:cNvPr>
          <p:cNvSpPr>
            <a:spLocks noGrp="1"/>
          </p:cNvSpPr>
          <p:nvPr>
            <p:ph type="title"/>
          </p:nvPr>
        </p:nvSpPr>
        <p:spPr>
          <a:xfrm>
            <a:off x="1981200" y="274638"/>
            <a:ext cx="8229600" cy="749300"/>
          </a:xfrm>
        </p:spPr>
        <p:txBody>
          <a:bodyPr>
            <a:normAutofit fontScale="90000"/>
          </a:bodyPr>
          <a:lstStyle/>
          <a:p>
            <a:r>
              <a:rPr lang="en-US" dirty="0">
                <a:solidFill>
                  <a:schemeClr val="accent1"/>
                </a:solidFill>
              </a:rPr>
              <a:t>Summary</a:t>
            </a:r>
          </a:p>
        </p:txBody>
      </p:sp>
      <p:sp>
        <p:nvSpPr>
          <p:cNvPr id="3" name="Content Placeholder 2">
            <a:extLst>
              <a:ext uri="{FF2B5EF4-FFF2-40B4-BE49-F238E27FC236}">
                <a16:creationId xmlns:a16="http://schemas.microsoft.com/office/drawing/2014/main" id="{9EC8173C-66A3-264E-94CB-06DA62308AE2}"/>
              </a:ext>
            </a:extLst>
          </p:cNvPr>
          <p:cNvSpPr>
            <a:spLocks noGrp="1"/>
          </p:cNvSpPr>
          <p:nvPr>
            <p:ph idx="1"/>
          </p:nvPr>
        </p:nvSpPr>
        <p:spPr>
          <a:xfrm>
            <a:off x="715616" y="1207095"/>
            <a:ext cx="10880035" cy="5285780"/>
          </a:xfrm>
        </p:spPr>
        <p:txBody>
          <a:bodyPr>
            <a:normAutofit/>
          </a:bodyPr>
          <a:lstStyle/>
          <a:p>
            <a:r>
              <a:rPr lang="en-US" dirty="0"/>
              <a:t>A </a:t>
            </a:r>
            <a:r>
              <a:rPr lang="en-US" dirty="0">
                <a:solidFill>
                  <a:srgbClr val="C00000"/>
                </a:solidFill>
              </a:rPr>
              <a:t>software product feature </a:t>
            </a:r>
            <a:r>
              <a:rPr lang="en-US" dirty="0"/>
              <a:t>is a fragment of functionality that implements something that a user may need or want when using the product.</a:t>
            </a:r>
          </a:p>
          <a:p>
            <a:r>
              <a:rPr lang="en-US" dirty="0"/>
              <a:t>The </a:t>
            </a:r>
            <a:r>
              <a:rPr lang="en-US" dirty="0">
                <a:solidFill>
                  <a:srgbClr val="C00000"/>
                </a:solidFill>
              </a:rPr>
              <a:t>first stage </a:t>
            </a:r>
            <a:r>
              <a:rPr lang="en-US" dirty="0"/>
              <a:t>of product development is to identify the </a:t>
            </a:r>
            <a:r>
              <a:rPr lang="en-US" dirty="0">
                <a:solidFill>
                  <a:srgbClr val="C00000"/>
                </a:solidFill>
              </a:rPr>
              <a:t>list of product features </a:t>
            </a:r>
            <a:r>
              <a:rPr lang="en-US" dirty="0"/>
              <a:t>in which you identify each feature and give a brief description of its functionality.</a:t>
            </a:r>
          </a:p>
          <a:p>
            <a:r>
              <a:rPr lang="en-US" dirty="0">
                <a:solidFill>
                  <a:srgbClr val="C00000"/>
                </a:solidFill>
              </a:rPr>
              <a:t>Personas</a:t>
            </a:r>
            <a:r>
              <a:rPr lang="en-US" dirty="0"/>
              <a:t> are ‘</a:t>
            </a:r>
            <a:r>
              <a:rPr lang="en-US" dirty="0">
                <a:solidFill>
                  <a:srgbClr val="C00000"/>
                </a:solidFill>
              </a:rPr>
              <a:t>imagined users</a:t>
            </a:r>
            <a:r>
              <a:rPr lang="en-US" dirty="0"/>
              <a:t>’ where you create a character portrait of a type of user that you think might use your product.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987625A-1DE5-8B41-BA0C-CF9F244437CE}"/>
              </a:ext>
            </a:extLst>
          </p:cNvPr>
          <p:cNvSpPr>
            <a:spLocks noGrp="1"/>
          </p:cNvSpPr>
          <p:nvPr>
            <p:ph type="sldNum" sz="quarter" idx="12"/>
          </p:nvPr>
        </p:nvSpPr>
        <p:spPr/>
        <p:txBody>
          <a:bodyPr/>
          <a:lstStyle/>
          <a:p>
            <a:pPr>
              <a:defRPr/>
            </a:pPr>
            <a:fld id="{E78C9E75-97FD-45D9-8ED3-955348887BB1}" type="slidenum">
              <a:rPr lang="zh-TW" altLang="en-US" smtClean="0"/>
              <a:pPr>
                <a:defRPr/>
              </a:pPr>
              <a:t>94</a:t>
            </a:fld>
            <a:endParaRPr lang="zh-TW" altLang="en-US"/>
          </a:p>
        </p:txBody>
      </p:sp>
      <p:sp>
        <p:nvSpPr>
          <p:cNvPr id="5" name="Footer Placeholder 4">
            <a:extLst>
              <a:ext uri="{FF2B5EF4-FFF2-40B4-BE49-F238E27FC236}">
                <a16:creationId xmlns:a16="http://schemas.microsoft.com/office/drawing/2014/main" id="{89EC7284-86F5-AB4F-8183-90D1DE71EC68}"/>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35973546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A5D8-1366-7F4E-8684-40F571C5E32A}"/>
              </a:ext>
            </a:extLst>
          </p:cNvPr>
          <p:cNvSpPr>
            <a:spLocks noGrp="1"/>
          </p:cNvSpPr>
          <p:nvPr>
            <p:ph type="title"/>
          </p:nvPr>
        </p:nvSpPr>
        <p:spPr>
          <a:xfrm>
            <a:off x="1981200" y="159420"/>
            <a:ext cx="8229600" cy="749300"/>
          </a:xfrm>
        </p:spPr>
        <p:txBody>
          <a:bodyPr>
            <a:normAutofit fontScale="90000"/>
          </a:bodyPr>
          <a:lstStyle/>
          <a:p>
            <a:r>
              <a:rPr lang="en-US" dirty="0">
                <a:solidFill>
                  <a:schemeClr val="accent1"/>
                </a:solidFill>
              </a:rPr>
              <a:t>Summary</a:t>
            </a:r>
          </a:p>
        </p:txBody>
      </p:sp>
      <p:sp>
        <p:nvSpPr>
          <p:cNvPr id="3" name="Content Placeholder 2">
            <a:extLst>
              <a:ext uri="{FF2B5EF4-FFF2-40B4-BE49-F238E27FC236}">
                <a16:creationId xmlns:a16="http://schemas.microsoft.com/office/drawing/2014/main" id="{9EC8173C-66A3-264E-94CB-06DA62308AE2}"/>
              </a:ext>
            </a:extLst>
          </p:cNvPr>
          <p:cNvSpPr>
            <a:spLocks noGrp="1"/>
          </p:cNvSpPr>
          <p:nvPr>
            <p:ph idx="1"/>
          </p:nvPr>
        </p:nvSpPr>
        <p:spPr>
          <a:xfrm>
            <a:off x="779489" y="1196752"/>
            <a:ext cx="10702977" cy="5184576"/>
          </a:xfrm>
        </p:spPr>
        <p:txBody>
          <a:bodyPr>
            <a:normAutofit/>
          </a:bodyPr>
          <a:lstStyle/>
          <a:p>
            <a:r>
              <a:rPr lang="en-US" sz="3600" dirty="0"/>
              <a:t>A </a:t>
            </a:r>
            <a:r>
              <a:rPr lang="en-US" sz="3600" dirty="0">
                <a:solidFill>
                  <a:srgbClr val="C00000"/>
                </a:solidFill>
              </a:rPr>
              <a:t>persona description</a:t>
            </a:r>
            <a:r>
              <a:rPr lang="en-US" sz="3600" dirty="0"/>
              <a:t> should ‘</a:t>
            </a:r>
            <a:r>
              <a:rPr lang="en-US" sz="3600" dirty="0">
                <a:solidFill>
                  <a:srgbClr val="C00000"/>
                </a:solidFill>
              </a:rPr>
              <a:t>paint a picture</a:t>
            </a:r>
            <a:r>
              <a:rPr lang="en-US" sz="3600" dirty="0"/>
              <a:t>’ of a typical product user. It should describe their </a:t>
            </a:r>
            <a:r>
              <a:rPr lang="en-US" sz="3600" dirty="0">
                <a:solidFill>
                  <a:schemeClr val="accent1"/>
                </a:solidFill>
              </a:rPr>
              <a:t>educational background</a:t>
            </a:r>
            <a:r>
              <a:rPr lang="en-US" sz="3600" dirty="0"/>
              <a:t>, </a:t>
            </a:r>
            <a:r>
              <a:rPr lang="en-US" sz="3600" dirty="0">
                <a:solidFill>
                  <a:schemeClr val="accent1"/>
                </a:solidFill>
              </a:rPr>
              <a:t>technology experience </a:t>
            </a:r>
            <a:r>
              <a:rPr lang="en-US" sz="3600" dirty="0"/>
              <a:t>and </a:t>
            </a:r>
            <a:r>
              <a:rPr lang="en-US" sz="3600" dirty="0">
                <a:solidFill>
                  <a:schemeClr val="accent1"/>
                </a:solidFill>
              </a:rPr>
              <a:t>why</a:t>
            </a:r>
            <a:r>
              <a:rPr lang="en-US" sz="3600" dirty="0"/>
              <a:t> they might want to use your product. </a:t>
            </a:r>
          </a:p>
          <a:p>
            <a:r>
              <a:rPr lang="en-US" sz="3600" dirty="0"/>
              <a:t>A </a:t>
            </a:r>
            <a:r>
              <a:rPr lang="en-US" sz="3600" dirty="0">
                <a:solidFill>
                  <a:srgbClr val="C00000"/>
                </a:solidFill>
              </a:rPr>
              <a:t>scenario</a:t>
            </a:r>
            <a:r>
              <a:rPr lang="en-US" sz="3600" dirty="0"/>
              <a:t> is a narrative that describes a </a:t>
            </a:r>
            <a:r>
              <a:rPr lang="en-US" sz="3600" dirty="0">
                <a:solidFill>
                  <a:schemeClr val="accent1"/>
                </a:solidFill>
              </a:rPr>
              <a:t>situation</a:t>
            </a:r>
            <a:r>
              <a:rPr lang="en-US" sz="3600" dirty="0"/>
              <a:t> where a user is accessing product features to do something that they want to do. </a:t>
            </a:r>
          </a:p>
          <a:p>
            <a:endParaRPr lang="en-US" sz="3600" dirty="0"/>
          </a:p>
        </p:txBody>
      </p:sp>
      <p:sp>
        <p:nvSpPr>
          <p:cNvPr id="4" name="Slide Number Placeholder 3">
            <a:extLst>
              <a:ext uri="{FF2B5EF4-FFF2-40B4-BE49-F238E27FC236}">
                <a16:creationId xmlns:a16="http://schemas.microsoft.com/office/drawing/2014/main" id="{1987625A-1DE5-8B41-BA0C-CF9F244437CE}"/>
              </a:ext>
            </a:extLst>
          </p:cNvPr>
          <p:cNvSpPr>
            <a:spLocks noGrp="1"/>
          </p:cNvSpPr>
          <p:nvPr>
            <p:ph type="sldNum" sz="quarter" idx="12"/>
          </p:nvPr>
        </p:nvSpPr>
        <p:spPr/>
        <p:txBody>
          <a:bodyPr/>
          <a:lstStyle/>
          <a:p>
            <a:pPr>
              <a:defRPr/>
            </a:pPr>
            <a:fld id="{E78C9E75-97FD-45D9-8ED3-955348887BB1}" type="slidenum">
              <a:rPr lang="zh-TW" altLang="en-US" smtClean="0"/>
              <a:pPr>
                <a:defRPr/>
              </a:pPr>
              <a:t>95</a:t>
            </a:fld>
            <a:endParaRPr lang="zh-TW" altLang="en-US"/>
          </a:p>
        </p:txBody>
      </p:sp>
      <p:sp>
        <p:nvSpPr>
          <p:cNvPr id="5" name="Footer Placeholder 4">
            <a:extLst>
              <a:ext uri="{FF2B5EF4-FFF2-40B4-BE49-F238E27FC236}">
                <a16:creationId xmlns:a16="http://schemas.microsoft.com/office/drawing/2014/main" id="{89EC7284-86F5-AB4F-8183-90D1DE71EC68}"/>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166134831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A5D8-1366-7F4E-8684-40F571C5E32A}"/>
              </a:ext>
            </a:extLst>
          </p:cNvPr>
          <p:cNvSpPr>
            <a:spLocks noGrp="1"/>
          </p:cNvSpPr>
          <p:nvPr>
            <p:ph type="title"/>
          </p:nvPr>
        </p:nvSpPr>
        <p:spPr>
          <a:xfrm>
            <a:off x="1981200" y="159420"/>
            <a:ext cx="8229600" cy="749300"/>
          </a:xfrm>
        </p:spPr>
        <p:txBody>
          <a:bodyPr>
            <a:normAutofit fontScale="90000"/>
          </a:bodyPr>
          <a:lstStyle/>
          <a:p>
            <a:r>
              <a:rPr lang="en-US" dirty="0">
                <a:solidFill>
                  <a:schemeClr val="accent1"/>
                </a:solidFill>
              </a:rPr>
              <a:t>Summary</a:t>
            </a:r>
          </a:p>
        </p:txBody>
      </p:sp>
      <p:sp>
        <p:nvSpPr>
          <p:cNvPr id="3" name="Content Placeholder 2">
            <a:extLst>
              <a:ext uri="{FF2B5EF4-FFF2-40B4-BE49-F238E27FC236}">
                <a16:creationId xmlns:a16="http://schemas.microsoft.com/office/drawing/2014/main" id="{9EC8173C-66A3-264E-94CB-06DA62308AE2}"/>
              </a:ext>
            </a:extLst>
          </p:cNvPr>
          <p:cNvSpPr>
            <a:spLocks noGrp="1"/>
          </p:cNvSpPr>
          <p:nvPr>
            <p:ph idx="1"/>
          </p:nvPr>
        </p:nvSpPr>
        <p:spPr>
          <a:xfrm>
            <a:off x="869429" y="986508"/>
            <a:ext cx="10418163" cy="5506368"/>
          </a:xfrm>
        </p:spPr>
        <p:txBody>
          <a:bodyPr>
            <a:normAutofit/>
          </a:bodyPr>
          <a:lstStyle/>
          <a:p>
            <a:r>
              <a:rPr lang="en-US" sz="3600" dirty="0">
                <a:solidFill>
                  <a:srgbClr val="C00000"/>
                </a:solidFill>
              </a:rPr>
              <a:t>Scenarios</a:t>
            </a:r>
            <a:r>
              <a:rPr lang="en-US" sz="3600" dirty="0"/>
              <a:t> should always be written from the user’s perspective and should be based on identified personas or real users. </a:t>
            </a:r>
          </a:p>
          <a:p>
            <a:r>
              <a:rPr lang="en-US" sz="3600" dirty="0">
                <a:solidFill>
                  <a:srgbClr val="C00000"/>
                </a:solidFill>
              </a:rPr>
              <a:t>User stories </a:t>
            </a:r>
            <a:r>
              <a:rPr lang="en-US" sz="3600" dirty="0"/>
              <a:t>are finer-grain narratives that set out, in a structured way, something that a user wants from a software system. </a:t>
            </a:r>
          </a:p>
          <a:p>
            <a:endParaRPr lang="en-US" sz="3600" dirty="0"/>
          </a:p>
          <a:p>
            <a:endParaRPr lang="en-US" sz="3600" dirty="0"/>
          </a:p>
          <a:p>
            <a:endParaRPr lang="en-US" sz="3600" dirty="0"/>
          </a:p>
          <a:p>
            <a:endParaRPr lang="en-US" sz="3600" dirty="0"/>
          </a:p>
          <a:p>
            <a:endParaRPr lang="en-US" sz="3600" dirty="0"/>
          </a:p>
        </p:txBody>
      </p:sp>
      <p:sp>
        <p:nvSpPr>
          <p:cNvPr id="4" name="Slide Number Placeholder 3">
            <a:extLst>
              <a:ext uri="{FF2B5EF4-FFF2-40B4-BE49-F238E27FC236}">
                <a16:creationId xmlns:a16="http://schemas.microsoft.com/office/drawing/2014/main" id="{1987625A-1DE5-8B41-BA0C-CF9F244437CE}"/>
              </a:ext>
            </a:extLst>
          </p:cNvPr>
          <p:cNvSpPr>
            <a:spLocks noGrp="1"/>
          </p:cNvSpPr>
          <p:nvPr>
            <p:ph type="sldNum" sz="quarter" idx="12"/>
          </p:nvPr>
        </p:nvSpPr>
        <p:spPr/>
        <p:txBody>
          <a:bodyPr/>
          <a:lstStyle/>
          <a:p>
            <a:pPr>
              <a:defRPr/>
            </a:pPr>
            <a:fld id="{E78C9E75-97FD-45D9-8ED3-955348887BB1}" type="slidenum">
              <a:rPr lang="zh-TW" altLang="en-US" smtClean="0"/>
              <a:pPr>
                <a:defRPr/>
              </a:pPr>
              <a:t>96</a:t>
            </a:fld>
            <a:endParaRPr lang="zh-TW" altLang="en-US"/>
          </a:p>
        </p:txBody>
      </p:sp>
      <p:sp>
        <p:nvSpPr>
          <p:cNvPr id="5" name="Footer Placeholder 4">
            <a:extLst>
              <a:ext uri="{FF2B5EF4-FFF2-40B4-BE49-F238E27FC236}">
                <a16:creationId xmlns:a16="http://schemas.microsoft.com/office/drawing/2014/main" id="{89EC7284-86F5-AB4F-8183-90D1DE71EC68}"/>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25842006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A5D8-1366-7F4E-8684-40F571C5E32A}"/>
              </a:ext>
            </a:extLst>
          </p:cNvPr>
          <p:cNvSpPr>
            <a:spLocks noGrp="1"/>
          </p:cNvSpPr>
          <p:nvPr>
            <p:ph type="title"/>
          </p:nvPr>
        </p:nvSpPr>
        <p:spPr>
          <a:xfrm>
            <a:off x="1981200" y="149902"/>
            <a:ext cx="8229600" cy="874036"/>
          </a:xfrm>
        </p:spPr>
        <p:txBody>
          <a:bodyPr>
            <a:normAutofit/>
          </a:bodyPr>
          <a:lstStyle/>
          <a:p>
            <a:r>
              <a:rPr lang="en-US" dirty="0">
                <a:solidFill>
                  <a:schemeClr val="accent1"/>
                </a:solidFill>
              </a:rPr>
              <a:t>Summary</a:t>
            </a:r>
          </a:p>
        </p:txBody>
      </p:sp>
      <p:sp>
        <p:nvSpPr>
          <p:cNvPr id="3" name="Content Placeholder 2">
            <a:extLst>
              <a:ext uri="{FF2B5EF4-FFF2-40B4-BE49-F238E27FC236}">
                <a16:creationId xmlns:a16="http://schemas.microsoft.com/office/drawing/2014/main" id="{9EC8173C-66A3-264E-94CB-06DA62308AE2}"/>
              </a:ext>
            </a:extLst>
          </p:cNvPr>
          <p:cNvSpPr>
            <a:spLocks noGrp="1"/>
          </p:cNvSpPr>
          <p:nvPr>
            <p:ph idx="1"/>
          </p:nvPr>
        </p:nvSpPr>
        <p:spPr>
          <a:xfrm>
            <a:off x="839449" y="1207096"/>
            <a:ext cx="10553076" cy="5088773"/>
          </a:xfrm>
        </p:spPr>
        <p:txBody>
          <a:bodyPr>
            <a:normAutofit/>
          </a:bodyPr>
          <a:lstStyle/>
          <a:p>
            <a:r>
              <a:rPr lang="en-US" dirty="0">
                <a:solidFill>
                  <a:srgbClr val="C00000"/>
                </a:solidFill>
              </a:rPr>
              <a:t>User stories </a:t>
            </a:r>
            <a:r>
              <a:rPr lang="en-US" dirty="0"/>
              <a:t>may be used as a way of extending and adding detail to a scenario or as part of the description of system features.</a:t>
            </a:r>
          </a:p>
          <a:p>
            <a:r>
              <a:rPr lang="en-US" dirty="0"/>
              <a:t>The </a:t>
            </a:r>
            <a:r>
              <a:rPr lang="en-US" dirty="0">
                <a:solidFill>
                  <a:srgbClr val="C00000"/>
                </a:solidFill>
              </a:rPr>
              <a:t>key influences </a:t>
            </a:r>
            <a:r>
              <a:rPr lang="en-US" dirty="0"/>
              <a:t>in feature identification and design are </a:t>
            </a:r>
            <a:r>
              <a:rPr lang="en-US" dirty="0">
                <a:solidFill>
                  <a:srgbClr val="C00000"/>
                </a:solidFill>
              </a:rPr>
              <a:t>user research</a:t>
            </a:r>
            <a:r>
              <a:rPr lang="en-US" dirty="0"/>
              <a:t>, </a:t>
            </a:r>
            <a:r>
              <a:rPr lang="en-US" dirty="0">
                <a:solidFill>
                  <a:srgbClr val="C00000"/>
                </a:solidFill>
              </a:rPr>
              <a:t>domain knowledge</a:t>
            </a:r>
            <a:r>
              <a:rPr lang="en-US" dirty="0"/>
              <a:t>, </a:t>
            </a:r>
            <a:r>
              <a:rPr lang="en-US" dirty="0">
                <a:solidFill>
                  <a:srgbClr val="C00000"/>
                </a:solidFill>
              </a:rPr>
              <a:t>product knowledge</a:t>
            </a:r>
            <a:r>
              <a:rPr lang="en-US" dirty="0"/>
              <a:t>, and </a:t>
            </a:r>
            <a:r>
              <a:rPr lang="en-US" dirty="0">
                <a:solidFill>
                  <a:srgbClr val="C00000"/>
                </a:solidFill>
              </a:rPr>
              <a:t>technology knowledge</a:t>
            </a:r>
            <a:r>
              <a:rPr lang="en-US" dirty="0"/>
              <a:t>.</a:t>
            </a:r>
          </a:p>
          <a:p>
            <a:r>
              <a:rPr lang="en-US" dirty="0"/>
              <a:t>You can </a:t>
            </a:r>
            <a:r>
              <a:rPr lang="en-US" dirty="0">
                <a:solidFill>
                  <a:srgbClr val="C00000"/>
                </a:solidFill>
              </a:rPr>
              <a:t>identify features from scenarios and stories</a:t>
            </a:r>
            <a:r>
              <a:rPr lang="en-US" dirty="0"/>
              <a:t> by </a:t>
            </a:r>
            <a:r>
              <a:rPr lang="en-US" dirty="0">
                <a:solidFill>
                  <a:srgbClr val="C00000"/>
                </a:solidFill>
              </a:rPr>
              <a:t>highlighting user actions </a:t>
            </a:r>
            <a:r>
              <a:rPr lang="en-US" dirty="0"/>
              <a:t>in these narratives and thinking about the features that you need to support these actions.</a:t>
            </a:r>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987625A-1DE5-8B41-BA0C-CF9F244437CE}"/>
              </a:ext>
            </a:extLst>
          </p:cNvPr>
          <p:cNvSpPr>
            <a:spLocks noGrp="1"/>
          </p:cNvSpPr>
          <p:nvPr>
            <p:ph type="sldNum" sz="quarter" idx="12"/>
          </p:nvPr>
        </p:nvSpPr>
        <p:spPr/>
        <p:txBody>
          <a:bodyPr/>
          <a:lstStyle/>
          <a:p>
            <a:pPr>
              <a:defRPr/>
            </a:pPr>
            <a:fld id="{E78C9E75-97FD-45D9-8ED3-955348887BB1}" type="slidenum">
              <a:rPr lang="zh-TW" altLang="en-US" smtClean="0"/>
              <a:pPr>
                <a:defRPr/>
              </a:pPr>
              <a:t>97</a:t>
            </a:fld>
            <a:endParaRPr lang="zh-TW" altLang="en-US"/>
          </a:p>
        </p:txBody>
      </p:sp>
      <p:sp>
        <p:nvSpPr>
          <p:cNvPr id="5" name="Footer Placeholder 4">
            <a:extLst>
              <a:ext uri="{FF2B5EF4-FFF2-40B4-BE49-F238E27FC236}">
                <a16:creationId xmlns:a16="http://schemas.microsoft.com/office/drawing/2014/main" id="{89EC7284-86F5-AB4F-8183-90D1DE71EC68}"/>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Tree>
    <p:extLst>
      <p:ext uri="{BB962C8B-B14F-4D97-AF65-F5344CB8AC3E}">
        <p14:creationId xmlns:p14="http://schemas.microsoft.com/office/powerpoint/2010/main" val="415154479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06CD1-696A-CA40-B3EB-C1207E905677}"/>
              </a:ext>
            </a:extLst>
          </p:cNvPr>
          <p:cNvSpPr>
            <a:spLocks noGrp="1"/>
          </p:cNvSpPr>
          <p:nvPr>
            <p:ph type="title"/>
          </p:nvPr>
        </p:nvSpPr>
        <p:spPr>
          <a:xfrm>
            <a:off x="1981200" y="130622"/>
            <a:ext cx="8229600" cy="850106"/>
          </a:xfrm>
        </p:spPr>
        <p:txBody>
          <a:bodyPr/>
          <a:lstStyle/>
          <a:p>
            <a:r>
              <a:rPr lang="en-US" dirty="0"/>
              <a:t>References</a:t>
            </a:r>
          </a:p>
        </p:txBody>
      </p:sp>
      <p:sp>
        <p:nvSpPr>
          <p:cNvPr id="3" name="Content Placeholder 2">
            <a:extLst>
              <a:ext uri="{FF2B5EF4-FFF2-40B4-BE49-F238E27FC236}">
                <a16:creationId xmlns:a16="http://schemas.microsoft.com/office/drawing/2014/main" id="{679ED885-E96F-814E-9AE3-6B89308F3B0A}"/>
              </a:ext>
            </a:extLst>
          </p:cNvPr>
          <p:cNvSpPr>
            <a:spLocks noGrp="1"/>
          </p:cNvSpPr>
          <p:nvPr>
            <p:ph idx="1"/>
          </p:nvPr>
        </p:nvSpPr>
        <p:spPr>
          <a:xfrm>
            <a:off x="665017" y="980728"/>
            <a:ext cx="10626437" cy="5746650"/>
          </a:xfrm>
        </p:spPr>
        <p:txBody>
          <a:bodyPr>
            <a:normAutofit/>
          </a:bodyPr>
          <a:lstStyle/>
          <a:p>
            <a:pPr>
              <a:lnSpc>
                <a:spcPct val="120000"/>
              </a:lnSpc>
              <a:spcAft>
                <a:spcPts val="0"/>
              </a:spcAft>
            </a:pPr>
            <a:r>
              <a:rPr lang="en-US" altLang="zh-TW" sz="2400" b="0" dirty="0"/>
              <a:t>Ian Sommerville (2019), Engineering Software Products: An Introduction to Modern Software Engineering, Pearson.</a:t>
            </a:r>
          </a:p>
          <a:p>
            <a:pPr>
              <a:lnSpc>
                <a:spcPct val="120000"/>
              </a:lnSpc>
              <a:spcAft>
                <a:spcPts val="0"/>
              </a:spcAft>
            </a:pPr>
            <a:r>
              <a:rPr lang="en-US" altLang="zh-TW" sz="2400" b="0" dirty="0"/>
              <a:t>Ian Sommerville (2015), Software Engineering, 10th Edition, Pearson.</a:t>
            </a:r>
          </a:p>
          <a:p>
            <a:pPr>
              <a:lnSpc>
                <a:spcPct val="120000"/>
              </a:lnSpc>
              <a:spcAft>
                <a:spcPts val="0"/>
              </a:spcAft>
            </a:pPr>
            <a:r>
              <a:rPr lang="en-US" altLang="zh-TW" sz="2400" b="0" dirty="0"/>
              <a:t>Titus Winters, Tom </a:t>
            </a:r>
            <a:r>
              <a:rPr lang="en-US" altLang="zh-TW" sz="2400" b="0" dirty="0" err="1"/>
              <a:t>Manshreck</a:t>
            </a:r>
            <a:r>
              <a:rPr lang="en-US" altLang="zh-TW" sz="2400" b="0" dirty="0"/>
              <a:t>, and Hyrum Wright (2020), Software Engineering at Google: Lessons Learned from Programming Over Time, O'Reilly Media.</a:t>
            </a:r>
          </a:p>
          <a:p>
            <a:pPr>
              <a:lnSpc>
                <a:spcPct val="120000"/>
              </a:lnSpc>
              <a:spcAft>
                <a:spcPts val="0"/>
              </a:spcAft>
            </a:pPr>
            <a:r>
              <a:rPr lang="en-US" sz="2400" b="0" dirty="0"/>
              <a:t>Project Management Institute (2021), A Guide to the Project Management Body of Knowledge (PMBOK Guide) – Seventh Edition and The Standard for Project Management, PMI.</a:t>
            </a:r>
          </a:p>
          <a:p>
            <a:pPr>
              <a:lnSpc>
                <a:spcPct val="120000"/>
              </a:lnSpc>
              <a:spcAft>
                <a:spcPts val="0"/>
              </a:spcAft>
            </a:pPr>
            <a:r>
              <a:rPr lang="en-US" sz="2400" b="0" dirty="0"/>
              <a:t>Project Management Institute (2017), A Guide to the Project Management Body of Knowledge (PMBOK Guide), Sixth Edition, Project Management Institute.</a:t>
            </a:r>
          </a:p>
          <a:p>
            <a:pPr>
              <a:lnSpc>
                <a:spcPct val="120000"/>
              </a:lnSpc>
              <a:spcAft>
                <a:spcPts val="0"/>
              </a:spcAft>
            </a:pPr>
            <a:r>
              <a:rPr lang="en-US" sz="2400" b="0" dirty="0"/>
              <a:t>Project Management Institute (2017), Agile Practice Guide, Project Management Institute.</a:t>
            </a:r>
          </a:p>
        </p:txBody>
      </p:sp>
      <p:sp>
        <p:nvSpPr>
          <p:cNvPr id="4" name="Slide Number Placeholder 3">
            <a:extLst>
              <a:ext uri="{FF2B5EF4-FFF2-40B4-BE49-F238E27FC236}">
                <a16:creationId xmlns:a16="http://schemas.microsoft.com/office/drawing/2014/main" id="{090F3B1F-C2FF-D84E-9715-5239A416A00D}"/>
              </a:ext>
            </a:extLst>
          </p:cNvPr>
          <p:cNvSpPr>
            <a:spLocks noGrp="1"/>
          </p:cNvSpPr>
          <p:nvPr>
            <p:ph type="sldNum" sz="quarter" idx="12"/>
          </p:nvPr>
        </p:nvSpPr>
        <p:spPr/>
        <p:txBody>
          <a:bodyPr/>
          <a:lstStyle/>
          <a:p>
            <a:pPr>
              <a:defRPr/>
            </a:pPr>
            <a:fld id="{E78C9E75-97FD-45D9-8ED3-955348887BB1}" type="slidenum">
              <a:rPr lang="zh-TW" altLang="en-US" smtClean="0"/>
              <a:pPr>
                <a:defRPr/>
              </a:pPr>
              <a:t>98</a:t>
            </a:fld>
            <a:endParaRPr lang="zh-TW" altLang="en-US"/>
          </a:p>
        </p:txBody>
      </p:sp>
    </p:spTree>
    <p:extLst>
      <p:ext uri="{BB962C8B-B14F-4D97-AF65-F5344CB8AC3E}">
        <p14:creationId xmlns:p14="http://schemas.microsoft.com/office/powerpoint/2010/main" val="3901305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13398</TotalTime>
  <Words>7045</Words>
  <Application>Microsoft Macintosh PowerPoint</Application>
  <PresentationFormat>Widescreen</PresentationFormat>
  <Paragraphs>1003</Paragraphs>
  <Slides>98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98</vt:i4>
      </vt:variant>
    </vt:vector>
  </HeadingPairs>
  <TitlesOfParts>
    <vt:vector size="101" baseType="lpstr">
      <vt:lpstr>Arial</vt:lpstr>
      <vt:lpstr>Calibri</vt:lpstr>
      <vt:lpstr>Office Theme</vt:lpstr>
      <vt:lpstr>Features, Scenarios, and Stories</vt:lpstr>
      <vt:lpstr>Syllabus</vt:lpstr>
      <vt:lpstr>Syllabus</vt:lpstr>
      <vt:lpstr>Syllabus</vt:lpstr>
      <vt:lpstr>Features, Scenarios, and Stories</vt:lpstr>
      <vt:lpstr>Software Engineering  and  Project Management</vt:lpstr>
      <vt:lpstr>Information Management (MIS) Information Systems</vt:lpstr>
      <vt:lpstr>Fundamental MIS Concepts</vt:lpstr>
      <vt:lpstr>Project-based software engineering</vt:lpstr>
      <vt:lpstr>Product software engineering</vt:lpstr>
      <vt:lpstr>Software execution models</vt:lpstr>
      <vt:lpstr>Product management concerns</vt:lpstr>
      <vt:lpstr>Technical interactions of  product managers</vt:lpstr>
      <vt:lpstr>Software Development Life Cycle (SDLC) The waterfall model</vt:lpstr>
      <vt:lpstr>Plan-based and Agile development</vt:lpstr>
      <vt:lpstr>The Continuum of Life Cycles</vt:lpstr>
      <vt:lpstr>Predictive Life Cycle</vt:lpstr>
      <vt:lpstr>Iterative Life Cycle</vt:lpstr>
      <vt:lpstr>A Life Cycle of  Varying-Sized Increments</vt:lpstr>
      <vt:lpstr>Iteration-Based and Flow-Based Agile Life Cycles</vt:lpstr>
      <vt:lpstr>From personas to features</vt:lpstr>
      <vt:lpstr>Multi-tier client-server architecture</vt:lpstr>
      <vt:lpstr>Service-oriented Architecture</vt:lpstr>
      <vt:lpstr>VM</vt:lpstr>
      <vt:lpstr>Everything as a service</vt:lpstr>
      <vt:lpstr>Software as a service</vt:lpstr>
      <vt:lpstr>Microservices architecture –  key design questions</vt:lpstr>
      <vt:lpstr>Types of security threat</vt:lpstr>
      <vt:lpstr>Software product quality attributes</vt:lpstr>
      <vt:lpstr>A refactoring process</vt:lpstr>
      <vt:lpstr>Functional testing</vt:lpstr>
      <vt:lpstr>Test-driven development (TDD)</vt:lpstr>
      <vt:lpstr>DevOps</vt:lpstr>
      <vt:lpstr>Code management and DevOps</vt:lpstr>
      <vt:lpstr>Generative AI LLMs (2017-2025)</vt:lpstr>
      <vt:lpstr>Generative AI, Agentic AI, Physical AI</vt:lpstr>
      <vt:lpstr>Features, Scenarios,  and  Stories</vt:lpstr>
      <vt:lpstr>From personas to features</vt:lpstr>
      <vt:lpstr>Marketing for Software Products</vt:lpstr>
      <vt:lpstr>The Essence of  Strategic Marketing (STP)</vt:lpstr>
      <vt:lpstr>Business Model</vt:lpstr>
      <vt:lpstr>Marketing</vt:lpstr>
      <vt:lpstr>Marketing</vt:lpstr>
      <vt:lpstr>Marketing</vt:lpstr>
      <vt:lpstr>Marketing Management</vt:lpstr>
      <vt:lpstr>Marketing Management</vt:lpstr>
      <vt:lpstr>Marketing Management</vt:lpstr>
      <vt:lpstr>Customer Value</vt:lpstr>
      <vt:lpstr>Value</vt:lpstr>
      <vt:lpstr>Value</vt:lpstr>
      <vt:lpstr>Customer Perceived Value</vt:lpstr>
      <vt:lpstr>Customer Value Triad</vt:lpstr>
      <vt:lpstr>Value and Satisfaction</vt:lpstr>
      <vt:lpstr>Building  Customer Value, Satisfaction,  and  Loyalty</vt:lpstr>
      <vt:lpstr>Satisfaction</vt:lpstr>
      <vt:lpstr>Loyalty</vt:lpstr>
      <vt:lpstr>Customer Perceived Value, Customer Satisfaction, and Loyalty</vt:lpstr>
      <vt:lpstr>Software products</vt:lpstr>
      <vt:lpstr>Software features</vt:lpstr>
      <vt:lpstr>User understanding</vt:lpstr>
      <vt:lpstr>Feature description</vt:lpstr>
      <vt:lpstr>The ‘New Group’ feature description </vt:lpstr>
      <vt:lpstr>Personas</vt:lpstr>
      <vt:lpstr>Persona descriptions</vt:lpstr>
      <vt:lpstr>Persona descriptions</vt:lpstr>
      <vt:lpstr>Persona benefits</vt:lpstr>
      <vt:lpstr>Deriving personas</vt:lpstr>
      <vt:lpstr>Scenarios</vt:lpstr>
      <vt:lpstr>Elements of a scenario description</vt:lpstr>
      <vt:lpstr>Writing scenarios</vt:lpstr>
      <vt:lpstr>User involvement</vt:lpstr>
      <vt:lpstr>User stories</vt:lpstr>
      <vt:lpstr>User stories</vt:lpstr>
      <vt:lpstr>User stories</vt:lpstr>
      <vt:lpstr>User stories</vt:lpstr>
      <vt:lpstr>User stories in planning</vt:lpstr>
      <vt:lpstr>User stories in planning</vt:lpstr>
      <vt:lpstr>User stories from Emma’s scenario</vt:lpstr>
      <vt:lpstr>Feature description  using user stories</vt:lpstr>
      <vt:lpstr>User stories describing the  Groups feature</vt:lpstr>
      <vt:lpstr>Stories and scenarios</vt:lpstr>
      <vt:lpstr>Feature identification</vt:lpstr>
      <vt:lpstr>Feature identification</vt:lpstr>
      <vt:lpstr>Feature design</vt:lpstr>
      <vt:lpstr>Factors in feature set design</vt:lpstr>
      <vt:lpstr>Feature trade-offs</vt:lpstr>
      <vt:lpstr>Feature creep</vt:lpstr>
      <vt:lpstr>Avoiding feature creep</vt:lpstr>
      <vt:lpstr>Feature derivation</vt:lpstr>
      <vt:lpstr>The iLearn system vision</vt:lpstr>
      <vt:lpstr>Features from the product vision</vt:lpstr>
      <vt:lpstr>Feature description using user stories</vt:lpstr>
      <vt:lpstr>Innovation and feature identification</vt:lpstr>
      <vt:lpstr>Summary</vt:lpstr>
      <vt:lpstr>Summary</vt:lpstr>
      <vt:lpstr>Summary</vt:lpstr>
      <vt:lpstr>Summary</vt:lpstr>
      <vt:lpstr>References</vt:lpstr>
    </vt:vector>
  </TitlesOfParts>
  <Manager/>
  <Company>National Taipei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Engineering</dc:title>
  <dc:subject/>
  <dc:creator>Min-Yuh Day</dc:creator>
  <cp:keywords>Software Engineering</cp:keywords>
  <dc:description>Software Engineering</dc:description>
  <cp:lastModifiedBy>MY DAY</cp:lastModifiedBy>
  <cp:revision>730</cp:revision>
  <cp:lastPrinted>2020-12-23T14:44:17Z</cp:lastPrinted>
  <dcterms:created xsi:type="dcterms:W3CDTF">2019-09-12T03:09:52Z</dcterms:created>
  <dcterms:modified xsi:type="dcterms:W3CDTF">2025-03-18T23:24:00Z</dcterms:modified>
  <cp:category/>
</cp:coreProperties>
</file>